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70" r:id="rId2"/>
    <p:sldId id="256" r:id="rId3"/>
    <p:sldId id="267" r:id="rId4"/>
    <p:sldId id="262" r:id="rId5"/>
    <p:sldId id="261" r:id="rId6"/>
    <p:sldId id="258" r:id="rId7"/>
    <p:sldId id="266" r:id="rId8"/>
    <p:sldId id="259" r:id="rId9"/>
    <p:sldId id="257" r:id="rId10"/>
    <p:sldId id="263" r:id="rId11"/>
    <p:sldId id="260" r:id="rId12"/>
    <p:sldId id="264" r:id="rId13"/>
    <p:sldId id="265" r:id="rId14"/>
    <p:sldId id="272" r:id="rId15"/>
    <p:sldId id="271" r:id="rId16"/>
  </p:sldIdLst>
  <p:sldSz cx="12192000" cy="6858000"/>
  <p:notesSz cx="7053263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77" d="100"/>
          <a:sy n="77" d="100"/>
        </p:scale>
        <p:origin x="-120" y="-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83D1BFF-54FD-40D2-ABDE-C81DB211D6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7ABE0A2-2860-40C1-889C-37F19E4FFD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31B83D0-CBFC-471A-A769-8DCF7D562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0F40F-38A6-46B7-B25D-1CDDD4FC60DE}" type="datetimeFigureOut">
              <a:rPr lang="en-US" smtClean="0"/>
              <a:t>7/12/2019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0164262-6F04-438F-ABD6-5EC7851C8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F78F49E-9C14-4204-BF10-28F086CF5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1B41A-B010-4D53-9566-2E23DA73B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954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0DA1323-76C0-4576-A52A-CC5937A76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5919A437-85A5-4ADF-AB2D-B4F2E10CDA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C3C3EEC-18AD-4229-A955-85FEC58B3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0F40F-38A6-46B7-B25D-1CDDD4FC60DE}" type="datetimeFigureOut">
              <a:rPr lang="en-US" smtClean="0"/>
              <a:t>7/12/2019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C89A056-CBEE-45DC-B30C-DF97A9808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D53F85A-3F79-4D0C-A620-CB9B43603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1B41A-B010-4D53-9566-2E23DA73B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511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5ACFF57A-936D-4C3F-AA07-D4403EF601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BA467AA-79CB-484D-9ED5-420253AA24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A7C8B52-D39C-49D7-A63A-777D93EED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0F40F-38A6-46B7-B25D-1CDDD4FC60DE}" type="datetimeFigureOut">
              <a:rPr lang="en-US" smtClean="0"/>
              <a:t>7/12/2019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3D25F53-62E8-40BD-8CE4-8992488AD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0B3996E-967F-404C-8029-D4FCB1407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1B41A-B010-4D53-9566-2E23DA73B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08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A393329-178E-4B21-A8E4-D0089A96C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2E905C1-CA92-4AED-B559-1A40B4ED18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8928396-6AB8-42AE-9222-A8EC43D5B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0F40F-38A6-46B7-B25D-1CDDD4FC60DE}" type="datetimeFigureOut">
              <a:rPr lang="en-US" smtClean="0"/>
              <a:t>7/12/2019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14B933D-0EAA-4CBD-ACC1-EC0D654CC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020A0CF-9538-420A-AF39-AE949CDD2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1B41A-B010-4D53-9566-2E23DA73B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709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B306651-A3DD-416B-B368-D0A66F886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DE49844-BFB5-423A-99AD-3315D079F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FE9060B-3147-4A27-859B-97F284E52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0F40F-38A6-46B7-B25D-1CDDD4FC60DE}" type="datetimeFigureOut">
              <a:rPr lang="en-US" smtClean="0"/>
              <a:t>7/12/2019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AD96347-6399-4337-B599-1C3A2E759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536C2B9-460E-467D-8456-A1D336F5D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1B41A-B010-4D53-9566-2E23DA73B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128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DF7694-7201-4BC8-9567-9D0F12FEE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6659F43-B3C4-40A4-8B39-359B968415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4802FBC-1671-48D4-A011-B463B7E4D8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F29E9DC-A3A8-4B35-8253-48589D5F1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0F40F-38A6-46B7-B25D-1CDDD4FC60DE}" type="datetimeFigureOut">
              <a:rPr lang="en-US" smtClean="0"/>
              <a:t>7/12/2019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C2DFC9B-6474-4C99-9FEB-20C7B40F5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F1CAFAA-9FF7-4702-BC04-B11ABAD35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1B41A-B010-4D53-9566-2E23DA73B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584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C4D2765-DD9C-4D1A-B913-66BCBD58A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0611221-73AC-46C8-A910-8AE149D28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AEF875F-598B-4415-B25B-CFA91E20D1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A8EA107E-F31A-4102-A90E-F3737CCF01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AC2DEE2E-18B5-4D71-B2E5-718BEE0BB8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1221249-3E21-4736-83B0-ECA054CA8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0F40F-38A6-46B7-B25D-1CDDD4FC60DE}" type="datetimeFigureOut">
              <a:rPr lang="en-US" smtClean="0"/>
              <a:t>7/12/2019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8A48B823-C447-4502-B3DD-0BDF902D8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6931432E-A1F7-4BC3-AED3-61E3C3768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1B41A-B010-4D53-9566-2E23DA73B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96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074C69-A97B-460F-B282-6E29BEA7F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049AE96-0912-419D-9711-BF546CED6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0F40F-38A6-46B7-B25D-1CDDD4FC60DE}" type="datetimeFigureOut">
              <a:rPr lang="en-US" smtClean="0"/>
              <a:t>7/12/2019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3B62B2A-D5AE-43DB-B450-D5B5B455E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C9070178-5A93-402F-82CE-DC6FA8CF3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1B41A-B010-4D53-9566-2E23DA73B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414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7E4F605F-89F1-4F0B-8816-7CB579294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0F40F-38A6-46B7-B25D-1CDDD4FC60DE}" type="datetimeFigureOut">
              <a:rPr lang="en-US" smtClean="0"/>
              <a:t>7/12/2019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8A5F3099-723F-49D2-ABC3-DE75A7B36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4D7115-601F-48B8-B694-D19417456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1B41A-B010-4D53-9566-2E23DA73B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665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89D42DF-5D53-47F7-AAB0-7946382B3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E78C568-0AF8-414F-838A-D13BDAE58D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CA1C08A-C7AF-4B4D-B9E7-1751BB3993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E96EE29-BD57-4F6E-AC3A-5C249029A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0F40F-38A6-46B7-B25D-1CDDD4FC60DE}" type="datetimeFigureOut">
              <a:rPr lang="en-US" smtClean="0"/>
              <a:t>7/12/2019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81549B8-26F6-4C91-9628-785CEB275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17E4D49-376B-4801-90D1-D98653E28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1B41A-B010-4D53-9566-2E23DA73B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613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69B45A-18A3-4713-B02D-1995F678F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54458DBF-8D65-4B29-A98B-E4D7767523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0A74B7F-DA1A-4660-84CE-FC5792768F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EB29D27-EF55-4AF1-A1ED-997929AB7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0F40F-38A6-46B7-B25D-1CDDD4FC60DE}" type="datetimeFigureOut">
              <a:rPr lang="en-US" smtClean="0"/>
              <a:t>7/12/2019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971893F-169A-438D-B3C7-9B5E58AF5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EC547CC-CF57-4281-ACF6-202FC35AE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1B41A-B010-4D53-9566-2E23DA73B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067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AFC480E5-ABC0-44AF-9448-F405358AC2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90CBE14-D8C4-432A-AD08-CEE6142C81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57F2983-1DE1-4894-97E0-47F7A3966E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50F40F-38A6-46B7-B25D-1CDDD4FC60DE}" type="datetimeFigureOut">
              <a:rPr lang="en-US" smtClean="0"/>
              <a:t>7/12/2019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74FB81D-F8C6-49EC-AB13-BEF41205DA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18967F3-A304-4D79-8559-22AE279105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01B41A-B010-4D53-9566-2E23DA73B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710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package" Target="../embeddings/Microsoft_Word_Document1.docx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cid:image003.png@01D4CD0C.C6BB43D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asanjchapter.org/Documents/events/2001to2005/2002/Cyrus_Mehta_2.pdf" TargetMode="External"/><Relationship Id="rId2" Type="http://schemas.openxmlformats.org/officeDocument/2006/relationships/hyperlink" Target="http://asanjchapter.org/Documents/events/2001to2005/2002/Chris_Jennison.pdf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asanjchapter.org/Documents/events/2001to2005/2002/Lloyd_Fisher_2002.pot" TargetMode="External"/><Relationship Id="rId5" Type="http://schemas.openxmlformats.org/officeDocument/2006/relationships/hyperlink" Target="http://asanjchapter.org/Documents/events/2001to2005/2002/James_Hung_2002.pot" TargetMode="External"/><Relationship Id="rId4" Type="http://schemas.openxmlformats.org/officeDocument/2006/relationships/hyperlink" Target="http://asanjchapter.org/Documents/events/2001to2005/2002/Gordon_Lan.doc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F80C949-42F2-4480-9228-D7739E552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ASA NJ Chapter Spring Symposium – 40</a:t>
            </a:r>
            <a:r>
              <a:rPr lang="en-US" baseline="30000" dirty="0"/>
              <a:t>th</a:t>
            </a:r>
            <a:r>
              <a:rPr lang="en-US" dirty="0"/>
              <a:t> Anniversary:  A Brief History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53A9523-C646-4B2D-A2F9-BE0D988F6A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June 28</a:t>
            </a:r>
            <a:r>
              <a:rPr lang="en-US" baseline="30000" dirty="0"/>
              <a:t>th</a:t>
            </a:r>
            <a:r>
              <a:rPr lang="en-US" dirty="0"/>
              <a:t>, 2019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Steve Ascher, PhD</a:t>
            </a:r>
          </a:p>
          <a:p>
            <a:pPr marL="0" indent="0">
              <a:buNone/>
            </a:pPr>
            <a:r>
              <a:rPr lang="en-US" dirty="0"/>
              <a:t>Secretary – ASA NJ Chapter</a:t>
            </a:r>
          </a:p>
        </p:txBody>
      </p:sp>
    </p:spTree>
    <p:extLst>
      <p:ext uri="{BB962C8B-B14F-4D97-AF65-F5344CB8AC3E}">
        <p14:creationId xmlns:p14="http://schemas.microsoft.com/office/powerpoint/2010/main" val="22459565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110B91D1-B10D-4F86-B687-6DCB9C16EE36}"/>
              </a:ext>
            </a:extLst>
          </p:cNvPr>
          <p:cNvSpPr/>
          <p:nvPr/>
        </p:nvSpPr>
        <p:spPr>
          <a:xfrm>
            <a:off x="0" y="470201"/>
            <a:ext cx="6676373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000081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36</a:t>
            </a:r>
            <a:r>
              <a:rPr lang="en-US" sz="2400" b="1" baseline="30000" dirty="0">
                <a:solidFill>
                  <a:srgbClr val="000081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b="1" dirty="0">
                <a:solidFill>
                  <a:srgbClr val="000081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ANNUAL SPRING SYMPOSIUM</a:t>
            </a:r>
            <a:endParaRPr lang="en-US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000" b="1" dirty="0">
                <a:solidFill>
                  <a:srgbClr val="000081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000" b="1" dirty="0">
                <a:solidFill>
                  <a:srgbClr val="000081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ROLE OF BIG DATA IN PHARMA</a:t>
            </a:r>
            <a:endParaRPr lang="en-US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marR="0" indent="-228600" algn="ctr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0" marR="0">
              <a:spcBef>
                <a:spcPts val="300"/>
              </a:spcBef>
              <a:spcAft>
                <a:spcPts val="600"/>
              </a:spcAft>
            </a:pPr>
            <a:r>
              <a:rPr lang="en-US" b="1" dirty="0">
                <a:solidFill>
                  <a:srgbClr val="76923C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May 29, 2015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DAB24066-2EAC-4C6D-80AD-A388DFC164CF}"/>
              </a:ext>
            </a:extLst>
          </p:cNvPr>
          <p:cNvSpPr/>
          <p:nvPr/>
        </p:nvSpPr>
        <p:spPr>
          <a:xfrm>
            <a:off x="87682" y="2127409"/>
            <a:ext cx="730267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en-US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Demissie Alemayehu</a:t>
            </a:r>
            <a:r>
              <a:rPr lang="en-US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Ph.D., 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VP, Statistics Department, Pfizer</a:t>
            </a:r>
            <a:endParaRPr lang="en-US" sz="24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en-US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Alan J. </a:t>
            </a:r>
            <a:r>
              <a:rPr lang="en-US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Izenman</a:t>
            </a:r>
            <a:r>
              <a:rPr lang="en-US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Ph.D., Professor, Department of Statistics, Temple University</a:t>
            </a:r>
            <a:endParaRPr lang="en-US" sz="24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en-US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Ram Tiwari, 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Ph.D., Associate Director, Office of Biostatistics Center for Drug Evaluation &amp; Research, FDA</a:t>
            </a:r>
            <a:endParaRPr lang="en-US" sz="24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en-US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Sharon-</a:t>
            </a:r>
            <a:r>
              <a:rPr lang="en-US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Lise</a:t>
            </a:r>
            <a:r>
              <a:rPr lang="en-US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Normand</a:t>
            </a:r>
            <a:r>
              <a:rPr lang="en-US" b="1" dirty="0">
                <a:latin typeface="Calibri" panose="020F0502020204030204" pitchFamily="34" charset="0"/>
                <a:ea typeface="Times New Roman" panose="02020603050405020304" pitchFamily="18" charset="0"/>
              </a:rPr>
              <a:t>, 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Ph.D.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</a:rPr>
              <a:t>, 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Professor, Department of Health Care Policy, Harvard Medical School &amp; Department of Biostatistics, Harvard T.H. Chan School of Public Health, Harvard</a:t>
            </a:r>
            <a:endParaRPr lang="en-US" sz="28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en-US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Dhammika</a:t>
            </a:r>
            <a:r>
              <a:rPr lang="en-US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Amaratunga</a:t>
            </a:r>
            <a:r>
              <a:rPr lang="en-US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Ph.D.,</a:t>
            </a:r>
            <a:r>
              <a:rPr lang="en-US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Independent</a:t>
            </a:r>
            <a:r>
              <a:rPr lang="en-US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Statistical Consultant, ASA Fellow</a:t>
            </a:r>
            <a:endParaRPr lang="en-US" sz="24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en-US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Myoung</a:t>
            </a:r>
            <a:r>
              <a:rPr lang="en-US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Kim, 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Ph.D., Exec. </a:t>
            </a:r>
            <a:r>
              <a:rPr lang="es-ES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Director, Medical </a:t>
            </a:r>
            <a:r>
              <a:rPr lang="es-ES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Devices</a:t>
            </a:r>
            <a:r>
              <a:rPr lang="es-ES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&amp; </a:t>
            </a:r>
            <a:r>
              <a:rPr lang="es-ES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Diagnostics</a:t>
            </a:r>
            <a:r>
              <a:rPr lang="es-ES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J &amp; J</a:t>
            </a:r>
            <a:endParaRPr lang="en-US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en-US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Andrew </a:t>
            </a:r>
            <a:r>
              <a:rPr lang="en-US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Yoo</a:t>
            </a:r>
            <a:r>
              <a:rPr lang="en-US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M.D. &amp; M.S.,</a:t>
            </a:r>
            <a:r>
              <a:rPr lang="en-US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Director, Epidemiology, Medical Devices &amp; Diagnostics, J &amp; J</a:t>
            </a:r>
            <a:endParaRPr lang="en-US" sz="24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F8062ACB-3B6D-4013-8A31-8044344C54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4717956"/>
              </p:ext>
            </p:extLst>
          </p:nvPr>
        </p:nvGraphicFramePr>
        <p:xfrm>
          <a:off x="7590773" y="162838"/>
          <a:ext cx="4419080" cy="6377179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338049">
                  <a:extLst>
                    <a:ext uri="{9D8B030D-6E8A-4147-A177-3AD203B41FA5}">
                      <a16:colId xmlns:a16="http://schemas.microsoft.com/office/drawing/2014/main" xmlns="" val="757908912"/>
                    </a:ext>
                  </a:extLst>
                </a:gridCol>
                <a:gridCol w="3081031">
                  <a:extLst>
                    <a:ext uri="{9D8B030D-6E8A-4147-A177-3AD203B41FA5}">
                      <a16:colId xmlns:a16="http://schemas.microsoft.com/office/drawing/2014/main" xmlns="" val="367173540"/>
                    </a:ext>
                  </a:extLst>
                </a:gridCol>
              </a:tblGrid>
              <a:tr h="400833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Program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99" marR="45599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7874110"/>
                  </a:ext>
                </a:extLst>
              </a:tr>
              <a:tr h="2350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8:30 - 9:00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99" marR="45599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dirty="0">
                          <a:effectLst/>
                        </a:rPr>
                        <a:t>Registration and  Breakfast</a:t>
                      </a:r>
                      <a:endParaRPr lang="en-US" sz="12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99" marR="45599" marT="0" marB="0"/>
                </a:tc>
                <a:extLst>
                  <a:ext uri="{0D108BD9-81ED-4DB2-BD59-A6C34878D82A}">
                    <a16:rowId xmlns:a16="http://schemas.microsoft.com/office/drawing/2014/main" xmlns="" val="13770798"/>
                  </a:ext>
                </a:extLst>
              </a:tr>
              <a:tr h="42465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9:00 - 9:05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99" marR="45599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dirty="0">
                          <a:effectLst/>
                        </a:rPr>
                        <a:t>Opening Remarks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dirty="0" err="1">
                          <a:effectLst/>
                        </a:rPr>
                        <a:t>Zhaoling</a:t>
                      </a:r>
                      <a:r>
                        <a:rPr lang="en-US" sz="1250" dirty="0">
                          <a:effectLst/>
                        </a:rPr>
                        <a:t> Meng, President, ASA-NJ Chapter</a:t>
                      </a:r>
                      <a:endParaRPr lang="en-US" sz="12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99" marR="45599" marT="0" marB="0"/>
                </a:tc>
                <a:extLst>
                  <a:ext uri="{0D108BD9-81ED-4DB2-BD59-A6C34878D82A}">
                    <a16:rowId xmlns:a16="http://schemas.microsoft.com/office/drawing/2014/main" xmlns="" val="4055516808"/>
                  </a:ext>
                </a:extLst>
              </a:tr>
              <a:tr h="54646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9:05 - 9:55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99" marR="45599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dirty="0">
                          <a:effectLst/>
                        </a:rPr>
                        <a:t>Reflections on the Opportunities and Challenges of Big Data,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dirty="0">
                          <a:effectLst/>
                        </a:rPr>
                        <a:t>Demissie Alemayehu</a:t>
                      </a:r>
                      <a:endParaRPr lang="en-US" sz="12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99" marR="45599" marT="0" marB="0"/>
                </a:tc>
                <a:extLst>
                  <a:ext uri="{0D108BD9-81ED-4DB2-BD59-A6C34878D82A}">
                    <a16:rowId xmlns:a16="http://schemas.microsoft.com/office/drawing/2014/main" xmlns="" val="3351854216"/>
                  </a:ext>
                </a:extLst>
              </a:tr>
              <a:tr h="54646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9:55 - 10:45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99" marR="45599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dirty="0">
                          <a:effectLst/>
                        </a:rPr>
                        <a:t>On High Dimensionality in Multivariate Regression Problems,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dirty="0">
                          <a:effectLst/>
                        </a:rPr>
                        <a:t>Alan J. </a:t>
                      </a:r>
                      <a:r>
                        <a:rPr lang="en-US" sz="1250" dirty="0" err="1">
                          <a:effectLst/>
                        </a:rPr>
                        <a:t>Izenman</a:t>
                      </a:r>
                      <a:endParaRPr lang="en-US" sz="12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99" marR="45599" marT="0" marB="0"/>
                </a:tc>
                <a:extLst>
                  <a:ext uri="{0D108BD9-81ED-4DB2-BD59-A6C34878D82A}">
                    <a16:rowId xmlns:a16="http://schemas.microsoft.com/office/drawing/2014/main" xmlns="" val="1761575542"/>
                  </a:ext>
                </a:extLst>
              </a:tr>
              <a:tr h="27323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10:45 - 11:00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99" marR="45599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dirty="0">
                          <a:effectLst/>
                        </a:rPr>
                        <a:t>Break</a:t>
                      </a:r>
                      <a:endParaRPr lang="en-US" sz="12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99" marR="45599" marT="0" marB="0"/>
                </a:tc>
                <a:extLst>
                  <a:ext uri="{0D108BD9-81ED-4DB2-BD59-A6C34878D82A}">
                    <a16:rowId xmlns:a16="http://schemas.microsoft.com/office/drawing/2014/main" xmlns="" val="306224178"/>
                  </a:ext>
                </a:extLst>
              </a:tr>
              <a:tr h="54646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11:00 - 11:50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99" marR="45599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dirty="0">
                          <a:effectLst/>
                        </a:rPr>
                        <a:t>Likelihood Ratio-based Tests for Longitudinal Safety Data,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dirty="0">
                          <a:effectLst/>
                        </a:rPr>
                        <a:t>Ram Tiwari</a:t>
                      </a:r>
                      <a:endParaRPr lang="en-US" sz="12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99" marR="45599" marT="0" marB="0"/>
                </a:tc>
                <a:extLst>
                  <a:ext uri="{0D108BD9-81ED-4DB2-BD59-A6C34878D82A}">
                    <a16:rowId xmlns:a16="http://schemas.microsoft.com/office/drawing/2014/main" xmlns="" val="3764725477"/>
                  </a:ext>
                </a:extLst>
              </a:tr>
              <a:tr h="27323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11:50 - 12:00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99" marR="45599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dirty="0">
                          <a:effectLst/>
                        </a:rPr>
                        <a:t>Questions</a:t>
                      </a:r>
                      <a:endParaRPr lang="en-US" sz="12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99" marR="45599" marT="0" marB="0"/>
                </a:tc>
                <a:extLst>
                  <a:ext uri="{0D108BD9-81ED-4DB2-BD59-A6C34878D82A}">
                    <a16:rowId xmlns:a16="http://schemas.microsoft.com/office/drawing/2014/main" xmlns="" val="2406235202"/>
                  </a:ext>
                </a:extLst>
              </a:tr>
              <a:tr h="27323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12:00 - 1:15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99" marR="45599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dirty="0">
                          <a:effectLst/>
                        </a:rPr>
                        <a:t>Lunch</a:t>
                      </a:r>
                      <a:endParaRPr lang="en-US" sz="12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99" marR="45599" marT="0" marB="0"/>
                </a:tc>
                <a:extLst>
                  <a:ext uri="{0D108BD9-81ED-4DB2-BD59-A6C34878D82A}">
                    <a16:rowId xmlns:a16="http://schemas.microsoft.com/office/drawing/2014/main" xmlns="" val="3151859945"/>
                  </a:ext>
                </a:extLst>
              </a:tr>
              <a:tr h="68308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1:15 - 2:05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99" marR="45599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dirty="0">
                          <a:effectLst/>
                        </a:rPr>
                        <a:t>Analytical Approaches for Characterizing the Diffusion of New Medical Technologies,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dirty="0">
                          <a:effectLst/>
                        </a:rPr>
                        <a:t>Sharon-</a:t>
                      </a:r>
                      <a:r>
                        <a:rPr lang="en-US" sz="1250" dirty="0" err="1">
                          <a:effectLst/>
                        </a:rPr>
                        <a:t>Lise</a:t>
                      </a:r>
                      <a:r>
                        <a:rPr lang="en-US" sz="1250" dirty="0">
                          <a:effectLst/>
                        </a:rPr>
                        <a:t> Normand </a:t>
                      </a:r>
                      <a:endParaRPr lang="en-US" sz="12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99" marR="45599" marT="0" marB="0"/>
                </a:tc>
                <a:extLst>
                  <a:ext uri="{0D108BD9-81ED-4DB2-BD59-A6C34878D82A}">
                    <a16:rowId xmlns:a16="http://schemas.microsoft.com/office/drawing/2014/main" xmlns="" val="4106392202"/>
                  </a:ext>
                </a:extLst>
              </a:tr>
              <a:tr h="40985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2:05 - 2:55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99" marR="45599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dirty="0">
                          <a:effectLst/>
                        </a:rPr>
                        <a:t>Taking Biostatistics to New Dimensions,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dirty="0" err="1">
                          <a:effectLst/>
                        </a:rPr>
                        <a:t>Dhammika</a:t>
                      </a:r>
                      <a:r>
                        <a:rPr lang="en-US" sz="1250" dirty="0">
                          <a:effectLst/>
                        </a:rPr>
                        <a:t> </a:t>
                      </a:r>
                      <a:r>
                        <a:rPr lang="en-US" sz="1250" dirty="0" err="1">
                          <a:effectLst/>
                        </a:rPr>
                        <a:t>Amaratunga</a:t>
                      </a:r>
                      <a:endParaRPr lang="en-US" sz="12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99" marR="45599" marT="0" marB="0"/>
                </a:tc>
                <a:extLst>
                  <a:ext uri="{0D108BD9-81ED-4DB2-BD59-A6C34878D82A}">
                    <a16:rowId xmlns:a16="http://schemas.microsoft.com/office/drawing/2014/main" xmlns="" val="2588180681"/>
                  </a:ext>
                </a:extLst>
              </a:tr>
              <a:tr h="14382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2:55 - 3:00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99" marR="45599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dirty="0">
                          <a:effectLst/>
                        </a:rPr>
                        <a:t>Questions</a:t>
                      </a:r>
                      <a:endParaRPr lang="en-US" sz="12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99" marR="45599" marT="0" marB="0"/>
                </a:tc>
                <a:extLst>
                  <a:ext uri="{0D108BD9-81ED-4DB2-BD59-A6C34878D82A}">
                    <a16:rowId xmlns:a16="http://schemas.microsoft.com/office/drawing/2014/main" xmlns="" val="3114618507"/>
                  </a:ext>
                </a:extLst>
              </a:tr>
              <a:tr h="15312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3:00 - 3:15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99" marR="45599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dirty="0">
                          <a:effectLst/>
                        </a:rPr>
                        <a:t>Break</a:t>
                      </a:r>
                      <a:endParaRPr lang="en-US" sz="12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99" marR="45599" marT="0" marB="0"/>
                </a:tc>
                <a:extLst>
                  <a:ext uri="{0D108BD9-81ED-4DB2-BD59-A6C34878D82A}">
                    <a16:rowId xmlns:a16="http://schemas.microsoft.com/office/drawing/2014/main" xmlns="" val="3381764716"/>
                  </a:ext>
                </a:extLst>
              </a:tr>
              <a:tr h="54646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3:15 - 4:05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99" marR="45599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dirty="0">
                          <a:effectLst/>
                        </a:rPr>
                        <a:t>The ‘Big Data’ Revolution in Healthcare,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dirty="0" err="1">
                          <a:effectLst/>
                        </a:rPr>
                        <a:t>Myoung</a:t>
                      </a:r>
                      <a:r>
                        <a:rPr lang="en-US" sz="1250" dirty="0">
                          <a:effectLst/>
                        </a:rPr>
                        <a:t> Kim &amp; Andrew </a:t>
                      </a:r>
                      <a:r>
                        <a:rPr lang="en-US" sz="1250" dirty="0" err="1">
                          <a:effectLst/>
                        </a:rPr>
                        <a:t>Yoo</a:t>
                      </a:r>
                      <a:endParaRPr lang="en-US" sz="12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99" marR="45599" marT="0" marB="0"/>
                </a:tc>
                <a:extLst>
                  <a:ext uri="{0D108BD9-81ED-4DB2-BD59-A6C34878D82A}">
                    <a16:rowId xmlns:a16="http://schemas.microsoft.com/office/drawing/2014/main" xmlns="" val="2737738936"/>
                  </a:ext>
                </a:extLst>
              </a:tr>
              <a:tr h="14382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4:05 - 4:25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99" marR="45599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dirty="0">
                          <a:effectLst/>
                        </a:rPr>
                        <a:t>Panel Discussion</a:t>
                      </a:r>
                      <a:endParaRPr lang="en-US" sz="12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99" marR="45599" marT="0" marB="0"/>
                </a:tc>
                <a:extLst>
                  <a:ext uri="{0D108BD9-81ED-4DB2-BD59-A6C34878D82A}">
                    <a16:rowId xmlns:a16="http://schemas.microsoft.com/office/drawing/2014/main" xmlns="" val="1922371235"/>
                  </a:ext>
                </a:extLst>
              </a:tr>
              <a:tr h="40985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4:25 - 4:30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99" marR="45599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dirty="0">
                          <a:effectLst/>
                        </a:rPr>
                        <a:t>Closing Remarks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50" dirty="0">
                          <a:effectLst/>
                        </a:rPr>
                        <a:t>Peng-Liang Zhao, Vice-President, ASA-NJ Chapter</a:t>
                      </a:r>
                      <a:endParaRPr lang="en-US" sz="12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99" marR="45599" marT="0" marB="0"/>
                </a:tc>
                <a:extLst>
                  <a:ext uri="{0D108BD9-81ED-4DB2-BD59-A6C34878D82A}">
                    <a16:rowId xmlns:a16="http://schemas.microsoft.com/office/drawing/2014/main" xmlns="" val="201300958"/>
                  </a:ext>
                </a:extLst>
              </a:tr>
            </a:tbl>
          </a:graphicData>
        </a:graphic>
      </p:graphicFrame>
      <p:sp>
        <p:nvSpPr>
          <p:cNvPr id="6" name="Rectangle 2">
            <a:extLst>
              <a:ext uri="{FF2B5EF4-FFF2-40B4-BE49-F238E27FC236}">
                <a16:creationId xmlns:a16="http://schemas.microsoft.com/office/drawing/2014/main" xmlns="" id="{4B521595-6BAD-41C6-B643-E9304A8E54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80052" y="1501775"/>
            <a:ext cx="3532857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3090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8E0C9DE6-F012-45B8-BDEE-FCD8759010C2}"/>
              </a:ext>
            </a:extLst>
          </p:cNvPr>
          <p:cNvSpPr/>
          <p:nvPr/>
        </p:nvSpPr>
        <p:spPr>
          <a:xfrm>
            <a:off x="0" y="209741"/>
            <a:ext cx="5549030" cy="22082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000081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37</a:t>
            </a:r>
            <a:r>
              <a:rPr lang="en-US" sz="2400" b="1" baseline="30000" dirty="0">
                <a:solidFill>
                  <a:srgbClr val="000081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b="1" dirty="0">
                <a:solidFill>
                  <a:srgbClr val="000081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ANNUAL SPRING SYMPOSIUM</a:t>
            </a:r>
            <a:endParaRPr lang="en-US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000" b="1" dirty="0">
                <a:solidFill>
                  <a:srgbClr val="000081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000" b="1" dirty="0">
                <a:solidFill>
                  <a:srgbClr val="000081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ts val="300"/>
              </a:spcBef>
              <a:spcAft>
                <a:spcPts val="600"/>
              </a:spcAft>
            </a:pPr>
            <a:r>
              <a:rPr lang="en-US" sz="2000" b="1" dirty="0">
                <a:solidFill>
                  <a:srgbClr val="76923C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ONCOLOGY DRUG DEVELOPMENT: The DISEASE, The DRUG and The COSTs</a:t>
            </a:r>
            <a:endParaRPr lang="en-US" sz="2000" i="1" dirty="0">
              <a:solidFill>
                <a:srgbClr val="76923C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ts val="300"/>
              </a:spcBef>
              <a:spcAft>
                <a:spcPts val="600"/>
              </a:spcAft>
            </a:pPr>
            <a:r>
              <a:rPr lang="en-US" b="1" dirty="0">
                <a:solidFill>
                  <a:srgbClr val="76923C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800" i="1" dirty="0">
              <a:solidFill>
                <a:srgbClr val="76923C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0" marR="0" algn="just">
              <a:spcBef>
                <a:spcPts val="300"/>
              </a:spcBef>
              <a:spcAft>
                <a:spcPts val="600"/>
              </a:spcAft>
            </a:pPr>
            <a:r>
              <a:rPr lang="en-US" b="1" dirty="0">
                <a:solidFill>
                  <a:srgbClr val="17365D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June 17, 2016</a:t>
            </a:r>
            <a:endParaRPr lang="en-US" sz="800" i="1" dirty="0">
              <a:solidFill>
                <a:srgbClr val="76923C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67CF36B8-DB04-4D1E-A0D3-AF116A8CF36B}"/>
              </a:ext>
            </a:extLst>
          </p:cNvPr>
          <p:cNvSpPr/>
          <p:nvPr/>
        </p:nvSpPr>
        <p:spPr>
          <a:xfrm>
            <a:off x="0" y="2442880"/>
            <a:ext cx="5887233" cy="38010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en-US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Joseph </a:t>
            </a:r>
            <a:r>
              <a:rPr lang="en-US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Aisner</a:t>
            </a:r>
            <a:r>
              <a:rPr lang="en-US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MD, Co-Director, Thoracic Oncology Program, Medical Oncologist, Rutgers Cancer Institute of New Jersey</a:t>
            </a:r>
            <a:endParaRPr lang="en-US" sz="24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</a:pPr>
            <a:r>
              <a:rPr lang="en-US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Cong Chen D</a:t>
            </a:r>
            <a:r>
              <a:rPr lang="en-US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Ph.D., 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Director of Oncology Biostatistics, Merck &amp; Co.</a:t>
            </a:r>
            <a:endParaRPr lang="en-US" sz="24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en-US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John Doyle, 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Dr. P.H., SVP and Managing Director, Quintiles Advisory Services; Adjunct Assistant Professor, Epidemiology, Columbia University, Mailman School of Public Health</a:t>
            </a:r>
            <a:endParaRPr lang="en-US" sz="24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en-US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Mithat</a:t>
            </a:r>
            <a:r>
              <a:rPr lang="en-US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Gönen</a:t>
            </a:r>
            <a:r>
              <a:rPr lang="en-US" b="1" dirty="0">
                <a:latin typeface="Calibri" panose="020F0502020204030204" pitchFamily="34" charset="0"/>
                <a:ea typeface="Times New Roman" panose="02020603050405020304" pitchFamily="18" charset="0"/>
              </a:rPr>
              <a:t>, 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Ph.D.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</a:rPr>
              <a:t>, Chief, Biostatistics Service, Memorial Sloan Kettering Cancer Center</a:t>
            </a:r>
            <a:endParaRPr lang="en-US" sz="28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en-US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Kun</a:t>
            </a:r>
            <a:r>
              <a:rPr lang="en-US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He, 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Ph.D., Team Leader, Mathematical Statistician, Division of Biometrics V, Office of Biostatistics Center for Drug Evaluation &amp; Research, FDA</a:t>
            </a:r>
            <a:endParaRPr lang="en-US" sz="24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C88B2E38-37C2-4B41-A0CF-1E9153F76A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7702143"/>
              </p:ext>
            </p:extLst>
          </p:nvPr>
        </p:nvGraphicFramePr>
        <p:xfrm>
          <a:off x="5887233" y="100209"/>
          <a:ext cx="5812077" cy="6697963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759833">
                  <a:extLst>
                    <a:ext uri="{9D8B030D-6E8A-4147-A177-3AD203B41FA5}">
                      <a16:colId xmlns:a16="http://schemas.microsoft.com/office/drawing/2014/main" xmlns="" val="224884369"/>
                    </a:ext>
                  </a:extLst>
                </a:gridCol>
                <a:gridCol w="4052244">
                  <a:extLst>
                    <a:ext uri="{9D8B030D-6E8A-4147-A177-3AD203B41FA5}">
                      <a16:colId xmlns:a16="http://schemas.microsoft.com/office/drawing/2014/main" xmlns="" val="891588196"/>
                    </a:ext>
                  </a:extLst>
                </a:gridCol>
              </a:tblGrid>
              <a:tr h="254091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Program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04" marR="4460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75992254"/>
                  </a:ext>
                </a:extLst>
              </a:tr>
              <a:tr h="2410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8:00 - 8:30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04" marR="4460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Registration and  Breakfast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04" marR="44604" marT="0" marB="0"/>
                </a:tc>
                <a:extLst>
                  <a:ext uri="{0D108BD9-81ED-4DB2-BD59-A6C34878D82A}">
                    <a16:rowId xmlns:a16="http://schemas.microsoft.com/office/drawing/2014/main" xmlns="" val="858715970"/>
                  </a:ext>
                </a:extLst>
              </a:tr>
              <a:tr h="4820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8:30 - 8:35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04" marR="4460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Opening Remarks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Steve Ascher, President, ASA-NJ Chapter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04" marR="44604" marT="0" marB="0"/>
                </a:tc>
                <a:extLst>
                  <a:ext uri="{0D108BD9-81ED-4DB2-BD59-A6C34878D82A}">
                    <a16:rowId xmlns:a16="http://schemas.microsoft.com/office/drawing/2014/main" xmlns="" val="1748791761"/>
                  </a:ext>
                </a:extLst>
              </a:tr>
              <a:tr h="96409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8:35 - 9:35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04" marR="4460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The Role of the Cancer Institute in Drug Development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Joseph </a:t>
                      </a:r>
                      <a:r>
                        <a:rPr lang="en-US" sz="1600" dirty="0" err="1">
                          <a:effectLst/>
                        </a:rPr>
                        <a:t>Aisner</a:t>
                      </a:r>
                      <a:r>
                        <a:rPr lang="en-US" sz="1600" dirty="0">
                          <a:effectLst/>
                        </a:rPr>
                        <a:t>, Rutgers Cancer Institute of New Jersey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04" marR="44604" marT="0" marB="0"/>
                </a:tc>
                <a:extLst>
                  <a:ext uri="{0D108BD9-81ED-4DB2-BD59-A6C34878D82A}">
                    <a16:rowId xmlns:a16="http://schemas.microsoft.com/office/drawing/2014/main" xmlns="" val="1057301709"/>
                  </a:ext>
                </a:extLst>
              </a:tr>
              <a:tr h="96409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9:35 - 10:35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04" marR="4460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Efficient Basket Trial Design for Single-Arm Phase II Trials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Mithat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Gönen</a:t>
                      </a:r>
                      <a:r>
                        <a:rPr lang="en-US" sz="1600" dirty="0">
                          <a:effectLst/>
                        </a:rPr>
                        <a:t>, Memorial Sloan Kettering Cancer Center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04" marR="44604" marT="0" marB="0"/>
                </a:tc>
                <a:extLst>
                  <a:ext uri="{0D108BD9-81ED-4DB2-BD59-A6C34878D82A}">
                    <a16:rowId xmlns:a16="http://schemas.microsoft.com/office/drawing/2014/main" xmlns="" val="3484673879"/>
                  </a:ext>
                </a:extLst>
              </a:tr>
              <a:tr h="26116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10:35 - 10:50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04" marR="4460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Break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04" marR="44604" marT="0" marB="0"/>
                </a:tc>
                <a:extLst>
                  <a:ext uri="{0D108BD9-81ED-4DB2-BD59-A6C34878D82A}">
                    <a16:rowId xmlns:a16="http://schemas.microsoft.com/office/drawing/2014/main" xmlns="" val="3116636076"/>
                  </a:ext>
                </a:extLst>
              </a:tr>
              <a:tr h="52232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10:50 - 11:50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04" marR="4460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Basket Design of Phase III Confirmatory Trials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Cong Chen, Merck &amp; Co. Inc.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04" marR="44604" marT="0" marB="0"/>
                </a:tc>
                <a:extLst>
                  <a:ext uri="{0D108BD9-81ED-4DB2-BD59-A6C34878D82A}">
                    <a16:rowId xmlns:a16="http://schemas.microsoft.com/office/drawing/2014/main" xmlns="" val="321367780"/>
                  </a:ext>
                </a:extLst>
              </a:tr>
              <a:tr h="26116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11:50 - 12:00 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04" marR="4460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Questions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04" marR="44604" marT="0" marB="0"/>
                </a:tc>
                <a:extLst>
                  <a:ext uri="{0D108BD9-81ED-4DB2-BD59-A6C34878D82A}">
                    <a16:rowId xmlns:a16="http://schemas.microsoft.com/office/drawing/2014/main" xmlns="" val="1652120395"/>
                  </a:ext>
                </a:extLst>
              </a:tr>
              <a:tr h="27857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12:00 - 1:15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04" marR="4460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Lunch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04" marR="44604" marT="0" marB="0"/>
                </a:tc>
                <a:extLst>
                  <a:ext uri="{0D108BD9-81ED-4DB2-BD59-A6C34878D82A}">
                    <a16:rowId xmlns:a16="http://schemas.microsoft.com/office/drawing/2014/main" xmlns="" val="1123220154"/>
                  </a:ext>
                </a:extLst>
              </a:tr>
              <a:tr h="72306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1:15 - 2:15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04" marR="4460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Regulatory Challenges in Reviewing Oncology Product Applications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Kun</a:t>
                      </a:r>
                      <a:r>
                        <a:rPr lang="en-US" sz="1600" dirty="0">
                          <a:effectLst/>
                        </a:rPr>
                        <a:t> He, FDA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04" marR="44604" marT="0" marB="0"/>
                </a:tc>
                <a:extLst>
                  <a:ext uri="{0D108BD9-81ED-4DB2-BD59-A6C34878D82A}">
                    <a16:rowId xmlns:a16="http://schemas.microsoft.com/office/drawing/2014/main" xmlns="" val="1923624487"/>
                  </a:ext>
                </a:extLst>
              </a:tr>
              <a:tr h="2410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2:15 - 2:30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04" marR="4460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Break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04" marR="44604" marT="0" marB="0"/>
                </a:tc>
                <a:extLst>
                  <a:ext uri="{0D108BD9-81ED-4DB2-BD59-A6C34878D82A}">
                    <a16:rowId xmlns:a16="http://schemas.microsoft.com/office/drawing/2014/main" xmlns="" val="1150134690"/>
                  </a:ext>
                </a:extLst>
              </a:tr>
              <a:tr h="72306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2:30 - 3:30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04" marR="4460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Value to Outcomes (V2O) in Oncology Drug Development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John Doyle, Quintiles, Columbia University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04" marR="44604" marT="0" marB="0"/>
                </a:tc>
                <a:extLst>
                  <a:ext uri="{0D108BD9-81ED-4DB2-BD59-A6C34878D82A}">
                    <a16:rowId xmlns:a16="http://schemas.microsoft.com/office/drawing/2014/main" xmlns="" val="1891363257"/>
                  </a:ext>
                </a:extLst>
              </a:tr>
              <a:tr h="2410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3:30 - 4:00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04" marR="4460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Panel Discussion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04" marR="44604" marT="0" marB="0"/>
                </a:tc>
                <a:extLst>
                  <a:ext uri="{0D108BD9-81ED-4DB2-BD59-A6C34878D82A}">
                    <a16:rowId xmlns:a16="http://schemas.microsoft.com/office/drawing/2014/main" xmlns="" val="1153291558"/>
                  </a:ext>
                </a:extLst>
              </a:tr>
              <a:tr h="4820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4:00 - 4:05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04" marR="4460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Closing Remarks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Jing Gong,  Vice President, ASA-NJ Chapter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04" marR="44604" marT="0" marB="0"/>
                </a:tc>
                <a:extLst>
                  <a:ext uri="{0D108BD9-81ED-4DB2-BD59-A6C34878D82A}">
                    <a16:rowId xmlns:a16="http://schemas.microsoft.com/office/drawing/2014/main" xmlns="" val="30806492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30925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73E29957-1A86-491F-BC66-75E4B93FDC90}"/>
              </a:ext>
            </a:extLst>
          </p:cNvPr>
          <p:cNvSpPr/>
          <p:nvPr/>
        </p:nvSpPr>
        <p:spPr>
          <a:xfrm>
            <a:off x="112735" y="385106"/>
            <a:ext cx="5983266" cy="24237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000081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38</a:t>
            </a:r>
            <a:r>
              <a:rPr lang="en-US" sz="2400" b="1" baseline="30000" dirty="0">
                <a:solidFill>
                  <a:srgbClr val="000081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</a:t>
            </a:r>
            <a:r>
              <a:rPr lang="en-US" sz="2400" b="1" dirty="0">
                <a:solidFill>
                  <a:srgbClr val="000081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ANNUAL SPRING SYMPOSIUM</a:t>
            </a:r>
            <a:endParaRPr lang="en-US" sz="24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ctr"/>
            <a:r>
              <a:rPr lang="en-US" sz="2400" b="1" dirty="0">
                <a:solidFill>
                  <a:srgbClr val="000081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US" sz="24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ctr"/>
            <a:r>
              <a:rPr lang="en-US" sz="1000" b="1" dirty="0">
                <a:solidFill>
                  <a:srgbClr val="000081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US" sz="10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ctr">
              <a:spcBef>
                <a:spcPts val="300"/>
              </a:spcBef>
              <a:spcAft>
                <a:spcPts val="600"/>
              </a:spcAft>
            </a:pPr>
            <a:r>
              <a:rPr lang="en-US" sz="2000" b="1" dirty="0">
                <a:solidFill>
                  <a:srgbClr val="76923C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STATISTICAL INFERENCE BEYOND P-VALUES:  ARE WE ALL ALIGNED?</a:t>
            </a:r>
            <a:endParaRPr lang="en-US" sz="2000" i="1" dirty="0">
              <a:solidFill>
                <a:srgbClr val="76923C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ctr">
              <a:spcBef>
                <a:spcPts val="300"/>
              </a:spcBef>
              <a:spcAft>
                <a:spcPts val="600"/>
              </a:spcAft>
            </a:pPr>
            <a:r>
              <a:rPr lang="en-US" b="1" dirty="0">
                <a:solidFill>
                  <a:srgbClr val="76923C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US" sz="800" i="1" dirty="0">
              <a:solidFill>
                <a:srgbClr val="76923C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2286000" marR="0" algn="just">
              <a:spcBef>
                <a:spcPts val="300"/>
              </a:spcBef>
              <a:spcAft>
                <a:spcPts val="600"/>
              </a:spcAft>
            </a:pPr>
            <a:r>
              <a:rPr lang="en-US" b="1" dirty="0">
                <a:solidFill>
                  <a:srgbClr val="17365D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May 25th, 2017</a:t>
            </a:r>
            <a:endParaRPr lang="en-US" sz="800" i="1" dirty="0">
              <a:solidFill>
                <a:srgbClr val="76923C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B3FBBC44-7A5D-48F7-A334-748F193B748A}"/>
              </a:ext>
            </a:extLst>
          </p:cNvPr>
          <p:cNvSpPr/>
          <p:nvPr/>
        </p:nvSpPr>
        <p:spPr>
          <a:xfrm>
            <a:off x="112735" y="2808846"/>
            <a:ext cx="6438377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Eric 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Loken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Ph.D., Associate Professor, Department of Educational Psychology, University of Connecticut</a:t>
            </a:r>
          </a:p>
          <a:p>
            <a:pPr>
              <a:spcBef>
                <a:spcPts val="600"/>
              </a:spcBef>
            </a:pPr>
            <a:endParaRPr lang="en-US" sz="2000" dirty="0">
              <a:latin typeface="Cambria" panose="02040503050406030204" pitchFamily="18" charset="0"/>
              <a:ea typeface="Times New Roman" panose="02020603050405020304" pitchFamily="18" charset="0"/>
              <a:cs typeface="Cambria" panose="02040503050406030204" pitchFamily="18" charset="0"/>
            </a:endParaRPr>
          </a:p>
          <a:p>
            <a:pPr>
              <a:spcBef>
                <a:spcPts val="600"/>
              </a:spcBef>
            </a:pP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Jim Berger,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Ph.D., Professor, Department of Statistics, Duke University</a:t>
            </a:r>
          </a:p>
          <a:p>
            <a:pPr>
              <a:spcBef>
                <a:spcPts val="600"/>
              </a:spcBef>
            </a:pP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Minge Xie,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Ph.D., Professor, Department of Statistics and Biostatistics, Rutgers </a:t>
            </a:r>
          </a:p>
          <a:p>
            <a:pPr>
              <a:spcBef>
                <a:spcPts val="600"/>
              </a:spcBef>
            </a:pPr>
            <a:endParaRPr lang="en-US" sz="2000" dirty="0">
              <a:latin typeface="Cambria" panose="02040503050406030204" pitchFamily="18" charset="0"/>
              <a:ea typeface="Times New Roman" panose="02020603050405020304" pitchFamily="18" charset="0"/>
              <a:cs typeface="Cambria" panose="02040503050406030204" pitchFamily="18" charset="0"/>
            </a:endParaRPr>
          </a:p>
          <a:p>
            <a:pPr>
              <a:spcBef>
                <a:spcPts val="600"/>
              </a:spcBef>
            </a:pP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Ron Wasserstein,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Ph.D.,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Executive Director, ASA</a:t>
            </a:r>
            <a:endParaRPr lang="en-US" sz="20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Cambria" panose="02040503050406030204" pitchFamily="18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2E9ABA18-CB33-447A-A7A9-2B6632A06E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3956030"/>
              </p:ext>
            </p:extLst>
          </p:nvPr>
        </p:nvGraphicFramePr>
        <p:xfrm>
          <a:off x="6250487" y="385106"/>
          <a:ext cx="5828778" cy="6021192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764891">
                  <a:extLst>
                    <a:ext uri="{9D8B030D-6E8A-4147-A177-3AD203B41FA5}">
                      <a16:colId xmlns:a16="http://schemas.microsoft.com/office/drawing/2014/main" xmlns="" val="2717817495"/>
                    </a:ext>
                  </a:extLst>
                </a:gridCol>
                <a:gridCol w="4063887">
                  <a:extLst>
                    <a:ext uri="{9D8B030D-6E8A-4147-A177-3AD203B41FA5}">
                      <a16:colId xmlns:a16="http://schemas.microsoft.com/office/drawing/2014/main" xmlns="" val="3695529879"/>
                    </a:ext>
                  </a:extLst>
                </a:gridCol>
              </a:tblGrid>
              <a:tr h="308228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Program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987" marR="52987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3073848"/>
                  </a:ext>
                </a:extLst>
              </a:tr>
              <a:tr h="27258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8:30 - 9:00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987" marR="52987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Registration and Breakfast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987" marR="52987" marT="0" marB="0"/>
                </a:tc>
                <a:extLst>
                  <a:ext uri="{0D108BD9-81ED-4DB2-BD59-A6C34878D82A}">
                    <a16:rowId xmlns:a16="http://schemas.microsoft.com/office/drawing/2014/main" xmlns="" val="54117958"/>
                  </a:ext>
                </a:extLst>
              </a:tr>
              <a:tr h="49237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9:00 - 9:05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987" marR="52987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Opening Remarks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Steve Ascher, President, ASA-NJ Chapter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987" marR="52987" marT="0" marB="0"/>
                </a:tc>
                <a:extLst>
                  <a:ext uri="{0D108BD9-81ED-4DB2-BD59-A6C34878D82A}">
                    <a16:rowId xmlns:a16="http://schemas.microsoft.com/office/drawing/2014/main" xmlns="" val="2848411821"/>
                  </a:ext>
                </a:extLst>
              </a:tr>
              <a:tr h="85538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9:05 - 10:00</a:t>
                      </a:r>
                      <a:endParaRPr lang="en-US" sz="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987" marR="52987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Examining Intuitions about Statistical Inference in Applied Research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Eric </a:t>
                      </a:r>
                      <a:r>
                        <a:rPr lang="en-US" sz="1600" dirty="0" err="1">
                          <a:effectLst/>
                        </a:rPr>
                        <a:t>Loken</a:t>
                      </a:r>
                      <a:r>
                        <a:rPr lang="en-US" sz="1600" dirty="0">
                          <a:effectLst/>
                        </a:rPr>
                        <a:t>, </a:t>
                      </a:r>
                      <a:r>
                        <a:rPr lang="en-US" sz="1600" dirty="0" err="1">
                          <a:effectLst/>
                        </a:rPr>
                        <a:t>Ph.D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987" marR="52987" marT="0" marB="0"/>
                </a:tc>
                <a:extLst>
                  <a:ext uri="{0D108BD9-81ED-4DB2-BD59-A6C34878D82A}">
                    <a16:rowId xmlns:a16="http://schemas.microsoft.com/office/drawing/2014/main" xmlns="" val="2795657557"/>
                  </a:ext>
                </a:extLst>
              </a:tr>
              <a:tr h="102962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10:05 - 11:00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987" marR="52987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New perspectives of p-value as strength of evidence measured by confidence distribution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Minge Xie, </a:t>
                      </a:r>
                      <a:r>
                        <a:rPr lang="en-US" sz="1600" dirty="0" err="1">
                          <a:effectLst/>
                        </a:rPr>
                        <a:t>Ph.D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987" marR="52987" marT="0" marB="0"/>
                </a:tc>
                <a:extLst>
                  <a:ext uri="{0D108BD9-81ED-4DB2-BD59-A6C34878D82A}">
                    <a16:rowId xmlns:a16="http://schemas.microsoft.com/office/drawing/2014/main" xmlns="" val="1329890225"/>
                  </a:ext>
                </a:extLst>
              </a:tr>
              <a:tr h="31680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11:00 - 11:30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987" marR="52987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Break/Posters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987" marR="52987" marT="0" marB="0"/>
                </a:tc>
                <a:extLst>
                  <a:ext uri="{0D108BD9-81ED-4DB2-BD59-A6C34878D82A}">
                    <a16:rowId xmlns:a16="http://schemas.microsoft.com/office/drawing/2014/main" xmlns="" val="3008039579"/>
                  </a:ext>
                </a:extLst>
              </a:tr>
              <a:tr h="85538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11:30 - 12:30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987" marR="52987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The use of Rejection Odds and Rejection Ratios in Testing Hypotheses 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Jim Berger, </a:t>
                      </a:r>
                      <a:r>
                        <a:rPr lang="en-US" sz="1600" dirty="0" err="1">
                          <a:effectLst/>
                        </a:rPr>
                        <a:t>Ph.D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987" marR="52987" marT="0" marB="0"/>
                </a:tc>
                <a:extLst>
                  <a:ext uri="{0D108BD9-81ED-4DB2-BD59-A6C34878D82A}">
                    <a16:rowId xmlns:a16="http://schemas.microsoft.com/office/drawing/2014/main" xmlns="" val="1111066737"/>
                  </a:ext>
                </a:extLst>
              </a:tr>
              <a:tr h="33792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12:30 - 1:30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987" marR="52987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Lunch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987" marR="52987" marT="0" marB="0"/>
                </a:tc>
                <a:extLst>
                  <a:ext uri="{0D108BD9-81ED-4DB2-BD59-A6C34878D82A}">
                    <a16:rowId xmlns:a16="http://schemas.microsoft.com/office/drawing/2014/main" xmlns="" val="3122618222"/>
                  </a:ext>
                </a:extLst>
              </a:tr>
              <a:tr h="33264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1:30 - 2:25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987" marR="52987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Doctor, It Hurts When I p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Ron Wasserstein, </a:t>
                      </a:r>
                      <a:r>
                        <a:rPr lang="en-US" sz="1600" dirty="0" err="1">
                          <a:effectLst/>
                        </a:rPr>
                        <a:t>Ph.D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987" marR="52987" marT="0" marB="0"/>
                </a:tc>
                <a:extLst>
                  <a:ext uri="{0D108BD9-81ED-4DB2-BD59-A6C34878D82A}">
                    <a16:rowId xmlns:a16="http://schemas.microsoft.com/office/drawing/2014/main" xmlns="" val="1217994747"/>
                  </a:ext>
                </a:extLst>
              </a:tr>
              <a:tr h="26070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2:25 - 2:40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987" marR="52987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Break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987" marR="52987" marT="0" marB="0"/>
                </a:tc>
                <a:extLst>
                  <a:ext uri="{0D108BD9-81ED-4DB2-BD59-A6C34878D82A}">
                    <a16:rowId xmlns:a16="http://schemas.microsoft.com/office/drawing/2014/main" xmlns="" val="2378945127"/>
                  </a:ext>
                </a:extLst>
              </a:tr>
              <a:tr h="31680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2:40 – 3:30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987" marR="52987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Panel Discussion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987" marR="52987" marT="0" marB="0"/>
                </a:tc>
                <a:extLst>
                  <a:ext uri="{0D108BD9-81ED-4DB2-BD59-A6C34878D82A}">
                    <a16:rowId xmlns:a16="http://schemas.microsoft.com/office/drawing/2014/main" xmlns="" val="1943708436"/>
                  </a:ext>
                </a:extLst>
              </a:tr>
              <a:tr h="47521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3:30 -3:35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987" marR="52987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Closing Remarks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Jing Gong, Vice President, ASA-NJ Chapter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52987" marR="52987" marT="0" marB="0"/>
                </a:tc>
                <a:extLst>
                  <a:ext uri="{0D108BD9-81ED-4DB2-BD59-A6C34878D82A}">
                    <a16:rowId xmlns:a16="http://schemas.microsoft.com/office/drawing/2014/main" xmlns="" val="239140998"/>
                  </a:ext>
                </a:extLst>
              </a:tr>
            </a:tbl>
          </a:graphicData>
        </a:graphic>
      </p:graphicFrame>
      <p:pic>
        <p:nvPicPr>
          <p:cNvPr id="7169" name="Rectangle 10" descr="https://d.adroll.com/cm/aol/out">
            <a:extLst>
              <a:ext uri="{FF2B5EF4-FFF2-40B4-BE49-F238E27FC236}">
                <a16:creationId xmlns:a16="http://schemas.microsoft.com/office/drawing/2014/main" xmlns="" id="{6411C04C-23DE-43FA-B0A5-17783E9710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661" y="1849580"/>
            <a:ext cx="45719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1590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1128B920-8175-48B7-B2D8-2F4A33E0B3B9}"/>
              </a:ext>
            </a:extLst>
          </p:cNvPr>
          <p:cNvSpPr/>
          <p:nvPr/>
        </p:nvSpPr>
        <p:spPr>
          <a:xfrm>
            <a:off x="363256" y="272371"/>
            <a:ext cx="7240044" cy="23314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000081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39</a:t>
            </a:r>
            <a:r>
              <a:rPr lang="en-US" sz="2400" b="1" baseline="30000" dirty="0">
                <a:solidFill>
                  <a:srgbClr val="000081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</a:t>
            </a:r>
            <a:r>
              <a:rPr lang="en-US" sz="2400" b="1" dirty="0">
                <a:solidFill>
                  <a:srgbClr val="000081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ANNUAL SPRING SYMPOSIUM</a:t>
            </a:r>
            <a:endParaRPr lang="en-US" sz="24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ctr"/>
            <a:r>
              <a:rPr lang="en-US" sz="1000" b="1" dirty="0">
                <a:solidFill>
                  <a:srgbClr val="000081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US" sz="10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ctr"/>
            <a:r>
              <a:rPr lang="en-US" sz="1000" b="1" dirty="0">
                <a:solidFill>
                  <a:srgbClr val="000081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US" sz="10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ctr">
              <a:spcBef>
                <a:spcPts val="300"/>
              </a:spcBef>
              <a:spcAft>
                <a:spcPts val="600"/>
              </a:spcAft>
            </a:pPr>
            <a:r>
              <a:rPr lang="en-US" sz="2400" b="1" dirty="0">
                <a:solidFill>
                  <a:srgbClr val="76923C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Advances in Data Visualization and Exploration Techniques</a:t>
            </a:r>
            <a:endParaRPr lang="en-US" sz="2400" i="1" dirty="0">
              <a:solidFill>
                <a:srgbClr val="76923C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ctr">
              <a:spcBef>
                <a:spcPts val="300"/>
              </a:spcBef>
              <a:spcAft>
                <a:spcPts val="600"/>
              </a:spcAft>
            </a:pPr>
            <a:r>
              <a:rPr lang="en-US" b="1" dirty="0">
                <a:solidFill>
                  <a:srgbClr val="76923C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</a:p>
          <a:p>
            <a:pPr marL="2286000" marR="0" algn="just">
              <a:spcBef>
                <a:spcPts val="300"/>
              </a:spcBef>
              <a:spcAft>
                <a:spcPts val="600"/>
              </a:spcAft>
            </a:pPr>
            <a:r>
              <a:rPr lang="en-US" b="1" dirty="0">
                <a:solidFill>
                  <a:srgbClr val="17365D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Friday, June 29th, 2018</a:t>
            </a:r>
            <a:endParaRPr lang="en-US" sz="800" i="1" dirty="0">
              <a:solidFill>
                <a:srgbClr val="76923C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8F7A33B0-2671-4689-BBA0-70F1FDABD099}"/>
              </a:ext>
            </a:extLst>
          </p:cNvPr>
          <p:cNvSpPr/>
          <p:nvPr/>
        </p:nvSpPr>
        <p:spPr>
          <a:xfrm>
            <a:off x="187890" y="2603778"/>
            <a:ext cx="6275540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Mark Hansen, 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Professor, Data Science Institute, Director, Columbia University</a:t>
            </a:r>
          </a:p>
          <a:p>
            <a:pPr>
              <a:spcBef>
                <a:spcPts val="600"/>
              </a:spcBef>
            </a:pP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Douglas Robinson, 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Global Head Biomarkers and Diagnostic Biometrics, Novartis</a:t>
            </a:r>
          </a:p>
          <a:p>
            <a:pPr>
              <a:spcBef>
                <a:spcPts val="600"/>
              </a:spcBef>
            </a:pP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Sanjay </a:t>
            </a: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Matange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R&amp;D Director, Data Visualization Division, SAS Institute</a:t>
            </a:r>
          </a:p>
          <a:p>
            <a:pPr>
              <a:spcBef>
                <a:spcPts val="600"/>
              </a:spcBef>
            </a:pP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Naomi Robbins, 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Principal of NBR</a:t>
            </a:r>
          </a:p>
          <a:p>
            <a:pPr>
              <a:spcBef>
                <a:spcPts val="600"/>
              </a:spcBef>
            </a:pPr>
            <a:r>
              <a:rPr lang="en-US" sz="24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Zhiheng</a:t>
            </a:r>
            <a:r>
              <a:rPr 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Xu, 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Mathematician Statistician, FDA/CDRH</a:t>
            </a:r>
            <a:endParaRPr lang="en-US" sz="24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Cambria" panose="02040503050406030204" pitchFamily="18" charset="0"/>
            </a:endParaRP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xmlns="" id="{4567E516-DD34-4985-9528-8C3F7BF009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2134939"/>
              </p:ext>
            </p:extLst>
          </p:nvPr>
        </p:nvGraphicFramePr>
        <p:xfrm>
          <a:off x="7313894" y="441325"/>
          <a:ext cx="9029700" cy="641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Document" r:id="rId4" imgW="9163989" imgH="5536298" progId="Word.Document.12">
                  <p:embed/>
                </p:oleObj>
              </mc:Choice>
              <mc:Fallback>
                <p:oleObj name="Document" r:id="rId4" imgW="9163989" imgH="5536298" progId="Word.Document.12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xmlns="" id="{5C113267-B16E-42CA-8B45-44476022AC0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313894" y="441325"/>
                        <a:ext cx="9029700" cy="6416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562667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2BED58BB-3592-4BD5-B815-5CB4CA65CB55}"/>
              </a:ext>
            </a:extLst>
          </p:cNvPr>
          <p:cNvSpPr/>
          <p:nvPr/>
        </p:nvSpPr>
        <p:spPr>
          <a:xfrm>
            <a:off x="0" y="333294"/>
            <a:ext cx="779118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000081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40</a:t>
            </a:r>
            <a:r>
              <a:rPr lang="en-US" sz="2400" b="1" baseline="30000" dirty="0">
                <a:solidFill>
                  <a:srgbClr val="000081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</a:t>
            </a:r>
            <a:r>
              <a:rPr lang="en-US" sz="2400" b="1" dirty="0">
                <a:solidFill>
                  <a:srgbClr val="000081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ANNUAL SPRING SYMPOSIUM</a:t>
            </a:r>
            <a:endParaRPr lang="en-US" sz="24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ctr"/>
            <a:r>
              <a:rPr lang="en-US" sz="2400" b="1" dirty="0">
                <a:solidFill>
                  <a:srgbClr val="000081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US" sz="24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ctr"/>
            <a:r>
              <a:rPr lang="en-US" sz="2400" b="1" dirty="0">
                <a:solidFill>
                  <a:srgbClr val="000081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Clinical Trials for Rare Diseases and Pediatric Populations – Challenges in Design and Analysis</a:t>
            </a:r>
            <a:endParaRPr lang="en-US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BAB96CB3-E799-4996-B852-05760A68CBFC}"/>
              </a:ext>
            </a:extLst>
          </p:cNvPr>
          <p:cNvSpPr/>
          <p:nvPr/>
        </p:nvSpPr>
        <p:spPr>
          <a:xfrm>
            <a:off x="-204517" y="2104466"/>
            <a:ext cx="52357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0" marR="0" algn="just">
              <a:spcBef>
                <a:spcPts val="300"/>
              </a:spcBef>
              <a:spcAft>
                <a:spcPts val="600"/>
              </a:spcAft>
            </a:pPr>
            <a:r>
              <a:rPr lang="en-US" b="1" dirty="0">
                <a:solidFill>
                  <a:srgbClr val="17365D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Friday, June 28th, 2019</a:t>
            </a:r>
            <a:endParaRPr lang="en-US" sz="800" i="1" dirty="0">
              <a:solidFill>
                <a:srgbClr val="76923C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FAFAB375-5838-4CBB-BA6A-73454C57A179}"/>
              </a:ext>
            </a:extLst>
          </p:cNvPr>
          <p:cNvSpPr/>
          <p:nvPr/>
        </p:nvSpPr>
        <p:spPr>
          <a:xfrm>
            <a:off x="747385" y="3106455"/>
            <a:ext cx="6192033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Gary Rosner,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Eli Kennerly Marshall Jr. Professor of Oncology and Professor of Biostatistics, Johns Hopkins University</a:t>
            </a:r>
          </a:p>
          <a:p>
            <a:pPr>
              <a:spcBef>
                <a:spcPts val="600"/>
              </a:spcBef>
            </a:pP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Hui Quan,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Associate VP and Global Head of the methodology group, Sanofi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>
              <a:latin typeface="Cambria" panose="02040503050406030204" pitchFamily="18" charset="0"/>
              <a:ea typeface="Times New Roman" panose="02020603050405020304" pitchFamily="18" charset="0"/>
              <a:cs typeface="Cambria" panose="02040503050406030204" pitchFamily="18" charset="0"/>
            </a:endParaRPr>
          </a:p>
          <a:p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Cong Chen,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Executive Director, Merck</a:t>
            </a:r>
          </a:p>
          <a:p>
            <a:pPr>
              <a:spcBef>
                <a:spcPts val="600"/>
              </a:spcBef>
            </a:pP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Peter 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Mesenbrink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Executive Director,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Novartis</a:t>
            </a:r>
            <a:endParaRPr lang="en-US" sz="20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Bef>
                <a:spcPts val="600"/>
              </a:spcBef>
            </a:pP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Satrajit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000" b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Roychoudhury</a:t>
            </a: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Senior Director, Pfizer</a:t>
            </a:r>
          </a:p>
          <a:p>
            <a:pPr>
              <a:spcBef>
                <a:spcPts val="600"/>
              </a:spcBef>
            </a:pP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James Travis,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Mathematical Statistician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FDA</a:t>
            </a:r>
            <a:endParaRPr lang="en-US" sz="20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spcBef>
                <a:spcPts val="600"/>
              </a:spcBef>
            </a:pPr>
            <a:r>
              <a:rPr lang="en-US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US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en-US" sz="1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627E5506-FA23-40CA-A7BA-2642AC16D1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6113751"/>
              </p:ext>
            </p:extLst>
          </p:nvPr>
        </p:nvGraphicFramePr>
        <p:xfrm>
          <a:off x="8169275" y="58243"/>
          <a:ext cx="3618488" cy="6756401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095638">
                  <a:extLst>
                    <a:ext uri="{9D8B030D-6E8A-4147-A177-3AD203B41FA5}">
                      <a16:colId xmlns:a16="http://schemas.microsoft.com/office/drawing/2014/main" xmlns="" val="2929274038"/>
                    </a:ext>
                  </a:extLst>
                </a:gridCol>
                <a:gridCol w="2522850">
                  <a:extLst>
                    <a:ext uri="{9D8B030D-6E8A-4147-A177-3AD203B41FA5}">
                      <a16:colId xmlns:a16="http://schemas.microsoft.com/office/drawing/2014/main" xmlns="" val="4197949577"/>
                    </a:ext>
                  </a:extLst>
                </a:gridCol>
              </a:tblGrid>
              <a:tr h="587642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Program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6501" marR="3650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68882524"/>
                  </a:ext>
                </a:extLst>
              </a:tr>
              <a:tr h="2625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8:00 - 8:45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6501" marR="3650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Registration and Breakfast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6501" marR="36501" marT="0" marB="0"/>
                </a:tc>
                <a:extLst>
                  <a:ext uri="{0D108BD9-81ED-4DB2-BD59-A6C34878D82A}">
                    <a16:rowId xmlns:a16="http://schemas.microsoft.com/office/drawing/2014/main" xmlns="" val="2172499926"/>
                  </a:ext>
                </a:extLst>
              </a:tr>
              <a:tr h="39375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8:45 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6501" marR="3650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Opening Remarks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Jing Gong, President, ASA-NJ Chapter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6501" marR="36501" marT="0" marB="0"/>
                </a:tc>
                <a:extLst>
                  <a:ext uri="{0D108BD9-81ED-4DB2-BD59-A6C34878D82A}">
                    <a16:rowId xmlns:a16="http://schemas.microsoft.com/office/drawing/2014/main" xmlns="" val="1842521082"/>
                  </a:ext>
                </a:extLst>
              </a:tr>
              <a:tr h="78750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8:55 - 9:50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6501" marR="3650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Meta-Analysis of Rare Adverse Events in Randomized Clinical Trials: Bayesian and Frequentist Methods,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Gary Rosner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6501" marR="36501" marT="0" marB="0"/>
                </a:tc>
                <a:extLst>
                  <a:ext uri="{0D108BD9-81ED-4DB2-BD59-A6C34878D82A}">
                    <a16:rowId xmlns:a16="http://schemas.microsoft.com/office/drawing/2014/main" xmlns="" val="3868481406"/>
                  </a:ext>
                </a:extLst>
              </a:tr>
              <a:tr h="65625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9:50 - 10:45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6501" marR="3650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A Case Study of Phase II/III Seamless Adaptive Design in a Rare Disease Area,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Hui Quan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6501" marR="36501" marT="0" marB="0"/>
                </a:tc>
                <a:extLst>
                  <a:ext uri="{0D108BD9-81ED-4DB2-BD59-A6C34878D82A}">
                    <a16:rowId xmlns:a16="http://schemas.microsoft.com/office/drawing/2014/main" xmlns="" val="2898291349"/>
                  </a:ext>
                </a:extLst>
              </a:tr>
              <a:tr h="2625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10:45 - 11:00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6501" marR="3650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Break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6501" marR="36501" marT="0" marB="0"/>
                </a:tc>
                <a:extLst>
                  <a:ext uri="{0D108BD9-81ED-4DB2-BD59-A6C34878D82A}">
                    <a16:rowId xmlns:a16="http://schemas.microsoft.com/office/drawing/2014/main" xmlns="" val="2543766284"/>
                  </a:ext>
                </a:extLst>
              </a:tr>
              <a:tr h="65625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11:00 - 11:55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6501" marR="3650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Statistical Considerations on Early-to-Late Transition of Oncology Projects,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Cong Chen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6501" marR="36501" marT="0" marB="0"/>
                </a:tc>
                <a:extLst>
                  <a:ext uri="{0D108BD9-81ED-4DB2-BD59-A6C34878D82A}">
                    <a16:rowId xmlns:a16="http://schemas.microsoft.com/office/drawing/2014/main" xmlns="" val="2510749697"/>
                  </a:ext>
                </a:extLst>
              </a:tr>
              <a:tr h="2625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12:00 - 1:00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6501" marR="3650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Lunch/Poster  Session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6501" marR="36501" marT="0" marB="0"/>
                </a:tc>
                <a:extLst>
                  <a:ext uri="{0D108BD9-81ED-4DB2-BD59-A6C34878D82A}">
                    <a16:rowId xmlns:a16="http://schemas.microsoft.com/office/drawing/2014/main" xmlns="" val="2862399965"/>
                  </a:ext>
                </a:extLst>
              </a:tr>
              <a:tr h="52500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1:00 - 1:55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6501" marR="3650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Innovation in Pediatric Trial Design in Rare Autoimmune Diseases, 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Peter </a:t>
                      </a:r>
                      <a:r>
                        <a:rPr lang="en-US" sz="1100" dirty="0" err="1">
                          <a:effectLst/>
                        </a:rPr>
                        <a:t>Mesenbrink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6501" marR="36501" marT="0" marB="0"/>
                </a:tc>
                <a:extLst>
                  <a:ext uri="{0D108BD9-81ED-4DB2-BD59-A6C34878D82A}">
                    <a16:rowId xmlns:a16="http://schemas.microsoft.com/office/drawing/2014/main" xmlns="" val="3434682570"/>
                  </a:ext>
                </a:extLst>
              </a:tr>
              <a:tr h="78750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1:55 - 2:50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6501" marR="3650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Incorporating Adult Clinical Data into Pediatric Clinical Trials: A Robust Bayesian Approach ,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</a:rPr>
                        <a:t>Satrajit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Roychoudhury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6501" marR="36501" marT="0" marB="0"/>
                </a:tc>
                <a:extLst>
                  <a:ext uri="{0D108BD9-81ED-4DB2-BD59-A6C34878D82A}">
                    <a16:rowId xmlns:a16="http://schemas.microsoft.com/office/drawing/2014/main" xmlns="" val="3016997807"/>
                  </a:ext>
                </a:extLst>
              </a:tr>
              <a:tr h="2625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2:50 - 3:05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6501" marR="3650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Break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6501" marR="36501" marT="0" marB="0"/>
                </a:tc>
                <a:extLst>
                  <a:ext uri="{0D108BD9-81ED-4DB2-BD59-A6C34878D82A}">
                    <a16:rowId xmlns:a16="http://schemas.microsoft.com/office/drawing/2014/main" xmlns="" val="274753827"/>
                  </a:ext>
                </a:extLst>
              </a:tr>
              <a:tr h="52500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3:05 – 4:00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6501" marR="3650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Pediatric Drug Development – a Regulatory Perspective, 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James Travis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6501" marR="36501" marT="0" marB="0"/>
                </a:tc>
                <a:extLst>
                  <a:ext uri="{0D108BD9-81ED-4DB2-BD59-A6C34878D82A}">
                    <a16:rowId xmlns:a16="http://schemas.microsoft.com/office/drawing/2014/main" xmlns="" val="4239629005"/>
                  </a:ext>
                </a:extLst>
              </a:tr>
              <a:tr h="2625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4:00 - 4:30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6501" marR="3650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Panel Discussion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6501" marR="36501" marT="0" marB="0"/>
                </a:tc>
                <a:extLst>
                  <a:ext uri="{0D108BD9-81ED-4DB2-BD59-A6C34878D82A}">
                    <a16:rowId xmlns:a16="http://schemas.microsoft.com/office/drawing/2014/main" xmlns="" val="2926536231"/>
                  </a:ext>
                </a:extLst>
              </a:tr>
              <a:tr h="52500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">
                          <a:effectLst/>
                        </a:rPr>
                        <a:t>4:30</a:t>
                      </a:r>
                      <a:endParaRPr lang="en-US" sz="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6501" marR="3650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Closing Remarks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Shiling Ruan, Vice President, ASA-NJ Chapter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6501" marR="36501" marT="0" marB="0"/>
                </a:tc>
                <a:extLst>
                  <a:ext uri="{0D108BD9-81ED-4DB2-BD59-A6C34878D82A}">
                    <a16:rowId xmlns:a16="http://schemas.microsoft.com/office/drawing/2014/main" xmlns="" val="3108076639"/>
                  </a:ext>
                </a:extLst>
              </a:tr>
            </a:tbl>
          </a:graphicData>
        </a:graphic>
      </p:graphicFrame>
      <p:sp>
        <p:nvSpPr>
          <p:cNvPr id="6" name="Rectangle 1">
            <a:extLst>
              <a:ext uri="{FF2B5EF4-FFF2-40B4-BE49-F238E27FC236}">
                <a16:creationId xmlns:a16="http://schemas.microsoft.com/office/drawing/2014/main" xmlns="" id="{483542DC-D6DB-47D0-B322-1F8BD85A17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69275" y="599857"/>
            <a:ext cx="3618488" cy="45719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6771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7C95E45-69F5-483C-ABD0-9DC604676E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07270"/>
          </a:xfrm>
        </p:spPr>
        <p:txBody>
          <a:bodyPr>
            <a:noAutofit/>
          </a:bodyPr>
          <a:lstStyle/>
          <a:p>
            <a:r>
              <a:rPr lang="en-US" sz="8800" dirty="0"/>
              <a:t>Happy 40</a:t>
            </a:r>
            <a:r>
              <a:rPr lang="en-US" sz="8800" baseline="30000" dirty="0"/>
              <a:t>th</a:t>
            </a:r>
            <a:r>
              <a:rPr lang="en-US" sz="8800" dirty="0"/>
              <a:t>!!!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8CBA5A4-852A-4124-AE17-150337ACD9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endParaRPr lang="en-US" dirty="0"/>
          </a:p>
          <a:p>
            <a:r>
              <a:rPr lang="en-US" sz="3600" dirty="0"/>
              <a:t>Thank you to all past and present chapter officers, volunteers, and speakers for making this happen!</a:t>
            </a:r>
          </a:p>
        </p:txBody>
      </p:sp>
    </p:spTree>
    <p:extLst>
      <p:ext uri="{BB962C8B-B14F-4D97-AF65-F5344CB8AC3E}">
        <p14:creationId xmlns:p14="http://schemas.microsoft.com/office/powerpoint/2010/main" val="3313670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26B031F-BE18-4AAD-B15A-4836F50C27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90170" y="1596232"/>
            <a:ext cx="9144000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DD2416D-D9EF-4C65-846B-AB45FAB355F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7D15CF07-E4B6-4A77-AD38-1BCDFCFBEC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6170" y="194638"/>
            <a:ext cx="8239756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The Northern New Jersey Chapter of the American Statistical Association</a:t>
            </a: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presents its 10th Annual Spring Symposium:  New Perspectives in Statistics.</a:t>
            </a: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May 16, 1988.  Governor Morris Inn;  Morristown, New Jersey. </a:t>
            </a: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5" name="Picture 1" descr="cid:image003.png@01D4CD0C.C6BB43D0">
            <a:extLst>
              <a:ext uri="{FF2B5EF4-FFF2-40B4-BE49-F238E27FC236}">
                <a16:creationId xmlns:a16="http://schemas.microsoft.com/office/drawing/2014/main" xmlns="" id="{2411106C-E70C-4461-9CA7-530D50200B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6170" y="931069"/>
            <a:ext cx="6918325" cy="5341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6976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5BB570CF-CE24-46B4-9490-EFD3100E89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93637"/>
            <a:ext cx="5987441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 Unicode MS" panose="020B0604020202020204" pitchFamily="34" charset="-128"/>
              </a:rPr>
              <a:t>23rd Spring Symposium - New Jersey Chapter - American Statistical </a:t>
            </a:r>
            <a:r>
              <a:rPr lang="en-US" altLang="en-US" sz="2000" b="1" dirty="0">
                <a:solidFill>
                  <a:srgbClr val="000000"/>
                </a:solidFill>
                <a:latin typeface="Arial Unicode MS" panose="020B0604020202020204" pitchFamily="34" charset="-128"/>
              </a:rPr>
              <a:t>Association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srgbClr val="000000"/>
                </a:solidFill>
                <a:latin typeface="Arial Unicode MS" panose="020B0604020202020204" pitchFamily="34" charset="-128"/>
              </a:rPr>
              <a:t>        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srgbClr val="000000"/>
                </a:solidFill>
                <a:latin typeface="Arial Unicode MS" panose="020B0604020202020204" pitchFamily="34" charset="-128"/>
              </a:rPr>
              <a:t>Interim Analyses and Sample Size Modification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srgbClr val="000000"/>
                </a:solidFill>
                <a:latin typeface="Arial Unicode MS" panose="020B0604020202020204" pitchFamily="34" charset="-128"/>
              </a:rPr>
              <a:t>               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srgbClr val="000000"/>
                </a:solidFill>
                <a:latin typeface="Arial Unicode MS" panose="020B0604020202020204" pitchFamily="34" charset="-128"/>
              </a:rPr>
              <a:t>June 4, 2002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B57CD154-9E9C-4769-8403-65C8045D1564}"/>
              </a:ext>
            </a:extLst>
          </p:cNvPr>
          <p:cNvSpPr/>
          <p:nvPr/>
        </p:nvSpPr>
        <p:spPr>
          <a:xfrm>
            <a:off x="0" y="2842478"/>
            <a:ext cx="929431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       </a:t>
            </a:r>
            <a:r>
              <a:rPr lang="en-US" sz="2400" b="1" dirty="0"/>
              <a:t>Gordon Lan, Pfizer Inc.</a:t>
            </a:r>
          </a:p>
          <a:p>
            <a:endParaRPr lang="en-US" sz="2400" b="1" dirty="0"/>
          </a:p>
          <a:p>
            <a:r>
              <a:rPr lang="en-US" sz="2400" b="1" dirty="0"/>
              <a:t>      Lloyd Fisher, Univ. of Washington</a:t>
            </a:r>
          </a:p>
          <a:p>
            <a:r>
              <a:rPr lang="en-US" sz="2400" b="1" dirty="0"/>
              <a:t>      </a:t>
            </a:r>
          </a:p>
          <a:p>
            <a:r>
              <a:rPr lang="en-US" sz="2400" b="1" dirty="0"/>
              <a:t>      Chris Jennison, Univ. of Bath, U.K.</a:t>
            </a:r>
          </a:p>
          <a:p>
            <a:endParaRPr lang="en-US" sz="2400" b="1" dirty="0"/>
          </a:p>
          <a:p>
            <a:r>
              <a:rPr lang="en-US" sz="2400" b="1" dirty="0"/>
              <a:t>      H. M. James Hung, CDER/FDA</a:t>
            </a:r>
          </a:p>
          <a:p>
            <a:r>
              <a:rPr lang="en-US" sz="2400" b="1" dirty="0"/>
              <a:t>      </a:t>
            </a:r>
          </a:p>
          <a:p>
            <a:r>
              <a:rPr lang="en-US" sz="2400" b="1" dirty="0"/>
              <a:t>      Cyrus Mehta, </a:t>
            </a:r>
            <a:r>
              <a:rPr lang="en-US" sz="2400" b="1" dirty="0" err="1"/>
              <a:t>Cytel</a:t>
            </a:r>
            <a:r>
              <a:rPr lang="en-US" sz="2400" b="1" dirty="0"/>
              <a:t> Software and Harvard</a:t>
            </a:r>
          </a:p>
          <a:p>
            <a:r>
              <a:rPr lang="en-US" dirty="0"/>
              <a:t>     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9D73AC0D-F78C-477D-88E1-C51761BD8DF2}"/>
              </a:ext>
            </a:extLst>
          </p:cNvPr>
          <p:cNvSpPr/>
          <p:nvPr/>
        </p:nvSpPr>
        <p:spPr>
          <a:xfrm>
            <a:off x="5837129" y="1337865"/>
            <a:ext cx="586217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07710"/>
                </a:solidFill>
                <a:latin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Flexible Sample Size: Is There a Free Lunch?, Chris Jennison and Bruce Turnbull</a:t>
            </a:r>
            <a:endParaRPr lang="en-US" sz="2000" dirty="0">
              <a:solidFill>
                <a:srgbClr val="107710"/>
              </a:solidFill>
              <a:latin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3B3B3B"/>
              </a:solidFill>
              <a:latin typeface="Open San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07710"/>
                </a:solidFill>
                <a:latin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Symposium on Group Sequential Inference, Cyrus R. Mehta</a:t>
            </a:r>
            <a:endParaRPr lang="en-US" sz="2000" dirty="0">
              <a:solidFill>
                <a:srgbClr val="107710"/>
              </a:solidFill>
              <a:latin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3B3B3B"/>
              </a:solidFill>
              <a:latin typeface="Open San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07710"/>
                </a:solidFill>
                <a:latin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Problems and issues in adaptive clinical trial design, Gordon Lan</a:t>
            </a:r>
            <a:endParaRPr lang="en-US" sz="2000" dirty="0">
              <a:solidFill>
                <a:srgbClr val="107710"/>
              </a:solidFill>
              <a:latin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3B3B3B"/>
              </a:solidFill>
              <a:latin typeface="Open San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07710"/>
                </a:solidFill>
                <a:latin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Inference and Operational Conduct Issues with Sample Size Adjustment Based On Interim Observed Effect Size, James Hung et. Al</a:t>
            </a:r>
            <a:endParaRPr lang="en-US" sz="2000" dirty="0">
              <a:solidFill>
                <a:srgbClr val="107710"/>
              </a:solidFill>
              <a:latin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3B3B3B"/>
              </a:solidFill>
              <a:latin typeface="Open San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07710"/>
                </a:solidFill>
                <a:latin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Self-Designing Trials: Further Thoughts and Advances, Lloyd D. Fisher</a:t>
            </a:r>
            <a:endParaRPr lang="en-US" sz="2000" dirty="0">
              <a:solidFill>
                <a:srgbClr val="3B3B3B"/>
              </a:solidFill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438621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73F925C7-DF3A-4F4B-AE49-5B08DF8A786D}"/>
              </a:ext>
            </a:extLst>
          </p:cNvPr>
          <p:cNvSpPr/>
          <p:nvPr/>
        </p:nvSpPr>
        <p:spPr>
          <a:xfrm>
            <a:off x="-175364" y="0"/>
            <a:ext cx="7164887" cy="37394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26</a:t>
            </a:r>
            <a:r>
              <a:rPr lang="en-US" sz="2400" b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th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SPRING SYMPOSIUM</a:t>
            </a:r>
          </a:p>
          <a:p>
            <a:pPr algn="ctr"/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STATISTICAL  DATA MINING</a:t>
            </a:r>
          </a:p>
          <a:p>
            <a:pPr algn="ctr"/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June 7, 2005  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en-US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25B0EE80-2699-4E60-9140-BE83461474D2}"/>
              </a:ext>
            </a:extLst>
          </p:cNvPr>
          <p:cNvSpPr/>
          <p:nvPr/>
        </p:nvSpPr>
        <p:spPr>
          <a:xfrm>
            <a:off x="1114816" y="2108745"/>
            <a:ext cx="4308954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Richard D. </a:t>
            </a:r>
            <a:r>
              <a:rPr lang="en-US" sz="24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</a:t>
            </a:r>
            <a:r>
              <a:rPr lang="en-US" sz="2400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aux</a:t>
            </a:r>
            <a:endParaRPr lang="en-US" sz="2400" b="1" kern="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Department of Mathematics and Statistics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Williams College 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/>
            <a:r>
              <a:rPr lang="en-US" sz="2400" b="1" dirty="0">
                <a:solidFill>
                  <a:srgbClr val="66666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William </a:t>
            </a:r>
            <a:r>
              <a:rPr lang="en-US" sz="2400" b="1" dirty="0" err="1">
                <a:solidFill>
                  <a:srgbClr val="66666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DuMouchel</a:t>
            </a:r>
            <a:r>
              <a:rPr lang="en-US" sz="2400" b="1" dirty="0">
                <a:solidFill>
                  <a:srgbClr val="666666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Lincoln Technologies, Inc. </a:t>
            </a:r>
            <a:endParaRPr lang="en-US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/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Ana </a:t>
            </a:r>
            <a:r>
              <a:rPr lang="en-US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Szarfman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Office of Pharmacoepidemiology and Statistical Science, U.S. Food and Drug Administration </a:t>
            </a:r>
          </a:p>
          <a:p>
            <a:pPr algn="ctr"/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/>
            <a:r>
              <a:rPr lang="en-US" sz="2400" b="1" dirty="0">
                <a:latin typeface="Times New Roman" panose="02020603050405020304" pitchFamily="18" charset="0"/>
              </a:rPr>
              <a:t>Lyle H. Ungar</a:t>
            </a:r>
            <a:endParaRPr lang="en-US" sz="2400" b="1" i="1" dirty="0">
              <a:latin typeface="Arial" panose="020B0604020202020204" pitchFamily="34" charset="0"/>
            </a:endParaRPr>
          </a:p>
          <a:p>
            <a:pPr algn="ctr"/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Department of Computer and Information Science, University of Pennsylvania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FD10435D-FC32-445D-8D02-3E6C1E0ADC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3630263"/>
              </p:ext>
            </p:extLst>
          </p:nvPr>
        </p:nvGraphicFramePr>
        <p:xfrm>
          <a:off x="7027101" y="0"/>
          <a:ext cx="4308953" cy="69972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33074">
                  <a:extLst>
                    <a:ext uri="{9D8B030D-6E8A-4147-A177-3AD203B41FA5}">
                      <a16:colId xmlns:a16="http://schemas.microsoft.com/office/drawing/2014/main" xmlns="" val="2754395970"/>
                    </a:ext>
                  </a:extLst>
                </a:gridCol>
                <a:gridCol w="2975879">
                  <a:extLst>
                    <a:ext uri="{9D8B030D-6E8A-4147-A177-3AD203B41FA5}">
                      <a16:colId xmlns:a16="http://schemas.microsoft.com/office/drawing/2014/main" xmlns="" val="3680289019"/>
                    </a:ext>
                  </a:extLst>
                </a:gridCol>
              </a:tblGrid>
              <a:tr h="19482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8:30-9:00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Registration and Continental Breakfast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extLst>
                  <a:ext uri="{0D108BD9-81ED-4DB2-BD59-A6C34878D82A}">
                    <a16:rowId xmlns:a16="http://schemas.microsoft.com/office/drawing/2014/main" xmlns="" val="2930713666"/>
                  </a:ext>
                </a:extLst>
              </a:tr>
              <a:tr h="17491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extLst>
                  <a:ext uri="{0D108BD9-81ED-4DB2-BD59-A6C34878D82A}">
                    <a16:rowId xmlns:a16="http://schemas.microsoft.com/office/drawing/2014/main" xmlns="" val="589938293"/>
                  </a:ext>
                </a:extLst>
              </a:tr>
              <a:tr h="34983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9:00-9:10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Opening Remarks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Pamela Ohman Strickland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extLst>
                  <a:ext uri="{0D108BD9-81ED-4DB2-BD59-A6C34878D82A}">
                    <a16:rowId xmlns:a16="http://schemas.microsoft.com/office/drawing/2014/main" xmlns="" val="2700409119"/>
                  </a:ext>
                </a:extLst>
              </a:tr>
              <a:tr h="17491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extLst>
                  <a:ext uri="{0D108BD9-81ED-4DB2-BD59-A6C34878D82A}">
                    <a16:rowId xmlns:a16="http://schemas.microsoft.com/office/drawing/2014/main" xmlns="" val="1572290046"/>
                  </a:ext>
                </a:extLst>
              </a:tr>
              <a:tr h="52475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9:10-9:55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Data Mining in the Real World: Lessons Learned from the Pit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Richard D. DeVeaux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extLst>
                  <a:ext uri="{0D108BD9-81ED-4DB2-BD59-A6C34878D82A}">
                    <a16:rowId xmlns:a16="http://schemas.microsoft.com/office/drawing/2014/main" xmlns="" val="307051140"/>
                  </a:ext>
                </a:extLst>
              </a:tr>
              <a:tr h="17491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extLst>
                  <a:ext uri="{0D108BD9-81ED-4DB2-BD59-A6C34878D82A}">
                    <a16:rowId xmlns:a16="http://schemas.microsoft.com/office/drawing/2014/main" xmlns="" val="577200846"/>
                  </a:ext>
                </a:extLst>
              </a:tr>
              <a:tr h="17491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9:55-10:05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Floor Discussion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extLst>
                  <a:ext uri="{0D108BD9-81ED-4DB2-BD59-A6C34878D82A}">
                    <a16:rowId xmlns:a16="http://schemas.microsoft.com/office/drawing/2014/main" xmlns="" val="1180339947"/>
                  </a:ext>
                </a:extLst>
              </a:tr>
              <a:tr h="17491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extLst>
                  <a:ext uri="{0D108BD9-81ED-4DB2-BD59-A6C34878D82A}">
                    <a16:rowId xmlns:a16="http://schemas.microsoft.com/office/drawing/2014/main" xmlns="" val="805304590"/>
                  </a:ext>
                </a:extLst>
              </a:tr>
              <a:tr h="52475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10:05-10:50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Empirical Bayes Estimation of Adverse Event Odds Ratios in Clinical Trials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William DuMouchel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extLst>
                  <a:ext uri="{0D108BD9-81ED-4DB2-BD59-A6C34878D82A}">
                    <a16:rowId xmlns:a16="http://schemas.microsoft.com/office/drawing/2014/main" xmlns="" val="3359404427"/>
                  </a:ext>
                </a:extLst>
              </a:tr>
              <a:tr h="17491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extLst>
                  <a:ext uri="{0D108BD9-81ED-4DB2-BD59-A6C34878D82A}">
                    <a16:rowId xmlns:a16="http://schemas.microsoft.com/office/drawing/2014/main" xmlns="" val="803865450"/>
                  </a:ext>
                </a:extLst>
              </a:tr>
              <a:tr h="19482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10:50-11:00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Floor Discussion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extLst>
                  <a:ext uri="{0D108BD9-81ED-4DB2-BD59-A6C34878D82A}">
                    <a16:rowId xmlns:a16="http://schemas.microsoft.com/office/drawing/2014/main" xmlns="" val="739404482"/>
                  </a:ext>
                </a:extLst>
              </a:tr>
              <a:tr h="17491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extLst>
                  <a:ext uri="{0D108BD9-81ED-4DB2-BD59-A6C34878D82A}">
                    <a16:rowId xmlns:a16="http://schemas.microsoft.com/office/drawing/2014/main" xmlns="" val="4179759167"/>
                  </a:ext>
                </a:extLst>
              </a:tr>
              <a:tr h="19482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11:00-11:20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Coffee Break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extLst>
                  <a:ext uri="{0D108BD9-81ED-4DB2-BD59-A6C34878D82A}">
                    <a16:rowId xmlns:a16="http://schemas.microsoft.com/office/drawing/2014/main" xmlns="" val="2720450082"/>
                  </a:ext>
                </a:extLst>
              </a:tr>
              <a:tr h="17491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extLst>
                  <a:ext uri="{0D108BD9-81ED-4DB2-BD59-A6C34878D82A}">
                    <a16:rowId xmlns:a16="http://schemas.microsoft.com/office/drawing/2014/main" xmlns="" val="2304361644"/>
                  </a:ext>
                </a:extLst>
              </a:tr>
              <a:tr h="6996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11:20-12:05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Use of Advanced Computer Methods to Simplify the Analysis of Complex Clinical Drug Safety Data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Ana Szarfman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extLst>
                  <a:ext uri="{0D108BD9-81ED-4DB2-BD59-A6C34878D82A}">
                    <a16:rowId xmlns:a16="http://schemas.microsoft.com/office/drawing/2014/main" xmlns="" val="3865664093"/>
                  </a:ext>
                </a:extLst>
              </a:tr>
              <a:tr h="17491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extLst>
                  <a:ext uri="{0D108BD9-81ED-4DB2-BD59-A6C34878D82A}">
                    <a16:rowId xmlns:a16="http://schemas.microsoft.com/office/drawing/2014/main" xmlns="" val="1029518383"/>
                  </a:ext>
                </a:extLst>
              </a:tr>
              <a:tr h="19482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12:05-12:15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Floor Discussion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extLst>
                  <a:ext uri="{0D108BD9-81ED-4DB2-BD59-A6C34878D82A}">
                    <a16:rowId xmlns:a16="http://schemas.microsoft.com/office/drawing/2014/main" xmlns="" val="845841073"/>
                  </a:ext>
                </a:extLst>
              </a:tr>
              <a:tr h="17491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extLst>
                  <a:ext uri="{0D108BD9-81ED-4DB2-BD59-A6C34878D82A}">
                    <a16:rowId xmlns:a16="http://schemas.microsoft.com/office/drawing/2014/main" xmlns="" val="1220169049"/>
                  </a:ext>
                </a:extLst>
              </a:tr>
              <a:tr h="17491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12:15-1:15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Lunch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extLst>
                  <a:ext uri="{0D108BD9-81ED-4DB2-BD59-A6C34878D82A}">
                    <a16:rowId xmlns:a16="http://schemas.microsoft.com/office/drawing/2014/main" xmlns="" val="3300575714"/>
                  </a:ext>
                </a:extLst>
              </a:tr>
              <a:tr h="17491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extLst>
                  <a:ext uri="{0D108BD9-81ED-4DB2-BD59-A6C34878D82A}">
                    <a16:rowId xmlns:a16="http://schemas.microsoft.com/office/drawing/2014/main" xmlns="" val="1950399230"/>
                  </a:ext>
                </a:extLst>
              </a:tr>
              <a:tr h="34983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1:15-2:00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Data Mining for Genomics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Lyle Ungar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extLst>
                  <a:ext uri="{0D108BD9-81ED-4DB2-BD59-A6C34878D82A}">
                    <a16:rowId xmlns:a16="http://schemas.microsoft.com/office/drawing/2014/main" xmlns="" val="4224996455"/>
                  </a:ext>
                </a:extLst>
              </a:tr>
              <a:tr h="17491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extLst>
                  <a:ext uri="{0D108BD9-81ED-4DB2-BD59-A6C34878D82A}">
                    <a16:rowId xmlns:a16="http://schemas.microsoft.com/office/drawing/2014/main" xmlns="" val="456558107"/>
                  </a:ext>
                </a:extLst>
              </a:tr>
              <a:tr h="17491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2:00-2:10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Floor Discussion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extLst>
                  <a:ext uri="{0D108BD9-81ED-4DB2-BD59-A6C34878D82A}">
                    <a16:rowId xmlns:a16="http://schemas.microsoft.com/office/drawing/2014/main" xmlns="" val="284533935"/>
                  </a:ext>
                </a:extLst>
              </a:tr>
              <a:tr h="17491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extLst>
                  <a:ext uri="{0D108BD9-81ED-4DB2-BD59-A6C34878D82A}">
                    <a16:rowId xmlns:a16="http://schemas.microsoft.com/office/drawing/2014/main" xmlns="" val="1666881842"/>
                  </a:ext>
                </a:extLst>
              </a:tr>
              <a:tr h="17491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2:10-2:25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Coffee Break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extLst>
                  <a:ext uri="{0D108BD9-81ED-4DB2-BD59-A6C34878D82A}">
                    <a16:rowId xmlns:a16="http://schemas.microsoft.com/office/drawing/2014/main" xmlns="" val="3190256862"/>
                  </a:ext>
                </a:extLst>
              </a:tr>
              <a:tr h="17491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extLst>
                  <a:ext uri="{0D108BD9-81ED-4DB2-BD59-A6C34878D82A}">
                    <a16:rowId xmlns:a16="http://schemas.microsoft.com/office/drawing/2014/main" xmlns="" val="2732469038"/>
                  </a:ext>
                </a:extLst>
              </a:tr>
              <a:tr h="52475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2:25-3:00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Future Directions of Statistical Data Mining– Panel Discussion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All Speakers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7297" marR="47297" marT="0" marB="0"/>
                </a:tc>
                <a:extLst>
                  <a:ext uri="{0D108BD9-81ED-4DB2-BD59-A6C34878D82A}">
                    <a16:rowId xmlns:a16="http://schemas.microsoft.com/office/drawing/2014/main" xmlns="" val="26126153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8191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CDC84D33-F1CD-4BA2-92A1-9CCFA8A853C3}"/>
              </a:ext>
            </a:extLst>
          </p:cNvPr>
          <p:cNvSpPr/>
          <p:nvPr/>
        </p:nvSpPr>
        <p:spPr>
          <a:xfrm>
            <a:off x="0" y="109986"/>
            <a:ext cx="6876789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28</a:t>
            </a:r>
            <a:r>
              <a:rPr lang="en-US" sz="2400" b="1" baseline="300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SPRING SYMPOSIUM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Practical and Methodological Issues in Analysis of Time-to-Event Data: Emphasis on Pharmaceutical Application</a:t>
            </a:r>
          </a:p>
          <a:p>
            <a:pPr algn="ctr"/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May 31, 2007</a:t>
            </a:r>
            <a:endParaRPr lang="en-US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3E837A30-85E2-4476-BD9E-604DE44BF4D3}"/>
              </a:ext>
            </a:extLst>
          </p:cNvPr>
          <p:cNvSpPr/>
          <p:nvPr/>
        </p:nvSpPr>
        <p:spPr>
          <a:xfrm>
            <a:off x="-400833" y="2664531"/>
            <a:ext cx="7515617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Jose Pinheiro</a:t>
            </a:r>
          </a:p>
          <a:p>
            <a:pPr algn="ctr"/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Novartis Pharmaceuticals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12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Keaven Anderson</a:t>
            </a:r>
          </a:p>
          <a:p>
            <a:pPr algn="ctr"/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Merck</a:t>
            </a:r>
            <a:r>
              <a:rPr lang="en-US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 </a:t>
            </a:r>
          </a:p>
          <a:p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/>
            <a:r>
              <a:rPr lang="en-US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Daniel O. </a:t>
            </a:r>
            <a:r>
              <a:rPr 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Scharfstein</a:t>
            </a:r>
            <a:endParaRPr lang="en-US" sz="20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Dept of Biostatistics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Johns Hopkins University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H.M. James Hung</a:t>
            </a:r>
          </a:p>
          <a:p>
            <a:pPr algn="ctr"/>
            <a:r>
              <a:rPr lang="en-US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Division of Biometrics I, OB/OTS/CDER, FDA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algn="ctr"/>
            <a:r>
              <a:rPr lang="en-US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35C48549-FBE4-4430-83F2-D7DD2948F0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3432750"/>
              </p:ext>
            </p:extLst>
          </p:nvPr>
        </p:nvGraphicFramePr>
        <p:xfrm>
          <a:off x="7277622" y="0"/>
          <a:ext cx="4296428" cy="69519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98730">
                  <a:extLst>
                    <a:ext uri="{9D8B030D-6E8A-4147-A177-3AD203B41FA5}">
                      <a16:colId xmlns:a16="http://schemas.microsoft.com/office/drawing/2014/main" xmlns="" val="2045211258"/>
                    </a:ext>
                  </a:extLst>
                </a:gridCol>
                <a:gridCol w="3097698">
                  <a:extLst>
                    <a:ext uri="{9D8B030D-6E8A-4147-A177-3AD203B41FA5}">
                      <a16:colId xmlns:a16="http://schemas.microsoft.com/office/drawing/2014/main" xmlns="" val="2518327417"/>
                    </a:ext>
                  </a:extLst>
                </a:gridCol>
              </a:tblGrid>
              <a:tr h="1829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8:00-8:50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Registration and Continental Breakfast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extLst>
                  <a:ext uri="{0D108BD9-81ED-4DB2-BD59-A6C34878D82A}">
                    <a16:rowId xmlns:a16="http://schemas.microsoft.com/office/drawing/2014/main" xmlns="" val="17109946"/>
                  </a:ext>
                </a:extLst>
              </a:tr>
              <a:tr h="1829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extLst>
                  <a:ext uri="{0D108BD9-81ED-4DB2-BD59-A6C34878D82A}">
                    <a16:rowId xmlns:a16="http://schemas.microsoft.com/office/drawing/2014/main" xmlns="" val="2902448743"/>
                  </a:ext>
                </a:extLst>
              </a:tr>
              <a:tr h="36589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8:50-9:00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Opening Remarks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C.V. Damaraju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extLst>
                  <a:ext uri="{0D108BD9-81ED-4DB2-BD59-A6C34878D82A}">
                    <a16:rowId xmlns:a16="http://schemas.microsoft.com/office/drawing/2014/main" xmlns="" val="2796026552"/>
                  </a:ext>
                </a:extLst>
              </a:tr>
              <a:tr h="1829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extLst>
                  <a:ext uri="{0D108BD9-81ED-4DB2-BD59-A6C34878D82A}">
                    <a16:rowId xmlns:a16="http://schemas.microsoft.com/office/drawing/2014/main" xmlns="" val="2231740984"/>
                  </a:ext>
                </a:extLst>
              </a:tr>
              <a:tr h="73178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9:00-10:00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Sensitivity to MAR assumption in missing data: case studies 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</a:rPr>
                        <a:t>using model-based multiple imputation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Jose Pinheiro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extLst>
                  <a:ext uri="{0D108BD9-81ED-4DB2-BD59-A6C34878D82A}">
                    <a16:rowId xmlns:a16="http://schemas.microsoft.com/office/drawing/2014/main" xmlns="" val="3679111542"/>
                  </a:ext>
                </a:extLst>
              </a:tr>
              <a:tr h="1829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extLst>
                  <a:ext uri="{0D108BD9-81ED-4DB2-BD59-A6C34878D82A}">
                    <a16:rowId xmlns:a16="http://schemas.microsoft.com/office/drawing/2014/main" xmlns="" val="3968381734"/>
                  </a:ext>
                </a:extLst>
              </a:tr>
              <a:tr h="1829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10:00-10:15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Floor Discussion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extLst>
                  <a:ext uri="{0D108BD9-81ED-4DB2-BD59-A6C34878D82A}">
                    <a16:rowId xmlns:a16="http://schemas.microsoft.com/office/drawing/2014/main" xmlns="" val="2780606378"/>
                  </a:ext>
                </a:extLst>
              </a:tr>
              <a:tr h="1829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extLst>
                  <a:ext uri="{0D108BD9-81ED-4DB2-BD59-A6C34878D82A}">
                    <a16:rowId xmlns:a16="http://schemas.microsoft.com/office/drawing/2014/main" xmlns="" val="2358295120"/>
                  </a:ext>
                </a:extLst>
              </a:tr>
              <a:tr h="1829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10:15-10:30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Coffee Break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extLst>
                  <a:ext uri="{0D108BD9-81ED-4DB2-BD59-A6C34878D82A}">
                    <a16:rowId xmlns:a16="http://schemas.microsoft.com/office/drawing/2014/main" xmlns="" val="3829808756"/>
                  </a:ext>
                </a:extLst>
              </a:tr>
              <a:tr h="1829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extLst>
                  <a:ext uri="{0D108BD9-81ED-4DB2-BD59-A6C34878D82A}">
                    <a16:rowId xmlns:a16="http://schemas.microsoft.com/office/drawing/2014/main" xmlns="" val="102812234"/>
                  </a:ext>
                </a:extLst>
              </a:tr>
              <a:tr h="54883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10:30-11:30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Parametric modeling of time-to-event data with possibly non-proportional hazards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Keaven Anderson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extLst>
                  <a:ext uri="{0D108BD9-81ED-4DB2-BD59-A6C34878D82A}">
                    <a16:rowId xmlns:a16="http://schemas.microsoft.com/office/drawing/2014/main" xmlns="" val="1677112640"/>
                  </a:ext>
                </a:extLst>
              </a:tr>
              <a:tr h="1829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extLst>
                  <a:ext uri="{0D108BD9-81ED-4DB2-BD59-A6C34878D82A}">
                    <a16:rowId xmlns:a16="http://schemas.microsoft.com/office/drawing/2014/main" xmlns="" val="1400060352"/>
                  </a:ext>
                </a:extLst>
              </a:tr>
              <a:tr h="1829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11:30-11:45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Floor Discussion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extLst>
                  <a:ext uri="{0D108BD9-81ED-4DB2-BD59-A6C34878D82A}">
                    <a16:rowId xmlns:a16="http://schemas.microsoft.com/office/drawing/2014/main" xmlns="" val="1011961901"/>
                  </a:ext>
                </a:extLst>
              </a:tr>
              <a:tr h="1829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extLst>
                  <a:ext uri="{0D108BD9-81ED-4DB2-BD59-A6C34878D82A}">
                    <a16:rowId xmlns:a16="http://schemas.microsoft.com/office/drawing/2014/main" xmlns="" val="1427616193"/>
                  </a:ext>
                </a:extLst>
              </a:tr>
              <a:tr h="1829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11:45-12:15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Software Demo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extLst>
                  <a:ext uri="{0D108BD9-81ED-4DB2-BD59-A6C34878D82A}">
                    <a16:rowId xmlns:a16="http://schemas.microsoft.com/office/drawing/2014/main" xmlns="" val="3747810578"/>
                  </a:ext>
                </a:extLst>
              </a:tr>
              <a:tr h="1829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extLst>
                  <a:ext uri="{0D108BD9-81ED-4DB2-BD59-A6C34878D82A}">
                    <a16:rowId xmlns:a16="http://schemas.microsoft.com/office/drawing/2014/main" xmlns="" val="4156140198"/>
                  </a:ext>
                </a:extLst>
              </a:tr>
              <a:tr h="1829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12:15-1:30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Lunch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extLst>
                  <a:ext uri="{0D108BD9-81ED-4DB2-BD59-A6C34878D82A}">
                    <a16:rowId xmlns:a16="http://schemas.microsoft.com/office/drawing/2014/main" xmlns="" val="3606837693"/>
                  </a:ext>
                </a:extLst>
              </a:tr>
              <a:tr h="1829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extLst>
                  <a:ext uri="{0D108BD9-81ED-4DB2-BD59-A6C34878D82A}">
                    <a16:rowId xmlns:a16="http://schemas.microsoft.com/office/drawing/2014/main" xmlns="" val="755461677"/>
                  </a:ext>
                </a:extLst>
              </a:tr>
              <a:tr h="54883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1.30-2:30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Sensitivity Analysis Paradigm for the Analysis of Randomized Trials with Informative Drop-out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Daniel O. </a:t>
                      </a:r>
                      <a:r>
                        <a:rPr lang="en-US" sz="1200" dirty="0" err="1">
                          <a:effectLst/>
                        </a:rPr>
                        <a:t>Scharfstein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extLst>
                  <a:ext uri="{0D108BD9-81ED-4DB2-BD59-A6C34878D82A}">
                    <a16:rowId xmlns:a16="http://schemas.microsoft.com/office/drawing/2014/main" xmlns="" val="2317153050"/>
                  </a:ext>
                </a:extLst>
              </a:tr>
              <a:tr h="1829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extLst>
                  <a:ext uri="{0D108BD9-81ED-4DB2-BD59-A6C34878D82A}">
                    <a16:rowId xmlns:a16="http://schemas.microsoft.com/office/drawing/2014/main" xmlns="" val="2396715267"/>
                  </a:ext>
                </a:extLst>
              </a:tr>
              <a:tr h="1829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2:30-2:45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Floor Discussion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extLst>
                  <a:ext uri="{0D108BD9-81ED-4DB2-BD59-A6C34878D82A}">
                    <a16:rowId xmlns:a16="http://schemas.microsoft.com/office/drawing/2014/main" xmlns="" val="2833626098"/>
                  </a:ext>
                </a:extLst>
              </a:tr>
              <a:tr h="1829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extLst>
                  <a:ext uri="{0D108BD9-81ED-4DB2-BD59-A6C34878D82A}">
                    <a16:rowId xmlns:a16="http://schemas.microsoft.com/office/drawing/2014/main" xmlns="" val="784337259"/>
                  </a:ext>
                </a:extLst>
              </a:tr>
              <a:tr h="1829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2:45-3:00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Coffee Break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extLst>
                  <a:ext uri="{0D108BD9-81ED-4DB2-BD59-A6C34878D82A}">
                    <a16:rowId xmlns:a16="http://schemas.microsoft.com/office/drawing/2014/main" xmlns="" val="2471751055"/>
                  </a:ext>
                </a:extLst>
              </a:tr>
              <a:tr h="1829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extLst>
                  <a:ext uri="{0D108BD9-81ED-4DB2-BD59-A6C34878D82A}">
                    <a16:rowId xmlns:a16="http://schemas.microsoft.com/office/drawing/2014/main" xmlns="" val="2399660"/>
                  </a:ext>
                </a:extLst>
              </a:tr>
              <a:tr h="54883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3:00-4:00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Non-inferiority Methodology in Drug Clinical Trial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H.M. James Hung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extLst>
                  <a:ext uri="{0D108BD9-81ED-4DB2-BD59-A6C34878D82A}">
                    <a16:rowId xmlns:a16="http://schemas.microsoft.com/office/drawing/2014/main" xmlns="" val="245311516"/>
                  </a:ext>
                </a:extLst>
              </a:tr>
              <a:tr h="1829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 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extLst>
                  <a:ext uri="{0D108BD9-81ED-4DB2-BD59-A6C34878D82A}">
                    <a16:rowId xmlns:a16="http://schemas.microsoft.com/office/drawing/2014/main" xmlns="" val="3752874120"/>
                  </a:ext>
                </a:extLst>
              </a:tr>
              <a:tr h="1829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4:00-4:15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Floor Discussion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extLst>
                  <a:ext uri="{0D108BD9-81ED-4DB2-BD59-A6C34878D82A}">
                    <a16:rowId xmlns:a16="http://schemas.microsoft.com/office/drawing/2014/main" xmlns="" val="4283591660"/>
                  </a:ext>
                </a:extLst>
              </a:tr>
              <a:tr h="1829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4:15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Concluding Remarks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extLst>
                  <a:ext uri="{0D108BD9-81ED-4DB2-BD59-A6C34878D82A}">
                    <a16:rowId xmlns:a16="http://schemas.microsoft.com/office/drawing/2014/main" xmlns="" val="2703538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0055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8F409043-CE80-4405-9BB1-6A219F78DA25}"/>
              </a:ext>
            </a:extLst>
          </p:cNvPr>
          <p:cNvSpPr/>
          <p:nvPr/>
        </p:nvSpPr>
        <p:spPr>
          <a:xfrm>
            <a:off x="1" y="111110"/>
            <a:ext cx="7452986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00"/>
                </a:solidFill>
                <a:latin typeface="TimesNewRomanPS-BoldMT"/>
              </a:rPr>
              <a:t>32nd ANNUAL SPRING SYMPOSIUM</a:t>
            </a:r>
          </a:p>
          <a:p>
            <a:endParaRPr lang="en-US" sz="2000" b="1" dirty="0">
              <a:solidFill>
                <a:srgbClr val="000000"/>
              </a:solidFill>
              <a:latin typeface="TimesNewRomanPS-BoldMT"/>
            </a:endParaRPr>
          </a:p>
          <a:p>
            <a:r>
              <a:rPr lang="en-US" sz="2800" b="1" dirty="0">
                <a:solidFill>
                  <a:srgbClr val="000000"/>
                </a:solidFill>
                <a:latin typeface="TimesNewRomanPS-BoldMT"/>
              </a:rPr>
              <a:t>BAYESIAN AND FREQUENTIST ADAPTIVE</a:t>
            </a:r>
          </a:p>
          <a:p>
            <a:r>
              <a:rPr lang="en-US" sz="2800" b="1" dirty="0">
                <a:solidFill>
                  <a:srgbClr val="000000"/>
                </a:solidFill>
                <a:latin typeface="TimesNewRomanPS-BoldMT"/>
              </a:rPr>
              <a:t>DESIGNS IN CLINICAL TRIALS</a:t>
            </a:r>
          </a:p>
          <a:p>
            <a:endParaRPr lang="en-US" sz="2800" b="1" dirty="0">
              <a:solidFill>
                <a:srgbClr val="000000"/>
              </a:solidFill>
              <a:latin typeface="TimesNewRomanPS-BoldMT"/>
            </a:endParaRPr>
          </a:p>
          <a:p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June 3, 2011</a:t>
            </a:r>
          </a:p>
          <a:p>
            <a:endParaRPr lang="en-US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355975B-88D6-48E1-8106-89D4C4932FC2}"/>
              </a:ext>
            </a:extLst>
          </p:cNvPr>
          <p:cNvSpPr/>
          <p:nvPr/>
        </p:nvSpPr>
        <p:spPr>
          <a:xfrm>
            <a:off x="187890" y="2727543"/>
            <a:ext cx="1012103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TimesNewRomanPS-BoldMT"/>
              </a:rPr>
              <a:t>Scott Evans, Ph.D.</a:t>
            </a:r>
          </a:p>
          <a:p>
            <a:r>
              <a:rPr lang="en-US" dirty="0">
                <a:latin typeface="Times New Roman" panose="02020603050405020304" pitchFamily="18" charset="0"/>
              </a:rPr>
              <a:t>Senior Research Scientist, Department of</a:t>
            </a:r>
          </a:p>
          <a:p>
            <a:r>
              <a:rPr lang="en-US" dirty="0">
                <a:latin typeface="Times New Roman" panose="02020603050405020304" pitchFamily="18" charset="0"/>
              </a:rPr>
              <a:t>Biostatistics, Harvard School of Public Health, MA</a:t>
            </a:r>
          </a:p>
          <a:p>
            <a:endParaRPr lang="en-US" dirty="0">
              <a:latin typeface="Times New Roman" panose="02020603050405020304" pitchFamily="18" charset="0"/>
            </a:endParaRPr>
          </a:p>
          <a:p>
            <a:r>
              <a:rPr lang="en-US" b="1" dirty="0">
                <a:latin typeface="TimesNewRomanPS-BoldMT"/>
              </a:rPr>
              <a:t>Scott Berry, Ph.D.</a:t>
            </a:r>
          </a:p>
          <a:p>
            <a:r>
              <a:rPr lang="en-US" dirty="0">
                <a:latin typeface="Times New Roman" panose="02020603050405020304" pitchFamily="18" charset="0"/>
              </a:rPr>
              <a:t>President and Senior Statistical Scientist</a:t>
            </a:r>
          </a:p>
          <a:p>
            <a:r>
              <a:rPr lang="en-US" dirty="0">
                <a:latin typeface="Times New Roman" panose="02020603050405020304" pitchFamily="18" charset="0"/>
              </a:rPr>
              <a:t>Berry Consultants, TX</a:t>
            </a:r>
          </a:p>
          <a:p>
            <a:endParaRPr lang="en-US" dirty="0">
              <a:latin typeface="Times New Roman" panose="02020603050405020304" pitchFamily="18" charset="0"/>
            </a:endParaRPr>
          </a:p>
          <a:p>
            <a:r>
              <a:rPr lang="en-US" b="1" dirty="0">
                <a:latin typeface="TimesNewRomanPS-BoldMT"/>
              </a:rPr>
              <a:t>Gene </a:t>
            </a:r>
            <a:r>
              <a:rPr lang="en-US" b="1" dirty="0" err="1">
                <a:latin typeface="TimesNewRomanPS-BoldMT"/>
              </a:rPr>
              <a:t>Pennello</a:t>
            </a:r>
            <a:r>
              <a:rPr lang="en-US" b="1" dirty="0">
                <a:latin typeface="TimesNewRomanPS-BoldMT"/>
              </a:rPr>
              <a:t>, Ph.D.</a:t>
            </a:r>
          </a:p>
          <a:p>
            <a:r>
              <a:rPr lang="en-US" dirty="0">
                <a:latin typeface="Times New Roman" panose="02020603050405020304" pitchFamily="18" charset="0"/>
              </a:rPr>
              <a:t>Team Leader, Diagnostics Devices Branch</a:t>
            </a:r>
          </a:p>
          <a:p>
            <a:r>
              <a:rPr lang="en-US" dirty="0">
                <a:latin typeface="Times New Roman" panose="02020603050405020304" pitchFamily="18" charset="0"/>
              </a:rPr>
              <a:t>FDA/CDRH/OSB/Division of Biostatistics, MD</a:t>
            </a:r>
          </a:p>
          <a:p>
            <a:endParaRPr lang="en-US" dirty="0">
              <a:latin typeface="Times New Roman" panose="02020603050405020304" pitchFamily="18" charset="0"/>
            </a:endParaRPr>
          </a:p>
          <a:p>
            <a:r>
              <a:rPr lang="en-US" b="1" dirty="0">
                <a:latin typeface="TimesNewRomanPS-BoldMT"/>
              </a:rPr>
              <a:t>Qing Liu, Ph.D.</a:t>
            </a:r>
          </a:p>
          <a:p>
            <a:r>
              <a:rPr lang="en-US" dirty="0">
                <a:latin typeface="Times New Roman" panose="02020603050405020304" pitchFamily="18" charset="0"/>
              </a:rPr>
              <a:t>Senior Research Fellow, Johnson and Johnson, NJ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F025D0D6-F2E4-4A31-ADE1-803572C0855E}"/>
              </a:ext>
            </a:extLst>
          </p:cNvPr>
          <p:cNvSpPr/>
          <p:nvPr/>
        </p:nvSpPr>
        <p:spPr>
          <a:xfrm>
            <a:off x="7640877" y="0"/>
            <a:ext cx="4183693" cy="70897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latin typeface="TimesNewRomanPS-BoldMT"/>
              </a:rPr>
              <a:t>Program</a:t>
            </a:r>
          </a:p>
          <a:p>
            <a:r>
              <a:rPr lang="en-US" sz="1200" dirty="0">
                <a:latin typeface="Times New Roman" panose="02020603050405020304" pitchFamily="18" charset="0"/>
              </a:rPr>
              <a:t>8:00-8:55 Registration and Breakfast</a:t>
            </a:r>
          </a:p>
          <a:p>
            <a:r>
              <a:rPr lang="en-US" sz="1200" dirty="0">
                <a:latin typeface="Times New Roman" panose="02020603050405020304" pitchFamily="18" charset="0"/>
              </a:rPr>
              <a:t>8:55-9:00 Opening Remarks</a:t>
            </a:r>
          </a:p>
          <a:p>
            <a:r>
              <a:rPr lang="en-US" sz="1200" b="1" dirty="0">
                <a:latin typeface="TimesNewRomanPS-BoldMT"/>
              </a:rPr>
              <a:t>Prof. Dirk Moore, President,</a:t>
            </a:r>
          </a:p>
          <a:p>
            <a:r>
              <a:rPr lang="en-US" sz="1200" b="1" dirty="0">
                <a:latin typeface="TimesNewRomanPS-BoldMT"/>
              </a:rPr>
              <a:t>ASA-NJ Chapter</a:t>
            </a:r>
          </a:p>
          <a:p>
            <a:r>
              <a:rPr lang="en-US" sz="1200" dirty="0">
                <a:latin typeface="Times New Roman" panose="02020603050405020304" pitchFamily="18" charset="0"/>
              </a:rPr>
              <a:t>9:00-10:15 Adapting traditional adaptive</a:t>
            </a:r>
          </a:p>
          <a:p>
            <a:r>
              <a:rPr lang="en-US" sz="1200" dirty="0">
                <a:latin typeface="Times New Roman" panose="02020603050405020304" pitchFamily="18" charset="0"/>
              </a:rPr>
              <a:t>designs: new methods and</a:t>
            </a:r>
          </a:p>
          <a:p>
            <a:r>
              <a:rPr lang="en-US" sz="1200" dirty="0">
                <a:latin typeface="Times New Roman" panose="02020603050405020304" pitchFamily="18" charset="0"/>
              </a:rPr>
              <a:t>procedures</a:t>
            </a:r>
          </a:p>
          <a:p>
            <a:r>
              <a:rPr lang="en-US" sz="1200" b="1" dirty="0">
                <a:latin typeface="TimesNewRomanPS-BoldMT"/>
              </a:rPr>
              <a:t>Scott Evans, Senior Research</a:t>
            </a:r>
          </a:p>
          <a:p>
            <a:r>
              <a:rPr lang="en-US" sz="1200" b="1" dirty="0">
                <a:latin typeface="TimesNewRomanPS-BoldMT"/>
              </a:rPr>
              <a:t>Scientist, Department of</a:t>
            </a:r>
          </a:p>
          <a:p>
            <a:r>
              <a:rPr lang="en-US" sz="1200" b="1" dirty="0">
                <a:latin typeface="TimesNewRomanPS-BoldMT"/>
              </a:rPr>
              <a:t>Biostatistics, Harvard School of</a:t>
            </a:r>
          </a:p>
          <a:p>
            <a:r>
              <a:rPr lang="en-US" sz="1200" b="1" dirty="0">
                <a:latin typeface="TimesNewRomanPS-BoldMT"/>
              </a:rPr>
              <a:t>Public Health</a:t>
            </a:r>
          </a:p>
          <a:p>
            <a:r>
              <a:rPr lang="en-US" sz="1200" dirty="0">
                <a:latin typeface="Times New Roman" panose="02020603050405020304" pitchFamily="18" charset="0"/>
              </a:rPr>
              <a:t>10:15-10:30 Break</a:t>
            </a:r>
          </a:p>
          <a:p>
            <a:r>
              <a:rPr lang="en-US" sz="1200" dirty="0">
                <a:latin typeface="Times New Roman" panose="02020603050405020304" pitchFamily="18" charset="0"/>
              </a:rPr>
              <a:t>10:30-11:45 Bayesian Goldilocks Designs:</a:t>
            </a:r>
          </a:p>
          <a:p>
            <a:r>
              <a:rPr lang="en-US" sz="1200" dirty="0">
                <a:latin typeface="Times New Roman" panose="02020603050405020304" pitchFamily="18" charset="0"/>
              </a:rPr>
              <a:t>Getting the Sample Size Just Right</a:t>
            </a:r>
          </a:p>
          <a:p>
            <a:r>
              <a:rPr lang="en-US" sz="1200" b="1" dirty="0">
                <a:latin typeface="TimesNewRomanPS-BoldMT"/>
              </a:rPr>
              <a:t>Scott Berry, President, Berry</a:t>
            </a:r>
          </a:p>
          <a:p>
            <a:r>
              <a:rPr lang="en-US" sz="1200" b="1" dirty="0">
                <a:latin typeface="TimesNewRomanPS-BoldMT"/>
              </a:rPr>
              <a:t>Consultants</a:t>
            </a:r>
          </a:p>
          <a:p>
            <a:r>
              <a:rPr lang="en-US" sz="1200" dirty="0">
                <a:latin typeface="Times New Roman" panose="02020603050405020304" pitchFamily="18" charset="0"/>
              </a:rPr>
              <a:t>11:45-12:15 Software Demo</a:t>
            </a:r>
          </a:p>
          <a:p>
            <a:r>
              <a:rPr lang="en-US" sz="1200" b="1" dirty="0">
                <a:latin typeface="TimesNewRomanPS-BoldMT"/>
              </a:rPr>
              <a:t>Ram Kamath, VP, </a:t>
            </a:r>
            <a:r>
              <a:rPr lang="en-US" sz="1200" b="1" dirty="0" err="1">
                <a:latin typeface="TimesNewRomanPS-BoldMT"/>
              </a:rPr>
              <a:t>Vsoft</a:t>
            </a:r>
            <a:r>
              <a:rPr lang="en-US" sz="1200" b="1" dirty="0">
                <a:latin typeface="TimesNewRomanPS-BoldMT"/>
              </a:rPr>
              <a:t> </a:t>
            </a:r>
            <a:r>
              <a:rPr lang="en-US" sz="1200" b="1" dirty="0" err="1">
                <a:latin typeface="TimesNewRomanPS-BoldMT"/>
              </a:rPr>
              <a:t>Infoware</a:t>
            </a:r>
            <a:endParaRPr lang="en-US" sz="1200" b="1" dirty="0">
              <a:latin typeface="TimesNewRomanPS-BoldMT"/>
            </a:endParaRPr>
          </a:p>
          <a:p>
            <a:r>
              <a:rPr lang="en-US" sz="1200" b="1" dirty="0">
                <a:latin typeface="TimesNewRomanPS-BoldMT"/>
              </a:rPr>
              <a:t>Inc.</a:t>
            </a:r>
          </a:p>
          <a:p>
            <a:r>
              <a:rPr lang="en-US" sz="1200" dirty="0">
                <a:latin typeface="Times New Roman" panose="02020603050405020304" pitchFamily="18" charset="0"/>
              </a:rPr>
              <a:t>12:15-1:30 Lunch</a:t>
            </a:r>
          </a:p>
          <a:p>
            <a:r>
              <a:rPr lang="en-US" sz="1200" dirty="0">
                <a:latin typeface="Times New Roman" panose="02020603050405020304" pitchFamily="18" charset="0"/>
              </a:rPr>
              <a:t>1:30-2:45 Bayesian and Frequentist Adaptive</a:t>
            </a:r>
          </a:p>
          <a:p>
            <a:r>
              <a:rPr lang="en-US" sz="1200" dirty="0">
                <a:latin typeface="Times New Roman" panose="02020603050405020304" pitchFamily="18" charset="0"/>
              </a:rPr>
              <a:t>Designs for Studies of Medical</a:t>
            </a:r>
          </a:p>
          <a:p>
            <a:r>
              <a:rPr lang="en-US" sz="1200" dirty="0">
                <a:latin typeface="Times New Roman" panose="02020603050405020304" pitchFamily="18" charset="0"/>
              </a:rPr>
              <a:t>Devices</a:t>
            </a:r>
          </a:p>
          <a:p>
            <a:r>
              <a:rPr lang="en-US" sz="1200" b="1" dirty="0">
                <a:latin typeface="TimesNewRomanPS-BoldMT"/>
              </a:rPr>
              <a:t>Gene </a:t>
            </a:r>
            <a:r>
              <a:rPr lang="en-US" sz="1200" b="1" dirty="0" err="1">
                <a:latin typeface="TimesNewRomanPS-BoldMT"/>
              </a:rPr>
              <a:t>Pennello</a:t>
            </a:r>
            <a:r>
              <a:rPr lang="en-US" sz="1200" b="1" dirty="0">
                <a:latin typeface="TimesNewRomanPS-BoldMT"/>
              </a:rPr>
              <a:t>, Team Leader,</a:t>
            </a:r>
          </a:p>
          <a:p>
            <a:r>
              <a:rPr lang="en-US" sz="1200" b="1" dirty="0">
                <a:latin typeface="TimesNewRomanPS-BoldMT"/>
              </a:rPr>
              <a:t>Diagnostics Devices Branch, FDA</a:t>
            </a:r>
          </a:p>
          <a:p>
            <a:r>
              <a:rPr lang="en-US" sz="1200" dirty="0">
                <a:latin typeface="Times New Roman" panose="02020603050405020304" pitchFamily="18" charset="0"/>
              </a:rPr>
              <a:t>2:45-3:00 </a:t>
            </a:r>
            <a:r>
              <a:rPr lang="en-US" sz="1200" b="1" dirty="0">
                <a:latin typeface="TimesNewRomanPS-BoldMT"/>
              </a:rPr>
              <a:t>Break</a:t>
            </a:r>
          </a:p>
          <a:p>
            <a:r>
              <a:rPr lang="en-US" sz="1200" dirty="0">
                <a:latin typeface="Times New Roman" panose="02020603050405020304" pitchFamily="18" charset="0"/>
              </a:rPr>
              <a:t>3:00-4:15 On Efficient Two-Stage</a:t>
            </a:r>
          </a:p>
          <a:p>
            <a:r>
              <a:rPr lang="en-US" sz="1200" dirty="0">
                <a:latin typeface="Times New Roman" panose="02020603050405020304" pitchFamily="18" charset="0"/>
              </a:rPr>
              <a:t>Adaptive Designs for Clinical</a:t>
            </a:r>
          </a:p>
          <a:p>
            <a:r>
              <a:rPr lang="en-US" sz="1200" dirty="0">
                <a:latin typeface="Times New Roman" panose="02020603050405020304" pitchFamily="18" charset="0"/>
              </a:rPr>
              <a:t>Trials with Sample Size</a:t>
            </a:r>
          </a:p>
          <a:p>
            <a:r>
              <a:rPr lang="en-US" sz="1200" dirty="0">
                <a:latin typeface="Times New Roman" panose="02020603050405020304" pitchFamily="18" charset="0"/>
              </a:rPr>
              <a:t>Adjustment</a:t>
            </a:r>
          </a:p>
          <a:p>
            <a:r>
              <a:rPr lang="en-US" sz="1200" b="1" dirty="0">
                <a:latin typeface="TimesNewRomanPS-BoldMT"/>
              </a:rPr>
              <a:t>Qing Liu, Senior Research</a:t>
            </a:r>
          </a:p>
          <a:p>
            <a:r>
              <a:rPr lang="en-US" sz="1200" b="1" dirty="0">
                <a:latin typeface="TimesNewRomanPS-BoldMT"/>
              </a:rPr>
              <a:t>Fellow, Johnson and Johnson</a:t>
            </a:r>
          </a:p>
          <a:p>
            <a:r>
              <a:rPr lang="en-US" sz="1200" dirty="0">
                <a:latin typeface="Times New Roman" panose="02020603050405020304" pitchFamily="18" charset="0"/>
              </a:rPr>
              <a:t>4:15-4:30 </a:t>
            </a:r>
            <a:r>
              <a:rPr lang="en-US" sz="1200" b="1" dirty="0">
                <a:latin typeface="TimesNewRomanPS-BoldMT"/>
              </a:rPr>
              <a:t>Panel Discussion</a:t>
            </a:r>
          </a:p>
          <a:p>
            <a:r>
              <a:rPr lang="en-US" sz="1200" dirty="0">
                <a:latin typeface="Times New Roman" panose="02020603050405020304" pitchFamily="18" charset="0"/>
              </a:rPr>
              <a:t>4:30-4:35 Closing Remarks</a:t>
            </a:r>
          </a:p>
          <a:p>
            <a:r>
              <a:rPr lang="en-US" sz="1200" b="1" dirty="0">
                <a:latin typeface="TimesNewRomanPS-BoldMT"/>
              </a:rPr>
              <a:t>Steve Ascher, Vice-President,</a:t>
            </a:r>
          </a:p>
          <a:p>
            <a:r>
              <a:rPr lang="en-US" sz="1200" b="1" dirty="0">
                <a:latin typeface="TimesNewRomanPS-BoldMT"/>
              </a:rPr>
              <a:t>ASA-NJ Chapter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979539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6852F80F-1C31-4140-884B-DEF8362D8B85}"/>
              </a:ext>
            </a:extLst>
          </p:cNvPr>
          <p:cNvSpPr/>
          <p:nvPr/>
        </p:nvSpPr>
        <p:spPr>
          <a:xfrm>
            <a:off x="0" y="56127"/>
            <a:ext cx="564754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latin typeface="Times-Bold"/>
              </a:rPr>
              <a:t>The 33rd ANNUAL SPRING SYMPOSIUM</a:t>
            </a:r>
          </a:p>
          <a:p>
            <a:endParaRPr lang="en-US" sz="2000" b="1" dirty="0">
              <a:latin typeface="Times-Bold"/>
            </a:endParaRPr>
          </a:p>
          <a:p>
            <a:r>
              <a:rPr lang="en-US" sz="2000" b="1" dirty="0">
                <a:latin typeface="Times-Bold"/>
              </a:rPr>
              <a:t>NEW JERSEY CHAPTER OF ASA</a:t>
            </a:r>
          </a:p>
          <a:p>
            <a:endParaRPr lang="en-US" sz="2000" b="1" dirty="0">
              <a:latin typeface="Times-Bold"/>
            </a:endParaRPr>
          </a:p>
          <a:p>
            <a:r>
              <a:rPr lang="en-US" sz="2000" b="1" dirty="0">
                <a:latin typeface="Times-Bold"/>
              </a:rPr>
              <a:t>CAUSAL INFERENCE IN CLINICAL TRIALS,</a:t>
            </a:r>
          </a:p>
          <a:p>
            <a:endParaRPr lang="en-US" sz="2000" b="1" dirty="0">
              <a:latin typeface="Times-Bold"/>
            </a:endParaRPr>
          </a:p>
          <a:p>
            <a:r>
              <a:rPr lang="en-US" sz="2000" b="1" dirty="0">
                <a:latin typeface="Times-Bold"/>
              </a:rPr>
              <a:t>EPIDEMIOLOGY, AND SOCIAL SCIENCE</a:t>
            </a:r>
          </a:p>
          <a:p>
            <a:endParaRPr lang="en-US" sz="2000" b="1" dirty="0">
              <a:latin typeface="Times-Bold"/>
            </a:endParaRPr>
          </a:p>
          <a:p>
            <a:endParaRPr lang="en-US" sz="2000" dirty="0"/>
          </a:p>
          <a:p>
            <a:endParaRPr lang="en-US" b="1" dirty="0">
              <a:latin typeface="Times-Bold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61574CD8-0BDA-4B3D-855B-A2C5720A6732}"/>
              </a:ext>
            </a:extLst>
          </p:cNvPr>
          <p:cNvSpPr/>
          <p:nvPr/>
        </p:nvSpPr>
        <p:spPr>
          <a:xfrm>
            <a:off x="3185786" y="2329546"/>
            <a:ext cx="13692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>
                <a:latin typeface="Calibri,BoldItalic"/>
              </a:rPr>
              <a:t>June 8, 2012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DCF6F83F-DA0B-431E-9863-FE17E16A0498}"/>
              </a:ext>
            </a:extLst>
          </p:cNvPr>
          <p:cNvSpPr/>
          <p:nvPr/>
        </p:nvSpPr>
        <p:spPr>
          <a:xfrm>
            <a:off x="0" y="3105835"/>
            <a:ext cx="9144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latin typeface="Cambria,Bold"/>
              </a:rPr>
              <a:t>Zhiqiang</a:t>
            </a:r>
            <a:r>
              <a:rPr lang="en-US" b="1" dirty="0">
                <a:latin typeface="Cambria,Bold"/>
              </a:rPr>
              <a:t> Tan, Ph.D., </a:t>
            </a:r>
            <a:r>
              <a:rPr lang="en-US" dirty="0">
                <a:latin typeface="Cambria,Bold"/>
              </a:rPr>
              <a:t>Associate Professor, Department of</a:t>
            </a:r>
          </a:p>
          <a:p>
            <a:r>
              <a:rPr lang="en-US" dirty="0">
                <a:latin typeface="Cambria,Bold"/>
              </a:rPr>
              <a:t>Statistics, Rutgers, The State University of New Jersey.</a:t>
            </a:r>
          </a:p>
          <a:p>
            <a:endParaRPr lang="en-US" b="1" dirty="0">
              <a:latin typeface="Cambria,Bold"/>
            </a:endParaRPr>
          </a:p>
          <a:p>
            <a:endParaRPr lang="en-US" b="1" dirty="0">
              <a:latin typeface="Cambria,Bold"/>
            </a:endParaRPr>
          </a:p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FF7D55C-1D33-45CE-8614-BFA8099ACF3C}"/>
              </a:ext>
            </a:extLst>
          </p:cNvPr>
          <p:cNvSpPr/>
          <p:nvPr/>
        </p:nvSpPr>
        <p:spPr>
          <a:xfrm>
            <a:off x="0" y="3686714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Cambria,Bold"/>
              </a:rPr>
              <a:t>Kosuke Imai, Ph.D., </a:t>
            </a:r>
            <a:r>
              <a:rPr lang="en-US" dirty="0">
                <a:latin typeface="Cambria,Bold"/>
              </a:rPr>
              <a:t>Assistant Professor, Department of</a:t>
            </a:r>
          </a:p>
          <a:p>
            <a:r>
              <a:rPr lang="en-US" dirty="0">
                <a:latin typeface="Cambria,Bold"/>
              </a:rPr>
              <a:t>Politics, Princeton University.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408C807F-3A39-443C-9EEB-A2C5D9C87464}"/>
              </a:ext>
            </a:extLst>
          </p:cNvPr>
          <p:cNvSpPr/>
          <p:nvPr/>
        </p:nvSpPr>
        <p:spPr>
          <a:xfrm>
            <a:off x="3842095" y="4273034"/>
            <a:ext cx="2359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Cambria,Bold"/>
              </a:rPr>
              <a:t> 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12323458-109C-49F9-AF90-73F627D18877}"/>
              </a:ext>
            </a:extLst>
          </p:cNvPr>
          <p:cNvSpPr/>
          <p:nvPr/>
        </p:nvSpPr>
        <p:spPr>
          <a:xfrm>
            <a:off x="0" y="4240712"/>
            <a:ext cx="1034649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Cambria,Bold"/>
              </a:rPr>
              <a:t>Michael Sobel, Ph.D., </a:t>
            </a:r>
            <a:r>
              <a:rPr lang="en-US" dirty="0">
                <a:latin typeface="Cambria,Bold"/>
              </a:rPr>
              <a:t>Professor, Department of Sociology,</a:t>
            </a:r>
          </a:p>
          <a:p>
            <a:r>
              <a:rPr lang="en-US" dirty="0">
                <a:latin typeface="Cambria,Bold"/>
              </a:rPr>
              <a:t>Columbia University.</a:t>
            </a:r>
          </a:p>
          <a:p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39AECB05-70FF-4BE2-A44B-7867FBD2842D}"/>
              </a:ext>
            </a:extLst>
          </p:cNvPr>
          <p:cNvSpPr/>
          <p:nvPr/>
        </p:nvSpPr>
        <p:spPr>
          <a:xfrm>
            <a:off x="1" y="4777627"/>
            <a:ext cx="62003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Cambria,Bold"/>
              </a:rPr>
              <a:t>Dylan Small, Ph.D., </a:t>
            </a:r>
            <a:r>
              <a:rPr lang="en-US" dirty="0">
                <a:latin typeface="Cambria,Bold"/>
              </a:rPr>
              <a:t>Associate Professor, Department of Statistics, The Wharton School, University of Pennsylvania.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428FF32F-2364-4284-836D-7BA7E1E18D6C}"/>
              </a:ext>
            </a:extLst>
          </p:cNvPr>
          <p:cNvSpPr/>
          <p:nvPr/>
        </p:nvSpPr>
        <p:spPr>
          <a:xfrm>
            <a:off x="0" y="5358506"/>
            <a:ext cx="88684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Cambria,Bold"/>
              </a:rPr>
              <a:t>Miguel Hernan, </a:t>
            </a:r>
            <a:r>
              <a:rPr lang="en-US" b="1" dirty="0" err="1">
                <a:latin typeface="Cambria,Bold"/>
              </a:rPr>
              <a:t>Dr.P.H</a:t>
            </a:r>
            <a:r>
              <a:rPr lang="en-US" b="1" dirty="0">
                <a:latin typeface="Cambria,Bold"/>
              </a:rPr>
              <a:t>., </a:t>
            </a:r>
            <a:r>
              <a:rPr lang="en-US" dirty="0">
                <a:latin typeface="Cambria,Bold"/>
              </a:rPr>
              <a:t>Professor of Epidemiology,</a:t>
            </a:r>
          </a:p>
          <a:p>
            <a:r>
              <a:rPr lang="en-US" dirty="0">
                <a:latin typeface="Cambria,Bold"/>
              </a:rPr>
              <a:t>Department of Epidemiology, Harvard School of Public</a:t>
            </a:r>
          </a:p>
          <a:p>
            <a:r>
              <a:rPr lang="en-US" dirty="0">
                <a:latin typeface="Cambria,Bold"/>
              </a:rPr>
              <a:t>Health.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BCA77FAD-4B7C-4EA5-A91B-72EBEB8AA47C}"/>
              </a:ext>
            </a:extLst>
          </p:cNvPr>
          <p:cNvSpPr/>
          <p:nvPr/>
        </p:nvSpPr>
        <p:spPr>
          <a:xfrm>
            <a:off x="7049679" y="243512"/>
            <a:ext cx="5004535" cy="6632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50" dirty="0">
                <a:latin typeface="Calibri" panose="020F0502020204030204" pitchFamily="34" charset="0"/>
              </a:rPr>
              <a:t>8:00-8:55 Registration and Breakfast</a:t>
            </a:r>
          </a:p>
          <a:p>
            <a:r>
              <a:rPr lang="en-US" sz="1250" dirty="0">
                <a:latin typeface="Calibri" panose="020F0502020204030204" pitchFamily="34" charset="0"/>
              </a:rPr>
              <a:t>8:55-9:00</a:t>
            </a:r>
          </a:p>
          <a:p>
            <a:r>
              <a:rPr lang="en-US" sz="1250" dirty="0">
                <a:latin typeface="Calibri" panose="020F0502020204030204" pitchFamily="34" charset="0"/>
              </a:rPr>
              <a:t>Opening Remarks</a:t>
            </a:r>
          </a:p>
          <a:p>
            <a:r>
              <a:rPr lang="en-US" sz="1250" b="1" dirty="0">
                <a:latin typeface="Calibri,Bold"/>
              </a:rPr>
              <a:t>Prof. Dirk Moore, President,</a:t>
            </a:r>
          </a:p>
          <a:p>
            <a:r>
              <a:rPr lang="en-US" sz="1250" b="1" dirty="0">
                <a:latin typeface="Calibri,Bold"/>
              </a:rPr>
              <a:t>ASA-NJ Chapter</a:t>
            </a:r>
          </a:p>
          <a:p>
            <a:r>
              <a:rPr lang="en-US" sz="1250" dirty="0">
                <a:latin typeface="Calibri" panose="020F0502020204030204" pitchFamily="34" charset="0"/>
              </a:rPr>
              <a:t>9:00-10:05</a:t>
            </a:r>
          </a:p>
          <a:p>
            <a:r>
              <a:rPr lang="en-US" sz="1250" dirty="0">
                <a:latin typeface="Calibri" panose="020F0502020204030204" pitchFamily="34" charset="0"/>
              </a:rPr>
              <a:t>Exploring New Statistical</a:t>
            </a:r>
          </a:p>
          <a:p>
            <a:r>
              <a:rPr lang="en-US" sz="1250" dirty="0">
                <a:latin typeface="Calibri" panose="020F0502020204030204" pitchFamily="34" charset="0"/>
              </a:rPr>
              <a:t>Methods for Causal Inference in</a:t>
            </a:r>
          </a:p>
          <a:p>
            <a:r>
              <a:rPr lang="en-US" sz="1250" dirty="0">
                <a:latin typeface="Calibri" panose="020F0502020204030204" pitchFamily="34" charset="0"/>
              </a:rPr>
              <a:t>Longitudinal Studies</a:t>
            </a:r>
          </a:p>
          <a:p>
            <a:r>
              <a:rPr lang="en-US" sz="1250" dirty="0" err="1">
                <a:latin typeface="Calibri" panose="020F0502020204030204" pitchFamily="34" charset="0"/>
              </a:rPr>
              <a:t>Zhiqiang</a:t>
            </a:r>
            <a:r>
              <a:rPr lang="en-US" sz="1250" dirty="0">
                <a:latin typeface="Calibri" panose="020F0502020204030204" pitchFamily="34" charset="0"/>
              </a:rPr>
              <a:t> Tan, Ph.D.</a:t>
            </a:r>
          </a:p>
          <a:p>
            <a:r>
              <a:rPr lang="en-US" sz="1250" dirty="0">
                <a:latin typeface="Calibri" panose="020F0502020204030204" pitchFamily="34" charset="0"/>
              </a:rPr>
              <a:t>10:05-11:10 Covariate Balancing Propensity</a:t>
            </a:r>
          </a:p>
          <a:p>
            <a:r>
              <a:rPr lang="en-US" sz="1250" dirty="0">
                <a:latin typeface="Calibri" panose="020F0502020204030204" pitchFamily="34" charset="0"/>
              </a:rPr>
              <a:t>Score</a:t>
            </a:r>
          </a:p>
          <a:p>
            <a:r>
              <a:rPr lang="en-US" sz="1250" dirty="0">
                <a:latin typeface="Calibri" panose="020F0502020204030204" pitchFamily="34" charset="0"/>
              </a:rPr>
              <a:t>Kosuke Imai, Ph.D.</a:t>
            </a:r>
          </a:p>
          <a:p>
            <a:r>
              <a:rPr lang="en-US" sz="1250" dirty="0">
                <a:latin typeface="Calibri" panose="020F0502020204030204" pitchFamily="34" charset="0"/>
              </a:rPr>
              <a:t>11:10-11:25 Break</a:t>
            </a:r>
          </a:p>
          <a:p>
            <a:r>
              <a:rPr lang="en-US" sz="1250" dirty="0">
                <a:latin typeface="Calibri" panose="020F0502020204030204" pitchFamily="34" charset="0"/>
              </a:rPr>
              <a:t>11:25-12:30 Compliance Mixture Modeling</a:t>
            </a:r>
          </a:p>
          <a:p>
            <a:r>
              <a:rPr lang="en-US" sz="1250" dirty="0">
                <a:latin typeface="Calibri" panose="020F0502020204030204" pitchFamily="34" charset="0"/>
              </a:rPr>
              <a:t>with a Zero Effect Complier Class</a:t>
            </a:r>
          </a:p>
          <a:p>
            <a:r>
              <a:rPr lang="en-US" sz="1250" dirty="0">
                <a:latin typeface="Calibri" panose="020F0502020204030204" pitchFamily="34" charset="0"/>
              </a:rPr>
              <a:t>and Missing Data</a:t>
            </a:r>
          </a:p>
          <a:p>
            <a:r>
              <a:rPr lang="en-US" sz="1250" dirty="0">
                <a:latin typeface="Calibri" panose="020F0502020204030204" pitchFamily="34" charset="0"/>
              </a:rPr>
              <a:t>Michael Sobel, Ph.D.</a:t>
            </a:r>
          </a:p>
          <a:p>
            <a:r>
              <a:rPr lang="en-US" sz="1250" dirty="0">
                <a:latin typeface="Calibri" panose="020F0502020204030204" pitchFamily="34" charset="0"/>
              </a:rPr>
              <a:t>12:30-1:45</a:t>
            </a:r>
          </a:p>
          <a:p>
            <a:r>
              <a:rPr lang="en-US" sz="1250" dirty="0">
                <a:latin typeface="Calibri" panose="020F0502020204030204" pitchFamily="34" charset="0"/>
              </a:rPr>
              <a:t>Lunch</a:t>
            </a:r>
          </a:p>
          <a:p>
            <a:r>
              <a:rPr lang="en-US" sz="1250" dirty="0">
                <a:latin typeface="Calibri" panose="020F0502020204030204" pitchFamily="34" charset="0"/>
              </a:rPr>
              <a:t>1:45-2:50</a:t>
            </a:r>
          </a:p>
          <a:p>
            <a:r>
              <a:rPr lang="en-US" sz="1250" dirty="0">
                <a:latin typeface="Calibri" panose="020F0502020204030204" pitchFamily="34" charset="0"/>
              </a:rPr>
              <a:t>Strategies for Using Partially Valid</a:t>
            </a:r>
          </a:p>
          <a:p>
            <a:r>
              <a:rPr lang="en-US" sz="1250" dirty="0">
                <a:latin typeface="Calibri" panose="020F0502020204030204" pitchFamily="34" charset="0"/>
              </a:rPr>
              <a:t>Instrumental Variables</a:t>
            </a:r>
          </a:p>
          <a:p>
            <a:r>
              <a:rPr lang="en-US" sz="1250" dirty="0">
                <a:latin typeface="Calibri" panose="020F0502020204030204" pitchFamily="34" charset="0"/>
              </a:rPr>
              <a:t>Dylan Small, Ph.D.</a:t>
            </a:r>
          </a:p>
          <a:p>
            <a:r>
              <a:rPr lang="en-US" sz="1250" dirty="0">
                <a:latin typeface="Calibri" panose="020F0502020204030204" pitchFamily="34" charset="0"/>
              </a:rPr>
              <a:t>2:50-3:05 Break</a:t>
            </a:r>
          </a:p>
          <a:p>
            <a:r>
              <a:rPr lang="en-US" sz="1250" dirty="0">
                <a:latin typeface="Calibri" panose="020F0502020204030204" pitchFamily="34" charset="0"/>
              </a:rPr>
              <a:t>3:05-4:10 Comparative Effectiveness of</a:t>
            </a:r>
          </a:p>
          <a:p>
            <a:r>
              <a:rPr lang="en-US" sz="1250" dirty="0">
                <a:latin typeface="Calibri" panose="020F0502020204030204" pitchFamily="34" charset="0"/>
              </a:rPr>
              <a:t>Dynamic Treatment Regimes: An</a:t>
            </a:r>
          </a:p>
          <a:p>
            <a:r>
              <a:rPr lang="en-US" sz="1250" dirty="0">
                <a:latin typeface="Calibri" panose="020F0502020204030204" pitchFamily="34" charset="0"/>
              </a:rPr>
              <a:t>Application of the Parametric g-</a:t>
            </a:r>
          </a:p>
          <a:p>
            <a:r>
              <a:rPr lang="en-US" sz="1250" dirty="0">
                <a:latin typeface="Calibri" panose="020F0502020204030204" pitchFamily="34" charset="0"/>
              </a:rPr>
              <a:t>Formula</a:t>
            </a:r>
          </a:p>
          <a:p>
            <a:r>
              <a:rPr lang="en-US" sz="1250" dirty="0">
                <a:latin typeface="Calibri" panose="020F0502020204030204" pitchFamily="34" charset="0"/>
              </a:rPr>
              <a:t>Miguel Hernan, Dr. P.H.</a:t>
            </a:r>
          </a:p>
          <a:p>
            <a:r>
              <a:rPr lang="en-US" sz="1250" dirty="0">
                <a:latin typeface="Calibri" panose="020F0502020204030204" pitchFamily="34" charset="0"/>
              </a:rPr>
              <a:t>4:10-4:55 Questions and Answers</a:t>
            </a:r>
          </a:p>
          <a:p>
            <a:r>
              <a:rPr lang="en-US" sz="1250" dirty="0">
                <a:latin typeface="Calibri" panose="020F0502020204030204" pitchFamily="34" charset="0"/>
              </a:rPr>
              <a:t>4:55-5:00 Closing Remarks</a:t>
            </a:r>
          </a:p>
          <a:p>
            <a:r>
              <a:rPr lang="en-US" sz="1250" b="1" dirty="0">
                <a:latin typeface="Calibri,Bold"/>
              </a:rPr>
              <a:t>Steve Ascher, Vice-President,</a:t>
            </a:r>
          </a:p>
          <a:p>
            <a:r>
              <a:rPr lang="en-US" sz="1250" b="1" dirty="0">
                <a:latin typeface="Calibri,Bold"/>
              </a:rPr>
              <a:t>ASA-NJ Chapter</a:t>
            </a:r>
            <a:endParaRPr lang="en-US" sz="1250" dirty="0"/>
          </a:p>
        </p:txBody>
      </p:sp>
    </p:spTree>
    <p:extLst>
      <p:ext uri="{BB962C8B-B14F-4D97-AF65-F5344CB8AC3E}">
        <p14:creationId xmlns:p14="http://schemas.microsoft.com/office/powerpoint/2010/main" val="6071500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CE4327A7-F2F2-4C04-8652-6E77CB9E7793}"/>
              </a:ext>
            </a:extLst>
          </p:cNvPr>
          <p:cNvSpPr/>
          <p:nvPr/>
        </p:nvSpPr>
        <p:spPr>
          <a:xfrm>
            <a:off x="0" y="313150"/>
            <a:ext cx="6588690" cy="21567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000081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34</a:t>
            </a:r>
            <a:r>
              <a:rPr lang="en-US" sz="2400" b="1" baseline="30000" dirty="0">
                <a:solidFill>
                  <a:srgbClr val="000081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b="1" dirty="0">
                <a:solidFill>
                  <a:srgbClr val="000081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ANNUAL SPRING SYMPOSIUM</a:t>
            </a:r>
            <a:endParaRPr lang="en-US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b="1" dirty="0">
                <a:solidFill>
                  <a:srgbClr val="000081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b="1" dirty="0">
                <a:solidFill>
                  <a:srgbClr val="000081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b="1" dirty="0"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Big Data, Data Mining, and Data Visualization in the 21</a:t>
            </a:r>
            <a:r>
              <a:rPr lang="en-US" b="1" baseline="30000" dirty="0"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b="1" dirty="0"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Century:  Evolution of Statistical Approaches</a:t>
            </a:r>
            <a:endParaRPr lang="en-US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marR="0" indent="-228600" algn="ctr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marR="0" indent="-228600" algn="ctr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b="1" dirty="0">
                <a:solidFill>
                  <a:srgbClr val="76923C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June 7, 2013</a:t>
            </a:r>
            <a:endParaRPr lang="en-US" sz="800" i="1" dirty="0">
              <a:solidFill>
                <a:srgbClr val="76923C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6ABA3903-9E7D-4E63-B3BD-11FA95946F9B}"/>
              </a:ext>
            </a:extLst>
          </p:cNvPr>
          <p:cNvSpPr/>
          <p:nvPr/>
        </p:nvSpPr>
        <p:spPr>
          <a:xfrm>
            <a:off x="87682" y="2861790"/>
            <a:ext cx="6588690" cy="36830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400"/>
              </a:spcAft>
            </a:pPr>
            <a:r>
              <a:rPr lang="en-US" b="1" dirty="0">
                <a:solidFill>
                  <a:srgbClr val="4F81BD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Minge Xie, Ph.D., </a:t>
            </a:r>
            <a:r>
              <a:rPr lang="en-US" dirty="0">
                <a:solidFill>
                  <a:srgbClr val="4F81BD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Professor, Department of Statistics, Rutgers University</a:t>
            </a:r>
            <a:endParaRPr lang="en-US" sz="2400" dirty="0">
              <a:solidFill>
                <a:srgbClr val="4F81BD"/>
              </a:solidFill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  <a:spcAft>
                <a:spcPts val="400"/>
              </a:spcAft>
            </a:pPr>
            <a:r>
              <a:rPr lang="en-US" b="1" dirty="0">
                <a:solidFill>
                  <a:srgbClr val="4F81BD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Robert Stine, Ph.D., </a:t>
            </a:r>
            <a:r>
              <a:rPr lang="en-US" dirty="0">
                <a:solidFill>
                  <a:srgbClr val="4F81BD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Professor of Statistics, Wharton School at the University of Pennsylvania.  </a:t>
            </a:r>
            <a:endParaRPr lang="en-US" sz="2400" dirty="0">
              <a:solidFill>
                <a:srgbClr val="4F81BD"/>
              </a:solidFill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  <a:spcAft>
                <a:spcPts val="400"/>
              </a:spcAft>
            </a:pPr>
            <a:r>
              <a:rPr lang="en-US" b="1" dirty="0">
                <a:solidFill>
                  <a:srgbClr val="4F81BD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David Madigan, Ph.D., </a:t>
            </a:r>
            <a:r>
              <a:rPr lang="en-US" dirty="0">
                <a:solidFill>
                  <a:srgbClr val="4F81BD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Professor and Chair, Department of Statistics, Columbia University</a:t>
            </a:r>
            <a:endParaRPr lang="en-US" sz="2400" dirty="0">
              <a:solidFill>
                <a:srgbClr val="4F81BD"/>
              </a:solidFill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  <a:spcAft>
                <a:spcPts val="400"/>
              </a:spcAft>
            </a:pPr>
            <a:r>
              <a:rPr lang="en-US" b="1" dirty="0">
                <a:solidFill>
                  <a:srgbClr val="4F81BD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Han Liu, Ph.D.</a:t>
            </a:r>
            <a:r>
              <a:rPr lang="en-US" b="1" dirty="0">
                <a:solidFill>
                  <a:srgbClr val="4F81BD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4F81BD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4F81BD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Assistant Professor of Operations Research and Financial Engineering, Princeton University</a:t>
            </a:r>
            <a:endParaRPr lang="en-US" sz="2400" dirty="0">
              <a:solidFill>
                <a:srgbClr val="4F81BD"/>
              </a:solidFill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  <a:spcAft>
                <a:spcPts val="400"/>
              </a:spcAft>
            </a:pPr>
            <a:r>
              <a:rPr lang="en-US" b="1" dirty="0">
                <a:solidFill>
                  <a:srgbClr val="4F81BD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Chris </a:t>
            </a:r>
            <a:r>
              <a:rPr lang="en-US" b="1" dirty="0" err="1">
                <a:solidFill>
                  <a:srgbClr val="4F81BD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Volinsky</a:t>
            </a:r>
            <a:r>
              <a:rPr lang="en-US" b="1" dirty="0">
                <a:solidFill>
                  <a:srgbClr val="4F81BD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Ph.D., </a:t>
            </a:r>
            <a:r>
              <a:rPr lang="en-US" dirty="0">
                <a:solidFill>
                  <a:srgbClr val="4F81BD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Executive Director of the Statistics Research Department, AT&amp;T Research-Labs</a:t>
            </a:r>
            <a:endParaRPr lang="en-US" sz="2400" dirty="0">
              <a:solidFill>
                <a:srgbClr val="4F81BD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F06C3F27-81D6-482B-9995-549A81D98D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0472876"/>
              </p:ext>
            </p:extLst>
          </p:nvPr>
        </p:nvGraphicFramePr>
        <p:xfrm>
          <a:off x="6676372" y="62631"/>
          <a:ext cx="5047990" cy="683471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764088">
                  <a:extLst>
                    <a:ext uri="{9D8B030D-6E8A-4147-A177-3AD203B41FA5}">
                      <a16:colId xmlns:a16="http://schemas.microsoft.com/office/drawing/2014/main" xmlns="" val="695844786"/>
                    </a:ext>
                  </a:extLst>
                </a:gridCol>
                <a:gridCol w="4283902">
                  <a:extLst>
                    <a:ext uri="{9D8B030D-6E8A-4147-A177-3AD203B41FA5}">
                      <a16:colId xmlns:a16="http://schemas.microsoft.com/office/drawing/2014/main" xmlns="" val="1073653343"/>
                    </a:ext>
                  </a:extLst>
                </a:gridCol>
              </a:tblGrid>
              <a:tr h="61310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8:30-9:00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85" marR="444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Registration and  Breakfast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85" marR="44485" marT="0" marB="0"/>
                </a:tc>
                <a:extLst>
                  <a:ext uri="{0D108BD9-81ED-4DB2-BD59-A6C34878D82A}">
                    <a16:rowId xmlns:a16="http://schemas.microsoft.com/office/drawing/2014/main" xmlns="" val="2565500301"/>
                  </a:ext>
                </a:extLst>
              </a:tr>
              <a:tr h="56489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9:00 – 9:05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85" marR="444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Opening Remarks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Steve Ascher, President, ASA-NJ Chapter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85" marR="44485" marT="0" marB="0"/>
                </a:tc>
                <a:extLst>
                  <a:ext uri="{0D108BD9-81ED-4DB2-BD59-A6C34878D82A}">
                    <a16:rowId xmlns:a16="http://schemas.microsoft.com/office/drawing/2014/main" xmlns="" val="1782120190"/>
                  </a:ext>
                </a:extLst>
              </a:tr>
              <a:tr h="74024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9:05 -10:00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85" marR="444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 Split-and-Conquer Approach for Analysis of Extraordinarily Large Data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Minge Xie, Ph.D.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85" marR="44485" marT="0" marB="0"/>
                </a:tc>
                <a:extLst>
                  <a:ext uri="{0D108BD9-81ED-4DB2-BD59-A6C34878D82A}">
                    <a16:rowId xmlns:a16="http://schemas.microsoft.com/office/drawing/2014/main" xmlns="" val="1430802072"/>
                  </a:ext>
                </a:extLst>
              </a:tr>
              <a:tr h="53989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10:00-10:55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85" marR="444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Modeling Millions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Robert Stine, Ph.D.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85" marR="44485" marT="0" marB="0"/>
                </a:tc>
                <a:extLst>
                  <a:ext uri="{0D108BD9-81ED-4DB2-BD59-A6C34878D82A}">
                    <a16:rowId xmlns:a16="http://schemas.microsoft.com/office/drawing/2014/main" xmlns="" val="62231681"/>
                  </a:ext>
                </a:extLst>
              </a:tr>
              <a:tr h="4499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10:55– 11:15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85" marR="444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Break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85" marR="44485" marT="0" marB="0"/>
                </a:tc>
                <a:extLst>
                  <a:ext uri="{0D108BD9-81ED-4DB2-BD59-A6C34878D82A}">
                    <a16:rowId xmlns:a16="http://schemas.microsoft.com/office/drawing/2014/main" xmlns="" val="1895865812"/>
                  </a:ext>
                </a:extLst>
              </a:tr>
              <a:tr h="74024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11:15 -12:10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85" marR="444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Principal Component Analysis for High Dimensional </a:t>
                      </a:r>
                      <a:r>
                        <a:rPr lang="en-US" sz="1200" dirty="0" err="1">
                          <a:effectLst/>
                        </a:rPr>
                        <a:t>NonGaussian</a:t>
                      </a:r>
                      <a:r>
                        <a:rPr lang="en-US" sz="1200" dirty="0">
                          <a:effectLst/>
                        </a:rPr>
                        <a:t> Data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Han Liu, Ph.D. 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85" marR="44485" marT="0" marB="0"/>
                </a:tc>
                <a:extLst>
                  <a:ext uri="{0D108BD9-81ED-4DB2-BD59-A6C34878D82A}">
                    <a16:rowId xmlns:a16="http://schemas.microsoft.com/office/drawing/2014/main" xmlns="" val="2335719071"/>
                  </a:ext>
                </a:extLst>
              </a:tr>
              <a:tr h="3701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12:10 – 1:30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85" marR="444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Lunch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85" marR="44485" marT="0" marB="0"/>
                </a:tc>
                <a:extLst>
                  <a:ext uri="{0D108BD9-81ED-4DB2-BD59-A6C34878D82A}">
                    <a16:rowId xmlns:a16="http://schemas.microsoft.com/office/drawing/2014/main" xmlns="" val="375098309"/>
                  </a:ext>
                </a:extLst>
              </a:tr>
              <a:tr h="70950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1:30-2:25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85" marR="444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Observational studies in healthcare: are they any good?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David Madigan, Ph.D. 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85" marR="44485" marT="0" marB="0"/>
                </a:tc>
                <a:extLst>
                  <a:ext uri="{0D108BD9-81ED-4DB2-BD59-A6C34878D82A}">
                    <a16:rowId xmlns:a16="http://schemas.microsoft.com/office/drawing/2014/main" xmlns="" val="806072128"/>
                  </a:ext>
                </a:extLst>
              </a:tr>
              <a:tr h="3599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2:25-2:45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85" marR="444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Break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85" marR="44485" marT="0" marB="0"/>
                </a:tc>
                <a:extLst>
                  <a:ext uri="{0D108BD9-81ED-4DB2-BD59-A6C34878D82A}">
                    <a16:rowId xmlns:a16="http://schemas.microsoft.com/office/drawing/2014/main" xmlns="" val="524878541"/>
                  </a:ext>
                </a:extLst>
              </a:tr>
              <a:tr h="53989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2:45 – 3:40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85" marR="444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Shaping Cities of the Future using Mobile Data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Chris </a:t>
                      </a:r>
                      <a:r>
                        <a:rPr lang="en-US" sz="1200" dirty="0" err="1">
                          <a:effectLst/>
                        </a:rPr>
                        <a:t>Volinsky</a:t>
                      </a:r>
                      <a:r>
                        <a:rPr lang="en-US" sz="1200" dirty="0">
                          <a:effectLst/>
                        </a:rPr>
                        <a:t>, Ph.D.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85" marR="44485" marT="0" marB="0"/>
                </a:tc>
                <a:extLst>
                  <a:ext uri="{0D108BD9-81ED-4DB2-BD59-A6C34878D82A}">
                    <a16:rowId xmlns:a16="http://schemas.microsoft.com/office/drawing/2014/main" xmlns="" val="1002149863"/>
                  </a:ext>
                </a:extLst>
              </a:tr>
              <a:tr h="53989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3:40 – 3:55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85" marR="444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Floor Discussion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85" marR="44485" marT="0" marB="0"/>
                </a:tc>
                <a:extLst>
                  <a:ext uri="{0D108BD9-81ED-4DB2-BD59-A6C34878D82A}">
                    <a16:rowId xmlns:a16="http://schemas.microsoft.com/office/drawing/2014/main" xmlns="" val="2749900700"/>
                  </a:ext>
                </a:extLst>
              </a:tr>
              <a:tr h="6277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3:55 -4:00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85" marR="444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Closing Remarks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Vatsala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Karwe</a:t>
                      </a:r>
                      <a:r>
                        <a:rPr lang="en-US" sz="1200" dirty="0">
                          <a:effectLst/>
                        </a:rPr>
                        <a:t>, Vice-President, ASA-NJ Chapter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85" marR="44485" marT="0" marB="0"/>
                </a:tc>
                <a:extLst>
                  <a:ext uri="{0D108BD9-81ED-4DB2-BD59-A6C34878D82A}">
                    <a16:rowId xmlns:a16="http://schemas.microsoft.com/office/drawing/2014/main" xmlns="" val="25425001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20258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DEF6AAA6-D28C-4CAB-84EC-2909FA51BC3F}"/>
              </a:ext>
            </a:extLst>
          </p:cNvPr>
          <p:cNvSpPr/>
          <p:nvPr/>
        </p:nvSpPr>
        <p:spPr>
          <a:xfrm>
            <a:off x="-1290181" y="129301"/>
            <a:ext cx="8805797" cy="16335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000081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35</a:t>
            </a:r>
            <a:r>
              <a:rPr lang="en-US" sz="2400" b="1" baseline="30000" dirty="0">
                <a:solidFill>
                  <a:srgbClr val="000081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b="1" dirty="0">
                <a:solidFill>
                  <a:srgbClr val="000081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ANNUAL SPRING SYMPOSIUM</a:t>
            </a:r>
            <a:endParaRPr lang="en-US" sz="2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000" b="1" dirty="0">
                <a:solidFill>
                  <a:srgbClr val="000081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000" b="1" dirty="0">
                <a:solidFill>
                  <a:srgbClr val="000081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b="1" dirty="0"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 BASED DRUG DEVELOPMENT</a:t>
            </a:r>
            <a:endParaRPr lang="en-US" sz="1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marR="0" indent="-228600" algn="ctr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marR="0" indent="-228600" algn="ctr">
              <a:lnSpc>
                <a:spcPct val="125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b="1" dirty="0">
                <a:solidFill>
                  <a:srgbClr val="76923C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June 6, 2014</a:t>
            </a:r>
            <a:endParaRPr lang="en-US" sz="800" i="1" dirty="0">
              <a:solidFill>
                <a:srgbClr val="76923C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A82E071B-6784-498C-A885-939E409EF51E}"/>
              </a:ext>
            </a:extLst>
          </p:cNvPr>
          <p:cNvSpPr/>
          <p:nvPr/>
        </p:nvSpPr>
        <p:spPr>
          <a:xfrm>
            <a:off x="137787" y="1961111"/>
            <a:ext cx="6463430" cy="42370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400"/>
              </a:spcAft>
            </a:pPr>
            <a:r>
              <a:rPr lang="en-US" b="1" dirty="0">
                <a:solidFill>
                  <a:srgbClr val="4F81B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Jose Pinheiro, Ph.D.,</a:t>
            </a:r>
            <a:r>
              <a:rPr lang="en-US" dirty="0">
                <a:solidFill>
                  <a:srgbClr val="4F81B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Senior Director, Head of Statistical Modeling in Model Based Drug Development, Janssen Research and Development </a:t>
            </a:r>
            <a:endParaRPr lang="en-US" sz="2400" dirty="0">
              <a:solidFill>
                <a:srgbClr val="4F81BD"/>
              </a:solidFill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  <a:spcAft>
                <a:spcPts val="400"/>
              </a:spcAft>
            </a:pPr>
            <a:r>
              <a:rPr lang="en-US" b="1" dirty="0">
                <a:solidFill>
                  <a:srgbClr val="4F81B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Neal Thomas , Ph.D.,</a:t>
            </a:r>
            <a:r>
              <a:rPr lang="en-US" dirty="0">
                <a:solidFill>
                  <a:srgbClr val="4F81B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Senior Director, Statistical Consulting and Research Center, Pfizer</a:t>
            </a:r>
            <a:endParaRPr lang="en-US" sz="2400" dirty="0">
              <a:solidFill>
                <a:srgbClr val="4F81BD"/>
              </a:solidFill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  <a:spcAft>
                <a:spcPts val="400"/>
              </a:spcAft>
            </a:pPr>
            <a:r>
              <a:rPr lang="en-US" b="1" dirty="0" err="1">
                <a:solidFill>
                  <a:srgbClr val="4F81B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Yaning</a:t>
            </a:r>
            <a:r>
              <a:rPr lang="en-US" b="1" dirty="0">
                <a:solidFill>
                  <a:srgbClr val="4F81B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Wang, Ph.D.,</a:t>
            </a:r>
            <a:r>
              <a:rPr lang="en-US" dirty="0">
                <a:solidFill>
                  <a:srgbClr val="4F81B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Deputy Director, Division of </a:t>
            </a:r>
            <a:r>
              <a:rPr lang="en-US" dirty="0" err="1">
                <a:solidFill>
                  <a:srgbClr val="4F81B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Pharmacometrics</a:t>
            </a:r>
            <a:r>
              <a:rPr lang="en-US" dirty="0">
                <a:solidFill>
                  <a:srgbClr val="4F81B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the Office of Clinical Pharmacology at FDA </a:t>
            </a:r>
            <a:endParaRPr lang="en-US" sz="2400" dirty="0">
              <a:solidFill>
                <a:srgbClr val="4F81BD"/>
              </a:solidFill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  <a:spcAft>
                <a:spcPts val="400"/>
              </a:spcAft>
            </a:pPr>
            <a:r>
              <a:rPr lang="en-US" b="1" dirty="0">
                <a:solidFill>
                  <a:srgbClr val="4F81B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Gary Rosner, Sc.D.,</a:t>
            </a:r>
            <a:r>
              <a:rPr lang="en-US" dirty="0">
                <a:solidFill>
                  <a:srgbClr val="4F81B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Director of the Biostatistics Shared Resource in the Sidney Kimmel Comprehensive Cancer Center at Johns Hopkins</a:t>
            </a:r>
            <a:endParaRPr lang="en-US" sz="2400" dirty="0">
              <a:solidFill>
                <a:srgbClr val="4F81BD"/>
              </a:solidFill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  <a:spcAft>
                <a:spcPts val="400"/>
              </a:spcAft>
            </a:pPr>
            <a:r>
              <a:rPr lang="en-US" b="1" dirty="0">
                <a:solidFill>
                  <a:srgbClr val="4F81B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David </a:t>
            </a:r>
            <a:r>
              <a:rPr lang="en-US" b="1" dirty="0" err="1">
                <a:solidFill>
                  <a:srgbClr val="4F81B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Ohlssen</a:t>
            </a:r>
            <a:r>
              <a:rPr lang="en-US" b="1" dirty="0">
                <a:solidFill>
                  <a:srgbClr val="4F81B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, Ph.D.,</a:t>
            </a:r>
            <a:r>
              <a:rPr lang="en-US" dirty="0">
                <a:solidFill>
                  <a:srgbClr val="4F81B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Senior expert statistical methodologist and Bayesian team lead, Statistical methodology group, Novartis Pharmaceuticals Corporation</a:t>
            </a:r>
            <a:endParaRPr lang="en-US" sz="2400" dirty="0">
              <a:solidFill>
                <a:srgbClr val="4F81BD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858798D4-5286-45DD-8A1C-D6B164FECB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7462103"/>
              </p:ext>
            </p:extLst>
          </p:nvPr>
        </p:nvGraphicFramePr>
        <p:xfrm>
          <a:off x="6739004" y="331791"/>
          <a:ext cx="4672207" cy="6194417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321619">
                  <a:extLst>
                    <a:ext uri="{9D8B030D-6E8A-4147-A177-3AD203B41FA5}">
                      <a16:colId xmlns:a16="http://schemas.microsoft.com/office/drawing/2014/main" xmlns="" val="2597081180"/>
                    </a:ext>
                  </a:extLst>
                </a:gridCol>
                <a:gridCol w="3350588">
                  <a:extLst>
                    <a:ext uri="{9D8B030D-6E8A-4147-A177-3AD203B41FA5}">
                      <a16:colId xmlns:a16="http://schemas.microsoft.com/office/drawing/2014/main" xmlns="" val="2017652314"/>
                    </a:ext>
                  </a:extLst>
                </a:gridCol>
              </a:tblGrid>
              <a:tr h="297617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Program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9" marR="50429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16374508"/>
                  </a:ext>
                </a:extLst>
              </a:tr>
              <a:tr h="29761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8:30-9:00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9" marR="50429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Registration and  Breakfast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9" marR="50429" marT="0" marB="0"/>
                </a:tc>
                <a:extLst>
                  <a:ext uri="{0D108BD9-81ED-4DB2-BD59-A6C34878D82A}">
                    <a16:rowId xmlns:a16="http://schemas.microsoft.com/office/drawing/2014/main" xmlns="" val="371237959"/>
                  </a:ext>
                </a:extLst>
              </a:tr>
              <a:tr h="47542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9:00 – 9:05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9" marR="50429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Opening Remarks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Steve Ascher, President, ASA-NJ Chapter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9" marR="50429" marT="0" marB="0"/>
                </a:tc>
                <a:extLst>
                  <a:ext uri="{0D108BD9-81ED-4DB2-BD59-A6C34878D82A}">
                    <a16:rowId xmlns:a16="http://schemas.microsoft.com/office/drawing/2014/main" xmlns="" val="2778246601"/>
                  </a:ext>
                </a:extLst>
              </a:tr>
              <a:tr h="68764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9:05 -10:00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9" marR="50429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Generalizing the </a:t>
                      </a:r>
                      <a:r>
                        <a:rPr lang="en-US" sz="1400" dirty="0" err="1">
                          <a:effectLst/>
                        </a:rPr>
                        <a:t>MCPMod</a:t>
                      </a:r>
                      <a:r>
                        <a:rPr lang="en-US" sz="1400" dirty="0">
                          <a:effectLst/>
                        </a:rPr>
                        <a:t> dose finding methodology beyond normal, independent data, Jose Pinheiro, </a:t>
                      </a:r>
                      <a:r>
                        <a:rPr lang="en-US" sz="1400" dirty="0" err="1">
                          <a:effectLst/>
                        </a:rPr>
                        <a:t>Ph.D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9" marR="50429" marT="0" marB="0"/>
                </a:tc>
                <a:extLst>
                  <a:ext uri="{0D108BD9-81ED-4DB2-BD59-A6C34878D82A}">
                    <a16:rowId xmlns:a16="http://schemas.microsoft.com/office/drawing/2014/main" xmlns="" val="1101769008"/>
                  </a:ext>
                </a:extLst>
              </a:tr>
              <a:tr h="61180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10:00-10:55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9" marR="50429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Meta-analysis of clinical dose response in a large drug development portfolio,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Neal Thomas, </a:t>
                      </a:r>
                      <a:r>
                        <a:rPr lang="en-US" sz="1400" dirty="0" err="1">
                          <a:effectLst/>
                        </a:rPr>
                        <a:t>Ph.D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9" marR="50429" marT="0" marB="0"/>
                </a:tc>
                <a:extLst>
                  <a:ext uri="{0D108BD9-81ED-4DB2-BD59-A6C34878D82A}">
                    <a16:rowId xmlns:a16="http://schemas.microsoft.com/office/drawing/2014/main" xmlns="" val="2775215042"/>
                  </a:ext>
                </a:extLst>
              </a:tr>
              <a:tr h="30590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10:55–11:15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9" marR="50429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Break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9" marR="50429" marT="0" marB="0"/>
                </a:tc>
                <a:extLst>
                  <a:ext uri="{0D108BD9-81ED-4DB2-BD59-A6C34878D82A}">
                    <a16:rowId xmlns:a16="http://schemas.microsoft.com/office/drawing/2014/main" xmlns="" val="3040148329"/>
                  </a:ext>
                </a:extLst>
              </a:tr>
              <a:tr h="61180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11:15 -12:10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9" marR="50429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Integration of knowledge from late phase trials to support regulatory decisions, </a:t>
                      </a:r>
                      <a:r>
                        <a:rPr lang="en-US" sz="1400" dirty="0" err="1">
                          <a:effectLst/>
                        </a:rPr>
                        <a:t>Yaning</a:t>
                      </a:r>
                      <a:r>
                        <a:rPr lang="en-US" sz="1400" dirty="0">
                          <a:effectLst/>
                        </a:rPr>
                        <a:t> Wang, </a:t>
                      </a:r>
                      <a:r>
                        <a:rPr lang="en-US" sz="1400" dirty="0" err="1">
                          <a:effectLst/>
                        </a:rPr>
                        <a:t>Ph.D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9" marR="50429" marT="0" marB="0"/>
                </a:tc>
                <a:extLst>
                  <a:ext uri="{0D108BD9-81ED-4DB2-BD59-A6C34878D82A}">
                    <a16:rowId xmlns:a16="http://schemas.microsoft.com/office/drawing/2014/main" xmlns="" val="3302501107"/>
                  </a:ext>
                </a:extLst>
              </a:tr>
              <a:tr h="34923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12:10 – 1:30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9" marR="50429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Lunch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9" marR="50429" marT="0" marB="0"/>
                </a:tc>
                <a:extLst>
                  <a:ext uri="{0D108BD9-81ED-4DB2-BD59-A6C34878D82A}">
                    <a16:rowId xmlns:a16="http://schemas.microsoft.com/office/drawing/2014/main" xmlns="" val="2118934650"/>
                  </a:ext>
                </a:extLst>
              </a:tr>
              <a:tr h="383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1:30-2:25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9" marR="50429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Title being finalized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Gary Rosner, Sc.D.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9" marR="50429" marT="0" marB="0"/>
                </a:tc>
                <a:extLst>
                  <a:ext uri="{0D108BD9-81ED-4DB2-BD59-A6C34878D82A}">
                    <a16:rowId xmlns:a16="http://schemas.microsoft.com/office/drawing/2014/main" xmlns="" val="2225129645"/>
                  </a:ext>
                </a:extLst>
              </a:tr>
              <a:tr h="7647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2:25-3.20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9" marR="50429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Bayesian evidence synthesis in drug development and comparative effectiveness research,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David </a:t>
                      </a:r>
                      <a:r>
                        <a:rPr lang="en-US" sz="1400" dirty="0" err="1">
                          <a:effectLst/>
                        </a:rPr>
                        <a:t>Ohlssen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Ph.D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9" marR="50429" marT="0" marB="0"/>
                </a:tc>
                <a:extLst>
                  <a:ext uri="{0D108BD9-81ED-4DB2-BD59-A6C34878D82A}">
                    <a16:rowId xmlns:a16="http://schemas.microsoft.com/office/drawing/2014/main" xmlns="" val="1176433781"/>
                  </a:ext>
                </a:extLst>
              </a:tr>
              <a:tr h="27467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3:20-4:00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9" marR="50429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Break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9" marR="50429" marT="0" marB="0"/>
                </a:tc>
                <a:extLst>
                  <a:ext uri="{0D108BD9-81ED-4DB2-BD59-A6C34878D82A}">
                    <a16:rowId xmlns:a16="http://schemas.microsoft.com/office/drawing/2014/main" xmlns="" val="985608933"/>
                  </a:ext>
                </a:extLst>
              </a:tr>
              <a:tr h="30590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3:40 – 3:55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9" marR="50429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Floor Discussion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9" marR="50429" marT="0" marB="0"/>
                </a:tc>
                <a:extLst>
                  <a:ext uri="{0D108BD9-81ED-4DB2-BD59-A6C34878D82A}">
                    <a16:rowId xmlns:a16="http://schemas.microsoft.com/office/drawing/2014/main" xmlns="" val="4042267785"/>
                  </a:ext>
                </a:extLst>
              </a:tr>
              <a:tr h="5729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700">
                          <a:effectLst/>
                        </a:rPr>
                        <a:t>3:55 -4:00</a:t>
                      </a:r>
                      <a:endParaRPr lang="en-US" sz="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9" marR="50429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Closing Remarks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Peng-Liang Zhao, Vice-President, ASA-NJ Chapter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9" marR="50429" marT="0" marB="0"/>
                </a:tc>
                <a:extLst>
                  <a:ext uri="{0D108BD9-81ED-4DB2-BD59-A6C34878D82A}">
                    <a16:rowId xmlns:a16="http://schemas.microsoft.com/office/drawing/2014/main" xmlns="" val="9103764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8594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2080</Words>
  <Application>Microsoft Office PowerPoint</Application>
  <PresentationFormat>Custom</PresentationFormat>
  <Paragraphs>619</Paragraphs>
  <Slides>15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Office Theme</vt:lpstr>
      <vt:lpstr>Document</vt:lpstr>
      <vt:lpstr>ASA NJ Chapter Spring Symposium – 40th Anniversary:  A Brief History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Happy 40th!!!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stelbon</dc:creator>
  <cp:lastModifiedBy>Vinuri</cp:lastModifiedBy>
  <cp:revision>23</cp:revision>
  <cp:lastPrinted>2019-06-25T14:34:11Z</cp:lastPrinted>
  <dcterms:created xsi:type="dcterms:W3CDTF">2019-05-09T20:03:12Z</dcterms:created>
  <dcterms:modified xsi:type="dcterms:W3CDTF">2019-07-12T15:35:17Z</dcterms:modified>
</cp:coreProperties>
</file>