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9311" r:id="rId1"/>
  </p:sldMasterIdLst>
  <p:notesMasterIdLst>
    <p:notesMasterId r:id="rId37"/>
  </p:notesMasterIdLst>
  <p:sldIdLst>
    <p:sldId id="271" r:id="rId2"/>
    <p:sldId id="456" r:id="rId3"/>
    <p:sldId id="289" r:id="rId4"/>
    <p:sldId id="280" r:id="rId5"/>
    <p:sldId id="469" r:id="rId6"/>
    <p:sldId id="272" r:id="rId7"/>
    <p:sldId id="460" r:id="rId8"/>
    <p:sldId id="465" r:id="rId9"/>
    <p:sldId id="273" r:id="rId10"/>
    <p:sldId id="468" r:id="rId11"/>
    <p:sldId id="457" r:id="rId12"/>
    <p:sldId id="466" r:id="rId13"/>
    <p:sldId id="287" r:id="rId14"/>
    <p:sldId id="471" r:id="rId15"/>
    <p:sldId id="481" r:id="rId16"/>
    <p:sldId id="480" r:id="rId17"/>
    <p:sldId id="473" r:id="rId18"/>
    <p:sldId id="278" r:id="rId19"/>
    <p:sldId id="458" r:id="rId20"/>
    <p:sldId id="461" r:id="rId21"/>
    <p:sldId id="459" r:id="rId22"/>
    <p:sldId id="478" r:id="rId23"/>
    <p:sldId id="284" r:id="rId24"/>
    <p:sldId id="285" r:id="rId25"/>
    <p:sldId id="475" r:id="rId26"/>
    <p:sldId id="477" r:id="rId27"/>
    <p:sldId id="470" r:id="rId28"/>
    <p:sldId id="301" r:id="rId29"/>
    <p:sldId id="454" r:id="rId30"/>
    <p:sldId id="303" r:id="rId31"/>
    <p:sldId id="455" r:id="rId32"/>
    <p:sldId id="305" r:id="rId33"/>
    <p:sldId id="479" r:id="rId34"/>
    <p:sldId id="277" r:id="rId35"/>
    <p:sldId id="452" r:id="rId36"/>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FF"/>
    <a:srgbClr val="CCFFFF"/>
    <a:srgbClr val="0000FF"/>
    <a:srgbClr val="CC0000"/>
    <a:srgbClr val="FFFF00"/>
    <a:srgbClr val="CCFFCC"/>
    <a:srgbClr val="E5FEFF"/>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883" y="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488E5-0222-4EAF-AF43-67F9A5562D3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A66CDEB-93C5-4E1A-BB5D-D5B4955357BC}">
      <dgm:prSet/>
      <dgm:spPr/>
      <dgm:t>
        <a:bodyPr/>
        <a:lstStyle/>
        <a:p>
          <a:r>
            <a:rPr lang="en-US" dirty="0"/>
            <a:t>Section 3022 </a:t>
          </a:r>
        </a:p>
      </dgm:t>
    </dgm:pt>
    <dgm:pt modelId="{24EFF41E-3C84-4B90-B132-9029CCFD028D}" type="parTrans" cxnId="{457247DB-1D41-4D7B-81FE-30D7B129AF6C}">
      <dgm:prSet/>
      <dgm:spPr/>
      <dgm:t>
        <a:bodyPr/>
        <a:lstStyle/>
        <a:p>
          <a:endParaRPr lang="en-US"/>
        </a:p>
      </dgm:t>
    </dgm:pt>
    <dgm:pt modelId="{FB27A5A3-1454-4964-BDC5-FF4F6045CCBD}" type="sibTrans" cxnId="{457247DB-1D41-4D7B-81FE-30D7B129AF6C}">
      <dgm:prSet/>
      <dgm:spPr/>
      <dgm:t>
        <a:bodyPr/>
        <a:lstStyle/>
        <a:p>
          <a:endParaRPr lang="en-US"/>
        </a:p>
      </dgm:t>
    </dgm:pt>
    <dgm:pt modelId="{40C78FBE-9B9E-4418-9A28-7E7A4C06D51C}">
      <dgm:prSet/>
      <dgm:spPr/>
      <dgm:t>
        <a:bodyPr/>
        <a:lstStyle/>
        <a:p>
          <a:r>
            <a:rPr lang="en-US" dirty="0"/>
            <a:t>Real World Evidence</a:t>
          </a:r>
        </a:p>
      </dgm:t>
    </dgm:pt>
    <dgm:pt modelId="{872D9627-7739-4581-962D-5C5F66A6BA10}" type="parTrans" cxnId="{1641F5AF-A9FB-45CB-B5D6-67615843EFDC}">
      <dgm:prSet/>
      <dgm:spPr/>
      <dgm:t>
        <a:bodyPr/>
        <a:lstStyle/>
        <a:p>
          <a:endParaRPr lang="en-US"/>
        </a:p>
      </dgm:t>
    </dgm:pt>
    <dgm:pt modelId="{BC78D884-44B9-4A4B-81A9-18D205E023CE}" type="sibTrans" cxnId="{1641F5AF-A9FB-45CB-B5D6-67615843EFDC}">
      <dgm:prSet/>
      <dgm:spPr/>
      <dgm:t>
        <a:bodyPr/>
        <a:lstStyle/>
        <a:p>
          <a:endParaRPr lang="en-US"/>
        </a:p>
      </dgm:t>
    </dgm:pt>
    <dgm:pt modelId="{74E1B2F9-1B15-49ED-8377-8DAD0A62D61E}">
      <dgm:prSet/>
      <dgm:spPr/>
      <dgm:t>
        <a:bodyPr/>
        <a:lstStyle/>
        <a:p>
          <a:r>
            <a:rPr lang="en-US" dirty="0"/>
            <a:t>Section 3001 </a:t>
          </a:r>
        </a:p>
      </dgm:t>
    </dgm:pt>
    <dgm:pt modelId="{49443FD6-58B8-4D6D-8ED1-A42A1833C467}" type="parTrans" cxnId="{A74EA709-10CE-4B6B-A6E7-A1C1117F53AA}">
      <dgm:prSet/>
      <dgm:spPr/>
      <dgm:t>
        <a:bodyPr/>
        <a:lstStyle/>
        <a:p>
          <a:endParaRPr lang="en-US"/>
        </a:p>
      </dgm:t>
    </dgm:pt>
    <dgm:pt modelId="{BCDCB47A-B286-44E6-AFD7-3F477F65BE84}" type="sibTrans" cxnId="{A74EA709-10CE-4B6B-A6E7-A1C1117F53AA}">
      <dgm:prSet/>
      <dgm:spPr/>
      <dgm:t>
        <a:bodyPr/>
        <a:lstStyle/>
        <a:p>
          <a:endParaRPr lang="en-US"/>
        </a:p>
      </dgm:t>
    </dgm:pt>
    <dgm:pt modelId="{6546F346-FCE6-4369-A3D2-44F7554084FA}">
      <dgm:prSet/>
      <dgm:spPr/>
      <dgm:t>
        <a:bodyPr/>
        <a:lstStyle/>
        <a:p>
          <a:r>
            <a:rPr lang="en-US" dirty="0"/>
            <a:t>Patient experience data</a:t>
          </a:r>
        </a:p>
      </dgm:t>
    </dgm:pt>
    <dgm:pt modelId="{603EFE64-6042-4DAA-BC86-AA6ECAF0D456}" type="parTrans" cxnId="{C9C4269F-B7C2-47F4-B08F-7FEEB3C201E9}">
      <dgm:prSet/>
      <dgm:spPr/>
      <dgm:t>
        <a:bodyPr/>
        <a:lstStyle/>
        <a:p>
          <a:endParaRPr lang="en-US"/>
        </a:p>
      </dgm:t>
    </dgm:pt>
    <dgm:pt modelId="{B9DD4538-026E-4943-980A-45ED69A83477}" type="sibTrans" cxnId="{C9C4269F-B7C2-47F4-B08F-7FEEB3C201E9}">
      <dgm:prSet/>
      <dgm:spPr/>
      <dgm:t>
        <a:bodyPr/>
        <a:lstStyle/>
        <a:p>
          <a:endParaRPr lang="en-US"/>
        </a:p>
      </dgm:t>
    </dgm:pt>
    <dgm:pt modelId="{64592EC9-D463-4404-96C4-F31E7990F041}">
      <dgm:prSet/>
      <dgm:spPr/>
      <dgm:t>
        <a:bodyPr/>
        <a:lstStyle/>
        <a:p>
          <a:r>
            <a:rPr lang="en-US" dirty="0"/>
            <a:t>Section 3002 </a:t>
          </a:r>
        </a:p>
      </dgm:t>
    </dgm:pt>
    <dgm:pt modelId="{4D33A322-4B66-4F3D-8E09-7FE9FDD5134C}" type="parTrans" cxnId="{ED8F5035-4349-400E-84B3-1BB899403A34}">
      <dgm:prSet/>
      <dgm:spPr/>
      <dgm:t>
        <a:bodyPr/>
        <a:lstStyle/>
        <a:p>
          <a:endParaRPr lang="en-US"/>
        </a:p>
      </dgm:t>
    </dgm:pt>
    <dgm:pt modelId="{085E5C88-FAFB-4DDC-9A40-0FB346A3508E}" type="sibTrans" cxnId="{ED8F5035-4349-400E-84B3-1BB899403A34}">
      <dgm:prSet/>
      <dgm:spPr/>
      <dgm:t>
        <a:bodyPr/>
        <a:lstStyle/>
        <a:p>
          <a:endParaRPr lang="en-US"/>
        </a:p>
      </dgm:t>
    </dgm:pt>
    <dgm:pt modelId="{7A825ED0-0A07-42BB-B826-911E34BC81F2}">
      <dgm:prSet/>
      <dgm:spPr/>
      <dgm:t>
        <a:bodyPr/>
        <a:lstStyle/>
        <a:p>
          <a:r>
            <a:rPr lang="en-US" dirty="0"/>
            <a:t>Patient-focused drug development</a:t>
          </a:r>
        </a:p>
      </dgm:t>
    </dgm:pt>
    <dgm:pt modelId="{8DEB91BC-DD8E-4FA0-B293-E7901CCE96D2}" type="parTrans" cxnId="{8C733857-D15E-45A4-8A4E-5B79986CD065}">
      <dgm:prSet/>
      <dgm:spPr/>
      <dgm:t>
        <a:bodyPr/>
        <a:lstStyle/>
        <a:p>
          <a:endParaRPr lang="en-US"/>
        </a:p>
      </dgm:t>
    </dgm:pt>
    <dgm:pt modelId="{7AA6A989-8E73-4AD7-9177-7829499490F4}" type="sibTrans" cxnId="{8C733857-D15E-45A4-8A4E-5B79986CD065}">
      <dgm:prSet/>
      <dgm:spPr/>
      <dgm:t>
        <a:bodyPr/>
        <a:lstStyle/>
        <a:p>
          <a:endParaRPr lang="en-US"/>
        </a:p>
      </dgm:t>
    </dgm:pt>
    <dgm:pt modelId="{D16D872F-8FB2-42EE-9EE1-B2E9C0024536}">
      <dgm:prSet/>
      <dgm:spPr/>
      <dgm:t>
        <a:bodyPr/>
        <a:lstStyle/>
        <a:p>
          <a:r>
            <a:rPr lang="en-US" dirty="0"/>
            <a:t>Section 3021 </a:t>
          </a:r>
        </a:p>
      </dgm:t>
    </dgm:pt>
    <dgm:pt modelId="{26732A71-ACC2-4B7A-B537-8AA7FEADC9F0}" type="parTrans" cxnId="{595C3352-7665-4B61-A314-24945FFE255A}">
      <dgm:prSet/>
      <dgm:spPr/>
      <dgm:t>
        <a:bodyPr/>
        <a:lstStyle/>
        <a:p>
          <a:endParaRPr lang="en-US"/>
        </a:p>
      </dgm:t>
    </dgm:pt>
    <dgm:pt modelId="{D8E1192B-ED7D-4C23-9384-41B9DC95343A}" type="sibTrans" cxnId="{595C3352-7665-4B61-A314-24945FFE255A}">
      <dgm:prSet/>
      <dgm:spPr/>
      <dgm:t>
        <a:bodyPr/>
        <a:lstStyle/>
        <a:p>
          <a:endParaRPr lang="en-US"/>
        </a:p>
      </dgm:t>
    </dgm:pt>
    <dgm:pt modelId="{51F07753-342C-48B7-84FB-3C62AAEAB244}">
      <dgm:prSet/>
      <dgm:spPr/>
      <dgm:t>
        <a:bodyPr/>
        <a:lstStyle/>
        <a:p>
          <a:r>
            <a:rPr lang="en-US" dirty="0"/>
            <a:t>Novel clinical trial designs</a:t>
          </a:r>
        </a:p>
      </dgm:t>
    </dgm:pt>
    <dgm:pt modelId="{EDDD7FEF-6013-483A-81FC-AF5FAFF0621B}" type="parTrans" cxnId="{38F2BCAA-03B2-4063-A193-4AE86784491C}">
      <dgm:prSet/>
      <dgm:spPr/>
      <dgm:t>
        <a:bodyPr/>
        <a:lstStyle/>
        <a:p>
          <a:endParaRPr lang="en-US"/>
        </a:p>
      </dgm:t>
    </dgm:pt>
    <dgm:pt modelId="{C6AA36B9-B27F-49BE-BB23-3519419C3D46}" type="sibTrans" cxnId="{38F2BCAA-03B2-4063-A193-4AE86784491C}">
      <dgm:prSet/>
      <dgm:spPr/>
      <dgm:t>
        <a:bodyPr/>
        <a:lstStyle/>
        <a:p>
          <a:endParaRPr lang="en-US"/>
        </a:p>
      </dgm:t>
    </dgm:pt>
    <dgm:pt modelId="{E5CEAAD3-F133-4FE2-B81E-BB00D75CE826}" type="pres">
      <dgm:prSet presAssocID="{215488E5-0222-4EAF-AF43-67F9A5562D36}" presName="Name0" presStyleCnt="0">
        <dgm:presLayoutVars>
          <dgm:dir/>
          <dgm:animLvl val="lvl"/>
          <dgm:resizeHandles val="exact"/>
        </dgm:presLayoutVars>
      </dgm:prSet>
      <dgm:spPr/>
    </dgm:pt>
    <dgm:pt modelId="{1D380D26-C41F-4F64-BCAD-DE98DEA61B7A}" type="pres">
      <dgm:prSet presAssocID="{FA66CDEB-93C5-4E1A-BB5D-D5B4955357BC}" presName="composite" presStyleCnt="0"/>
      <dgm:spPr/>
    </dgm:pt>
    <dgm:pt modelId="{1EF7C455-5061-4932-B855-752426FF00FD}" type="pres">
      <dgm:prSet presAssocID="{FA66CDEB-93C5-4E1A-BB5D-D5B4955357BC}" presName="parTx" presStyleLbl="alignNode1" presStyleIdx="0" presStyleCnt="4">
        <dgm:presLayoutVars>
          <dgm:chMax val="0"/>
          <dgm:chPref val="0"/>
          <dgm:bulletEnabled val="1"/>
        </dgm:presLayoutVars>
      </dgm:prSet>
      <dgm:spPr/>
    </dgm:pt>
    <dgm:pt modelId="{30C5BA5B-308B-414F-8863-E5E017512479}" type="pres">
      <dgm:prSet presAssocID="{FA66CDEB-93C5-4E1A-BB5D-D5B4955357BC}" presName="desTx" presStyleLbl="alignAccFollowNode1" presStyleIdx="0" presStyleCnt="4">
        <dgm:presLayoutVars>
          <dgm:bulletEnabled val="1"/>
        </dgm:presLayoutVars>
      </dgm:prSet>
      <dgm:spPr/>
    </dgm:pt>
    <dgm:pt modelId="{DC8DF641-4DF7-4761-8CFD-726038A4C65B}" type="pres">
      <dgm:prSet presAssocID="{FB27A5A3-1454-4964-BDC5-FF4F6045CCBD}" presName="space" presStyleCnt="0"/>
      <dgm:spPr/>
    </dgm:pt>
    <dgm:pt modelId="{5815B27F-AC19-4DA4-8DC2-DEE0245AF416}" type="pres">
      <dgm:prSet presAssocID="{74E1B2F9-1B15-49ED-8377-8DAD0A62D61E}" presName="composite" presStyleCnt="0"/>
      <dgm:spPr/>
    </dgm:pt>
    <dgm:pt modelId="{434E7CDE-FAEC-4AFE-A7BC-9D13DF62DC6F}" type="pres">
      <dgm:prSet presAssocID="{74E1B2F9-1B15-49ED-8377-8DAD0A62D61E}" presName="parTx" presStyleLbl="alignNode1" presStyleIdx="1" presStyleCnt="4">
        <dgm:presLayoutVars>
          <dgm:chMax val="0"/>
          <dgm:chPref val="0"/>
          <dgm:bulletEnabled val="1"/>
        </dgm:presLayoutVars>
      </dgm:prSet>
      <dgm:spPr/>
    </dgm:pt>
    <dgm:pt modelId="{1464E5E5-E860-4050-B604-05CF2EF9A40D}" type="pres">
      <dgm:prSet presAssocID="{74E1B2F9-1B15-49ED-8377-8DAD0A62D61E}" presName="desTx" presStyleLbl="alignAccFollowNode1" presStyleIdx="1" presStyleCnt="4">
        <dgm:presLayoutVars>
          <dgm:bulletEnabled val="1"/>
        </dgm:presLayoutVars>
      </dgm:prSet>
      <dgm:spPr/>
    </dgm:pt>
    <dgm:pt modelId="{79953282-A2EC-41EC-B396-7E123785FDE2}" type="pres">
      <dgm:prSet presAssocID="{BCDCB47A-B286-44E6-AFD7-3F477F65BE84}" presName="space" presStyleCnt="0"/>
      <dgm:spPr/>
    </dgm:pt>
    <dgm:pt modelId="{3056D486-B86D-4DA1-B25C-85159A2ACD24}" type="pres">
      <dgm:prSet presAssocID="{64592EC9-D463-4404-96C4-F31E7990F041}" presName="composite" presStyleCnt="0"/>
      <dgm:spPr/>
    </dgm:pt>
    <dgm:pt modelId="{2428496F-47AE-43D7-B3EB-222E6ADD7944}" type="pres">
      <dgm:prSet presAssocID="{64592EC9-D463-4404-96C4-F31E7990F041}" presName="parTx" presStyleLbl="alignNode1" presStyleIdx="2" presStyleCnt="4">
        <dgm:presLayoutVars>
          <dgm:chMax val="0"/>
          <dgm:chPref val="0"/>
          <dgm:bulletEnabled val="1"/>
        </dgm:presLayoutVars>
      </dgm:prSet>
      <dgm:spPr/>
    </dgm:pt>
    <dgm:pt modelId="{CA2913A6-0A50-4098-8369-D12ED38CA1B1}" type="pres">
      <dgm:prSet presAssocID="{64592EC9-D463-4404-96C4-F31E7990F041}" presName="desTx" presStyleLbl="alignAccFollowNode1" presStyleIdx="2" presStyleCnt="4">
        <dgm:presLayoutVars>
          <dgm:bulletEnabled val="1"/>
        </dgm:presLayoutVars>
      </dgm:prSet>
      <dgm:spPr/>
    </dgm:pt>
    <dgm:pt modelId="{79AF9BA2-1326-4B98-AE3D-7748932B0D75}" type="pres">
      <dgm:prSet presAssocID="{085E5C88-FAFB-4DDC-9A40-0FB346A3508E}" presName="space" presStyleCnt="0"/>
      <dgm:spPr/>
    </dgm:pt>
    <dgm:pt modelId="{BAD75A8F-E4C8-4F7B-9A14-FD784A7A3FA9}" type="pres">
      <dgm:prSet presAssocID="{D16D872F-8FB2-42EE-9EE1-B2E9C0024536}" presName="composite" presStyleCnt="0"/>
      <dgm:spPr/>
    </dgm:pt>
    <dgm:pt modelId="{10EECE8F-AD10-4C5A-901E-030BB4193D21}" type="pres">
      <dgm:prSet presAssocID="{D16D872F-8FB2-42EE-9EE1-B2E9C0024536}" presName="parTx" presStyleLbl="alignNode1" presStyleIdx="3" presStyleCnt="4">
        <dgm:presLayoutVars>
          <dgm:chMax val="0"/>
          <dgm:chPref val="0"/>
          <dgm:bulletEnabled val="1"/>
        </dgm:presLayoutVars>
      </dgm:prSet>
      <dgm:spPr/>
    </dgm:pt>
    <dgm:pt modelId="{2DD2D04D-CA7C-4D89-89B9-8ECD69088451}" type="pres">
      <dgm:prSet presAssocID="{D16D872F-8FB2-42EE-9EE1-B2E9C0024536}" presName="desTx" presStyleLbl="alignAccFollowNode1" presStyleIdx="3" presStyleCnt="4">
        <dgm:presLayoutVars>
          <dgm:bulletEnabled val="1"/>
        </dgm:presLayoutVars>
      </dgm:prSet>
      <dgm:spPr/>
    </dgm:pt>
  </dgm:ptLst>
  <dgm:cxnLst>
    <dgm:cxn modelId="{A74EA709-10CE-4B6B-A6E7-A1C1117F53AA}" srcId="{215488E5-0222-4EAF-AF43-67F9A5562D36}" destId="{74E1B2F9-1B15-49ED-8377-8DAD0A62D61E}" srcOrd="1" destOrd="0" parTransId="{49443FD6-58B8-4D6D-8ED1-A42A1833C467}" sibTransId="{BCDCB47A-B286-44E6-AFD7-3F477F65BE84}"/>
    <dgm:cxn modelId="{081A890B-824C-44E5-8E0A-6327BDD617D7}" type="presOf" srcId="{64592EC9-D463-4404-96C4-F31E7990F041}" destId="{2428496F-47AE-43D7-B3EB-222E6ADD7944}" srcOrd="0" destOrd="0" presId="urn:microsoft.com/office/officeart/2005/8/layout/hList1"/>
    <dgm:cxn modelId="{A530D11A-92C5-41CE-A7F8-6DCC69973E1B}" type="presOf" srcId="{215488E5-0222-4EAF-AF43-67F9A5562D36}" destId="{E5CEAAD3-F133-4FE2-B81E-BB00D75CE826}" srcOrd="0" destOrd="0" presId="urn:microsoft.com/office/officeart/2005/8/layout/hList1"/>
    <dgm:cxn modelId="{4EEF632A-B5FE-4719-BCB2-0863BD00FBC9}" type="presOf" srcId="{6546F346-FCE6-4369-A3D2-44F7554084FA}" destId="{1464E5E5-E860-4050-B604-05CF2EF9A40D}" srcOrd="0" destOrd="0" presId="urn:microsoft.com/office/officeart/2005/8/layout/hList1"/>
    <dgm:cxn modelId="{ED8F5035-4349-400E-84B3-1BB899403A34}" srcId="{215488E5-0222-4EAF-AF43-67F9A5562D36}" destId="{64592EC9-D463-4404-96C4-F31E7990F041}" srcOrd="2" destOrd="0" parTransId="{4D33A322-4B66-4F3D-8E09-7FE9FDD5134C}" sibTransId="{085E5C88-FAFB-4DDC-9A40-0FB346A3508E}"/>
    <dgm:cxn modelId="{B7795F6D-897B-44C0-A4DC-84D935FB9750}" type="presOf" srcId="{40C78FBE-9B9E-4418-9A28-7E7A4C06D51C}" destId="{30C5BA5B-308B-414F-8863-E5E017512479}" srcOrd="0" destOrd="0" presId="urn:microsoft.com/office/officeart/2005/8/layout/hList1"/>
    <dgm:cxn modelId="{595C3352-7665-4B61-A314-24945FFE255A}" srcId="{215488E5-0222-4EAF-AF43-67F9A5562D36}" destId="{D16D872F-8FB2-42EE-9EE1-B2E9C0024536}" srcOrd="3" destOrd="0" parTransId="{26732A71-ACC2-4B7A-B537-8AA7FEADC9F0}" sibTransId="{D8E1192B-ED7D-4C23-9384-41B9DC95343A}"/>
    <dgm:cxn modelId="{511CA654-D0F2-49D1-9374-D9971F17F3FE}" type="presOf" srcId="{FA66CDEB-93C5-4E1A-BB5D-D5B4955357BC}" destId="{1EF7C455-5061-4932-B855-752426FF00FD}" srcOrd="0" destOrd="0" presId="urn:microsoft.com/office/officeart/2005/8/layout/hList1"/>
    <dgm:cxn modelId="{8C733857-D15E-45A4-8A4E-5B79986CD065}" srcId="{64592EC9-D463-4404-96C4-F31E7990F041}" destId="{7A825ED0-0A07-42BB-B826-911E34BC81F2}" srcOrd="0" destOrd="0" parTransId="{8DEB91BC-DD8E-4FA0-B293-E7901CCE96D2}" sibTransId="{7AA6A989-8E73-4AD7-9177-7829499490F4}"/>
    <dgm:cxn modelId="{3E4B1B83-A2F4-4FFA-B3E5-A8019C4BD768}" type="presOf" srcId="{51F07753-342C-48B7-84FB-3C62AAEAB244}" destId="{2DD2D04D-CA7C-4D89-89B9-8ECD69088451}" srcOrd="0" destOrd="0" presId="urn:microsoft.com/office/officeart/2005/8/layout/hList1"/>
    <dgm:cxn modelId="{C9C4269F-B7C2-47F4-B08F-7FEEB3C201E9}" srcId="{74E1B2F9-1B15-49ED-8377-8DAD0A62D61E}" destId="{6546F346-FCE6-4369-A3D2-44F7554084FA}" srcOrd="0" destOrd="0" parTransId="{603EFE64-6042-4DAA-BC86-AA6ECAF0D456}" sibTransId="{B9DD4538-026E-4943-980A-45ED69A83477}"/>
    <dgm:cxn modelId="{38F2BCAA-03B2-4063-A193-4AE86784491C}" srcId="{D16D872F-8FB2-42EE-9EE1-B2E9C0024536}" destId="{51F07753-342C-48B7-84FB-3C62AAEAB244}" srcOrd="0" destOrd="0" parTransId="{EDDD7FEF-6013-483A-81FC-AF5FAFF0621B}" sibTransId="{C6AA36B9-B27F-49BE-BB23-3519419C3D46}"/>
    <dgm:cxn modelId="{1641F5AF-A9FB-45CB-B5D6-67615843EFDC}" srcId="{FA66CDEB-93C5-4E1A-BB5D-D5B4955357BC}" destId="{40C78FBE-9B9E-4418-9A28-7E7A4C06D51C}" srcOrd="0" destOrd="0" parTransId="{872D9627-7739-4581-962D-5C5F66A6BA10}" sibTransId="{BC78D884-44B9-4A4B-81A9-18D205E023CE}"/>
    <dgm:cxn modelId="{C2E666B3-013A-4054-A903-052588E35E9E}" type="presOf" srcId="{74E1B2F9-1B15-49ED-8377-8DAD0A62D61E}" destId="{434E7CDE-FAEC-4AFE-A7BC-9D13DF62DC6F}" srcOrd="0" destOrd="0" presId="urn:microsoft.com/office/officeart/2005/8/layout/hList1"/>
    <dgm:cxn modelId="{3E723ACA-BBDA-45A5-A068-B6C03398DD3B}" type="presOf" srcId="{7A825ED0-0A07-42BB-B826-911E34BC81F2}" destId="{CA2913A6-0A50-4098-8369-D12ED38CA1B1}" srcOrd="0" destOrd="0" presId="urn:microsoft.com/office/officeart/2005/8/layout/hList1"/>
    <dgm:cxn modelId="{457247DB-1D41-4D7B-81FE-30D7B129AF6C}" srcId="{215488E5-0222-4EAF-AF43-67F9A5562D36}" destId="{FA66CDEB-93C5-4E1A-BB5D-D5B4955357BC}" srcOrd="0" destOrd="0" parTransId="{24EFF41E-3C84-4B90-B132-9029CCFD028D}" sibTransId="{FB27A5A3-1454-4964-BDC5-FF4F6045CCBD}"/>
    <dgm:cxn modelId="{E467CFE5-BEBE-4B6E-B22D-2C6E2B0E0416}" type="presOf" srcId="{D16D872F-8FB2-42EE-9EE1-B2E9C0024536}" destId="{10EECE8F-AD10-4C5A-901E-030BB4193D21}" srcOrd="0" destOrd="0" presId="urn:microsoft.com/office/officeart/2005/8/layout/hList1"/>
    <dgm:cxn modelId="{D53C5224-7513-4E0F-865A-002B68793243}" type="presParOf" srcId="{E5CEAAD3-F133-4FE2-B81E-BB00D75CE826}" destId="{1D380D26-C41F-4F64-BCAD-DE98DEA61B7A}" srcOrd="0" destOrd="0" presId="urn:microsoft.com/office/officeart/2005/8/layout/hList1"/>
    <dgm:cxn modelId="{21E45133-7322-4E65-9A98-4ECBF8FBA354}" type="presParOf" srcId="{1D380D26-C41F-4F64-BCAD-DE98DEA61B7A}" destId="{1EF7C455-5061-4932-B855-752426FF00FD}" srcOrd="0" destOrd="0" presId="urn:microsoft.com/office/officeart/2005/8/layout/hList1"/>
    <dgm:cxn modelId="{8A14FC82-0E2C-4839-B03C-90BA342D6201}" type="presParOf" srcId="{1D380D26-C41F-4F64-BCAD-DE98DEA61B7A}" destId="{30C5BA5B-308B-414F-8863-E5E017512479}" srcOrd="1" destOrd="0" presId="urn:microsoft.com/office/officeart/2005/8/layout/hList1"/>
    <dgm:cxn modelId="{04F2922A-8ACA-4D56-B2B1-FC27A58C0461}" type="presParOf" srcId="{E5CEAAD3-F133-4FE2-B81E-BB00D75CE826}" destId="{DC8DF641-4DF7-4761-8CFD-726038A4C65B}" srcOrd="1" destOrd="0" presId="urn:microsoft.com/office/officeart/2005/8/layout/hList1"/>
    <dgm:cxn modelId="{90C94F68-2C86-46A4-853C-EE54A65D9A65}" type="presParOf" srcId="{E5CEAAD3-F133-4FE2-B81E-BB00D75CE826}" destId="{5815B27F-AC19-4DA4-8DC2-DEE0245AF416}" srcOrd="2" destOrd="0" presId="urn:microsoft.com/office/officeart/2005/8/layout/hList1"/>
    <dgm:cxn modelId="{7371C58A-47D7-4E2C-982B-EEF197054583}" type="presParOf" srcId="{5815B27F-AC19-4DA4-8DC2-DEE0245AF416}" destId="{434E7CDE-FAEC-4AFE-A7BC-9D13DF62DC6F}" srcOrd="0" destOrd="0" presId="urn:microsoft.com/office/officeart/2005/8/layout/hList1"/>
    <dgm:cxn modelId="{D3151830-DF8B-4C64-A99E-32C63AEB082E}" type="presParOf" srcId="{5815B27F-AC19-4DA4-8DC2-DEE0245AF416}" destId="{1464E5E5-E860-4050-B604-05CF2EF9A40D}" srcOrd="1" destOrd="0" presId="urn:microsoft.com/office/officeart/2005/8/layout/hList1"/>
    <dgm:cxn modelId="{835B7529-862F-457D-8924-7C1BB612D7C6}" type="presParOf" srcId="{E5CEAAD3-F133-4FE2-B81E-BB00D75CE826}" destId="{79953282-A2EC-41EC-B396-7E123785FDE2}" srcOrd="3" destOrd="0" presId="urn:microsoft.com/office/officeart/2005/8/layout/hList1"/>
    <dgm:cxn modelId="{9C09B776-3BD4-4DE4-82C6-14EEFB156D52}" type="presParOf" srcId="{E5CEAAD3-F133-4FE2-B81E-BB00D75CE826}" destId="{3056D486-B86D-4DA1-B25C-85159A2ACD24}" srcOrd="4" destOrd="0" presId="urn:microsoft.com/office/officeart/2005/8/layout/hList1"/>
    <dgm:cxn modelId="{C5B3A644-00E1-4EB0-BB41-D73B56676AAB}" type="presParOf" srcId="{3056D486-B86D-4DA1-B25C-85159A2ACD24}" destId="{2428496F-47AE-43D7-B3EB-222E6ADD7944}" srcOrd="0" destOrd="0" presId="urn:microsoft.com/office/officeart/2005/8/layout/hList1"/>
    <dgm:cxn modelId="{49A8A418-9E6D-4A71-B538-FAC22341607E}" type="presParOf" srcId="{3056D486-B86D-4DA1-B25C-85159A2ACD24}" destId="{CA2913A6-0A50-4098-8369-D12ED38CA1B1}" srcOrd="1" destOrd="0" presId="urn:microsoft.com/office/officeart/2005/8/layout/hList1"/>
    <dgm:cxn modelId="{21B062F8-DB7E-4E0E-9F2C-3E66D2A527D2}" type="presParOf" srcId="{E5CEAAD3-F133-4FE2-B81E-BB00D75CE826}" destId="{79AF9BA2-1326-4B98-AE3D-7748932B0D75}" srcOrd="5" destOrd="0" presId="urn:microsoft.com/office/officeart/2005/8/layout/hList1"/>
    <dgm:cxn modelId="{70AC3A25-E1D9-4C80-9C82-5E86865BF46C}" type="presParOf" srcId="{E5CEAAD3-F133-4FE2-B81E-BB00D75CE826}" destId="{BAD75A8F-E4C8-4F7B-9A14-FD784A7A3FA9}" srcOrd="6" destOrd="0" presId="urn:microsoft.com/office/officeart/2005/8/layout/hList1"/>
    <dgm:cxn modelId="{2F5D38B1-930D-47F2-BB84-C0067F17CD0F}" type="presParOf" srcId="{BAD75A8F-E4C8-4F7B-9A14-FD784A7A3FA9}" destId="{10EECE8F-AD10-4C5A-901E-030BB4193D21}" srcOrd="0" destOrd="0" presId="urn:microsoft.com/office/officeart/2005/8/layout/hList1"/>
    <dgm:cxn modelId="{165C4C29-E080-49CA-8FC1-28503C785C4E}" type="presParOf" srcId="{BAD75A8F-E4C8-4F7B-9A14-FD784A7A3FA9}" destId="{2DD2D04D-CA7C-4D89-89B9-8ECD6908845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7C455-5061-4932-B855-752426FF00FD}">
      <dsp:nvSpPr>
        <dsp:cNvPr id="0" name=""/>
        <dsp:cNvSpPr/>
      </dsp:nvSpPr>
      <dsp:spPr>
        <a:xfrm>
          <a:off x="3199" y="628718"/>
          <a:ext cx="1923688"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Section 3022 </a:t>
          </a:r>
        </a:p>
      </dsp:txBody>
      <dsp:txXfrm>
        <a:off x="3199" y="628718"/>
        <a:ext cx="1923688" cy="576000"/>
      </dsp:txXfrm>
    </dsp:sp>
    <dsp:sp modelId="{30C5BA5B-308B-414F-8863-E5E017512479}">
      <dsp:nvSpPr>
        <dsp:cNvPr id="0" name=""/>
        <dsp:cNvSpPr/>
      </dsp:nvSpPr>
      <dsp:spPr>
        <a:xfrm>
          <a:off x="3199" y="1204718"/>
          <a:ext cx="1923688" cy="11254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Real World Evidence</a:t>
          </a:r>
        </a:p>
      </dsp:txBody>
      <dsp:txXfrm>
        <a:off x="3199" y="1204718"/>
        <a:ext cx="1923688" cy="1125449"/>
      </dsp:txXfrm>
    </dsp:sp>
    <dsp:sp modelId="{434E7CDE-FAEC-4AFE-A7BC-9D13DF62DC6F}">
      <dsp:nvSpPr>
        <dsp:cNvPr id="0" name=""/>
        <dsp:cNvSpPr/>
      </dsp:nvSpPr>
      <dsp:spPr>
        <a:xfrm>
          <a:off x="2196204" y="628718"/>
          <a:ext cx="1923688"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Section 3001 </a:t>
          </a:r>
        </a:p>
      </dsp:txBody>
      <dsp:txXfrm>
        <a:off x="2196204" y="628718"/>
        <a:ext cx="1923688" cy="576000"/>
      </dsp:txXfrm>
    </dsp:sp>
    <dsp:sp modelId="{1464E5E5-E860-4050-B604-05CF2EF9A40D}">
      <dsp:nvSpPr>
        <dsp:cNvPr id="0" name=""/>
        <dsp:cNvSpPr/>
      </dsp:nvSpPr>
      <dsp:spPr>
        <a:xfrm>
          <a:off x="2196204" y="1204718"/>
          <a:ext cx="1923688" cy="11254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Patient experience data</a:t>
          </a:r>
        </a:p>
      </dsp:txBody>
      <dsp:txXfrm>
        <a:off x="2196204" y="1204718"/>
        <a:ext cx="1923688" cy="1125449"/>
      </dsp:txXfrm>
    </dsp:sp>
    <dsp:sp modelId="{2428496F-47AE-43D7-B3EB-222E6ADD7944}">
      <dsp:nvSpPr>
        <dsp:cNvPr id="0" name=""/>
        <dsp:cNvSpPr/>
      </dsp:nvSpPr>
      <dsp:spPr>
        <a:xfrm>
          <a:off x="4389209" y="628718"/>
          <a:ext cx="1923688"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Section 3002 </a:t>
          </a:r>
        </a:p>
      </dsp:txBody>
      <dsp:txXfrm>
        <a:off x="4389209" y="628718"/>
        <a:ext cx="1923688" cy="576000"/>
      </dsp:txXfrm>
    </dsp:sp>
    <dsp:sp modelId="{CA2913A6-0A50-4098-8369-D12ED38CA1B1}">
      <dsp:nvSpPr>
        <dsp:cNvPr id="0" name=""/>
        <dsp:cNvSpPr/>
      </dsp:nvSpPr>
      <dsp:spPr>
        <a:xfrm>
          <a:off x="4389209" y="1204718"/>
          <a:ext cx="1923688" cy="11254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Patient-focused drug development</a:t>
          </a:r>
        </a:p>
      </dsp:txBody>
      <dsp:txXfrm>
        <a:off x="4389209" y="1204718"/>
        <a:ext cx="1923688" cy="1125449"/>
      </dsp:txXfrm>
    </dsp:sp>
    <dsp:sp modelId="{10EECE8F-AD10-4C5A-901E-030BB4193D21}">
      <dsp:nvSpPr>
        <dsp:cNvPr id="0" name=""/>
        <dsp:cNvSpPr/>
      </dsp:nvSpPr>
      <dsp:spPr>
        <a:xfrm>
          <a:off x="6582214" y="628718"/>
          <a:ext cx="1923688"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Section 3021 </a:t>
          </a:r>
        </a:p>
      </dsp:txBody>
      <dsp:txXfrm>
        <a:off x="6582214" y="628718"/>
        <a:ext cx="1923688" cy="576000"/>
      </dsp:txXfrm>
    </dsp:sp>
    <dsp:sp modelId="{2DD2D04D-CA7C-4D89-89B9-8ECD69088451}">
      <dsp:nvSpPr>
        <dsp:cNvPr id="0" name=""/>
        <dsp:cNvSpPr/>
      </dsp:nvSpPr>
      <dsp:spPr>
        <a:xfrm>
          <a:off x="6582214" y="1204718"/>
          <a:ext cx="1923688" cy="11254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Novel clinical trial designs</a:t>
          </a:r>
        </a:p>
      </dsp:txBody>
      <dsp:txXfrm>
        <a:off x="6582214" y="1204718"/>
        <a:ext cx="1923688" cy="112544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4:18:46.001"/>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0 0,'37'0'140</inkml:trace>
</inkml:ink>
</file>

<file path=ppt/ink/ink10.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4:19:06.094"/>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11 0,'55'0'16,"-36"0"-1,-1 0 1,18 0-16,1 0 16,0 0-16,0 0 15,35 0-15,-35 0 16,18 0-16,-36 0 15,17 0-15,-18 0 16,37 0-16,-36 0 16,-1 0-16,1 0 15,-1 0-15,0 0 16,-18 0-16,18 0 15,0 0 1,1 0-16,-19 0 16,37 0-16,-19 0 15,-18 18 1,37-18-16,-1 0 15,-18 0-15,0 0 16,1 0-16,36 0 16,-36 0-16,-1 0 15,18 0-15,-18 0 16,1 0-1,-19 0 1</inkml:trace>
</inkml:ink>
</file>

<file path=ppt/ink/ink1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4:19:08.029"/>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0 0,'37'0'16,"0"0"-16,-1 0 15,38 0-15,-19 0 16,18 0-16,55 0 15,1 0-15,-38 0 16,37 0-16,1 0 16,-1 0-16,36 0 15,-108 0-15,35 0 16,19 0-16,-19 0 15,-54 0-15,0 0 16,-1 0-16,-18 0 16,1 0-16,-19 0 140</inkml:trace>
</inkml:ink>
</file>

<file path=ppt/ink/ink1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4:19:08.107"/>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0 0 0</inkml:trace>
</inkml:ink>
</file>

<file path=ppt/ink/ink1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4:19:09.277"/>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93 0,'0'-19'15,"18"19"1,1-18-16,-1 18 15,37-18-15,-19 18 16,-17 0-16,54 0 16,-36-18-16,17 18 15,2-18-15,-38 18 16,37 0-16,-19 0 15,-36 0-15,37 0 16,0 0 0</inkml:trace>
</inkml:ink>
</file>

<file path=ppt/ink/ink1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4:19:36.07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 0,'37'0'62,"-18"0"1,-19 0-48,18 0 1,36 0 46,-17 0-46,-19 0-1,-18 0-15,37 0 16,-18 0-16,-1 0 16,0 0-16,18 0 15,-36 0 1,15 0-16</inkml:trace>
</inkml:ink>
</file>

<file path=ppt/ink/ink1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4:19:12.911"/>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0 0,'56'0'93,"53"0"-77,19 0-16,1 0 15,17 0 1,19 0-16,-18 0 16,17 0-16,-36 0 15,37 0-15,-110 0 16,19 0-16,-38 0 15,-18 0-15</inkml:trace>
</inkml:ink>
</file>

<file path=ppt/ink/ink1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4:19:12.989"/>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0 0 0</inkml:trace>
</inkml:ink>
</file>

<file path=ppt/ink/ink1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8:51:42.485"/>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0 0 0</inkml:trace>
</inkml:ink>
</file>

<file path=ppt/ink/ink1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8:51:44.155"/>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87 0,'38'0'110,"21"0"-110,38 0 15,0 0-15,-19 0 16,20 0-16,-21 0 15,1 0-15,-39 0 16,0 0-16,0 0 16,-20 0-1,0 0 94,40 0-93,-40 0-16,1 0 16,19 0-1,19 0-15,-58-19 16,58 19-16,0-19 15,-58 19-15,39 0 16,20-20-16,-40 20 16,0 0-16,40 0 15,-40-19-15,1 19 16,-1 0-16,1 0 15,-20 0-15,58 0 110,-19 0-95,-20 0-15,59 0 16,-59 0-16,1 0 15,-1 0-15,1 0 16,-1 0 0,1 0-16</inkml:trace>
</inkml:ink>
</file>

<file path=ppt/ink/ink19.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8:51:45.544"/>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0 0,'59'0'62,"-1"0"-62,0 0 16,0 0-16,1 0 15,19 0-15,-1 0 16,-38 0-16,39 0 16,-39 0-16,-1 0 15,-18 0-15,-1 0 16,1 0-1,-20 0 1,19 0-16,1 0 16,-1 0-16,40 0 15,-40 0-15,0 0 16,20 0-1,-19 0-15,-20 0 16,19 0-16,1 0 16,-1 0-16,20 0 15,-19 0 1,-1 0-16,-19 0 15,20 0 1,18 0 46,-38 0-62,58 0 16,-58 0-16,20 0 16,19 0-16,-20 0 15,20 0-15,0 0 16,-39 0-1,19 0-15</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4:18:46.188"/>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0 0 0</inkml:trace>
</inkml:ink>
</file>

<file path=ppt/ink/ink20.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8:53:02.584"/>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0 0,'0'0'47,"0"0"-31</inkml:trace>
</inkml:ink>
</file>

<file path=ppt/ink/ink2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8:53:02.943"/>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0 0,'20'0'15,"18"0"-15</inkml:trace>
</inkml:ink>
</file>

<file path=ppt/ink/ink2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8:53:03.474"/>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0 0 0</inkml:trace>
</inkml:ink>
</file>

<file path=ppt/ink/ink2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8:53:17.913"/>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77 0,'59'0'343,"-40"0"-343,-19 0 16,20 0-16,-1 0 31,1 0-31,-1 0 15,19-20-15,-18 20 16,-20 0 0,39 0-16,0-19 15,-39 19-15,19 0 16,40 0 93,-1 0-93,-39 0-16,1 0 15,38 0-15,-38 0 16,-1 0-1,1 0-15,-1 0 16,1 0 0,-20 0-16,38 0 62,1 0-46,-39 0-16,39 0 15,-20 0 1,1 0-16,19 0 15,-39 0-15,19 0 16,1 0 0,-1 0-16,-19 0 15,19 0 1,1 0-1,-1 0 1,-19 0 0,20 0-1,-1 0-15,1 0 16,-1 0-16,20 0 15,-39 0-15,39 0 16,-19 0-16,18 0 16,-19 0-16,1 0 15,19 0-15,0 0 16,-20 0 31,20 0-32,0 0-15,-39 0 16,39 0-1,0 0-15,-39 0 16,19 0 0,98 0 62,-79 0-63,21 0-15,-20 0 16,0 0-16,19 0 15,-19 0-15,19 0 16,-19 0-16,20 0 16,-1 0-1,-38 0-15,-2 0 16,2 0-16,-1 0 15,-19 0-15,20 0 16,-1 0-16,-19 0 109,20 0-93,19 0-16,-20 0 15,1 0 1,-1 0-16,1 0 16,-1 0-1,20 0-15,-39 0 16,19 0-16,1 0 15,-1 0-15,-19 0 16,39 0 0,-19 0-1,-20 0-15,19 0 16,1 0-1,-1 0-15,-19 0 16,19 0 0,0 0-16,-19 0 15,39 0 1,0 0-1,-19 0-15,-1 0 16,20 0-16,-19 0 16,18 0-16,-18 0 15,-1 0-15,1 0 16,-1 0-16,1 0 15,-1 0-15,1 0 16,-1 0-16,1 0 16,-1 0-1,20-20 1,-1 20-1,-18 0-15,-1 0 16,1 0 0,-1 0-16,1 0 15,-1 0-15,1 0 16,-1 0-1,20 0 1,-20 0-16,20 0 16,-19 0 15,-20 0-31,19 0 15,1 0 1,-1 0 0,1 0-16,-1 0 15,1 0 1,19 0-16,-1 0 15,-19 0-15,20 0 16,0 0 0,-39 0-16,39 0 15,0 0-15,-39 0 16,20 0-16,-1 0 15,-19 0 1,39 0 62,-20 0-78,20 0 16,-19 0-1,-1 0-15,1 0 16,19 0-1,-39 0-15,19 0 16,19 0 0,-38 0-1,20 0-15,-1 0 16,1 0-16,-20 0 15,19 0 1,1 0 0,-1 0-16,1 0 46,19 0-46,-20 0 16,1 0-16,-1 0 16,20 0-16,0 0 15,-20 0-15,-19 0 16,20 0-1,38 0 95,-38 0-95,18 0-15,-19 0 16</inkml:trace>
</inkml:ink>
</file>

<file path=ppt/ink/ink2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8:53:26.109"/>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0 0,'39'0'16,"-39"0"-16,20 0 16,-1 0-1,1 0-15,-20 0 16,19 0-1,1 0-15,18 0 47,1 0-31,0 0-1,-39 0 1,19 0 0,40 0 155,-1 0-155,-38 0-1,-1 0-15,0 0 16,1 0 0,-1 0 30,-19 0-30,20 0 93,-1 0-93,-19 0 15,20 0 16,-1 0-47,1 0 78,-1 0-63,1 0-15,-1 0 16,0 0 124,20 0-124,-20 0-16,-19 0 16,20 0-16,-1 0 15,40 0 172,-59 0 219,0 0-390,-20 0-16,1 0 15</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4:19:36.07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 0,'74'0'63,"-56"0"-48,0 0-15,56 18 16,-37-18-16,-1 0 16,19 19-16,-37-19 15,1 0-15,17 18 16,-17-18-16,17 0 15,-36 0-15,18 0 16,0 0 0,1 0-1,36 0 79,0 0-94,-55 0 15,18 0-15,37 0 16,-36 0-16,-1 0 16,19 0-16,-1 0 15,-18 0-15,-18 0 16,19 0-16,17 0 15,-36 0 1,19 0 62,18 0-47,-19 0-31,0 0 16,0 0-16,0 0 15,19 0-15,18 0 16,-36 0-16,35 0 16,-17 0-16,0 0 15,18 0-15,-1 0 16,2 0-16,-38 0 15,37 0-15,0 0 16,-37 0-16,37 0 16,-18 0-16,-19 0 15,0 0-15,37 0 16,-55 0-1,19 0-15,-1 0 16,-18 0-16,19 0 16,-1 0-16,0 0 109,37 0-94,-19 0 1,-17 0-16,-1 0 16,37 0-16,-37 0 15,19 0-15,18 18 16,-36-18-16,17 0 15,0 0-15,-17 0 16,18 0-16,18 0 16,-37 0-16,0 0 15,37 0-15,-37 0 16,19 0-16,-18 0 15,17 0-15,0 0 16,-17 0 0,18 0-16,-19 0 15,-18 0 1,18 0-16,19 0 15,-19 0 1,19 0-16,-19 0 16,0 0-1,19 0-15,0 0 16,-19 0-16,37 0 15,0 0-15,-37 0 16,19 0-16,18 0 16,-37 0-16,19 0 15,0 0-15,-1 0 16,0 0-16,1 0 15,-37 0-15,37 0 16,0 0-16,-19 0 16,0 0-1,0 0-15,-18 0 16,37 0-16,-19 0 15,-18 0-15,14 0 16</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4:18:51.868"/>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0 224 0,'18'0'15,"37"0"-15,-36 0 16,35 0-16,20 0 16,17 0-16,1 0 15,-19 0-15,19 0 16,36 0-16,0 0 15,-54 0-15,35 0 16,20 0-16,36 0 16,-37 0-16,0 0 15,-36 0-15,36 0 16,-37 0-16,38 0 15,-75 0-15,20 0 16,-37 0-16,-19 0 16,0 0-1,0 0-15,19 0 94,0 0-79,-19 0-15,37 0 16,0 0-16,-37 0 16,56 0-16,-38 0 15,37 0-15,-17-18 16,-20 18-16,37-19 15,-36 19-15,36 0 16,-18 0-16,0-18 16,0 18-1,37 0-15,-19-18 16,-18 18-16,18 0 15,-18 0-15,0-19 16,18 19-16,0-18 16,-18 18-16,1 0 15,-20 0 1,19 0-16,0 0 15,-18 0-15,-19 0 16,37 0-16,-37 0 16,0 0-16,19 0 15,-18 0-15,-1 0 16,18 0-16,-36 0 15,37-19-15,0 19 16,0 0-16,-1 0 16,0 0-16,19-18 15,-18 18 1,0 0-16,17 0 15,-17 0-15,37-18 16,-1 18-16,0 0 16,0 0-16,1 0 15,-37 0-15,35 0 16,-35 0-16,18 0 15,-18 0-15,-1 0 16,1 0-16,0 0 16,-19-18-16,19 18 15,-1 0 1,-18 0-16,1 0 15,-19 0-15,18 0 16,19 0-16,-19 0 16,1 0-16,17 0 15,-18 0-15,19 0 16,-19 0-16,56 0 15,-38 0-15,19 0 16,-18 0-16,0 0 16,17 0-16,-35 0 15,36 0 1,-18 0-16,-19 0 15,0 0-15,0 0 16,0 0 0,1 0-16,18 0 15,-37-18 1,18 18-1,1 0 1,-1 0 15,-18 0-15,18 0-16,0 0 15,0 0 1,-18 0-16,37 0 16,-19-19-16,-18 19 15,37 0 32,-18 0-47,-19 0 16,18 0-1,0 0 1,-18 0-16,36 0 15,1 0 1,-18 0-16,-1 0 16,19 0-16,-1 0 15,1 0-15,-19 0 16,19 0-16,-19 0 15,1 0-15,-1 0 32,0 0-17,0 0-15,-18 0 16,18 0 124</inkml:trace>
</inkml:ink>
</file>

<file path=ppt/ink/ink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4:19:36.07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9423 5 1560,'-15'0'124,"15"0"-108,-54 0-16,36 0 16,-19 0-1,-18 0-15,18 0 16,-17 0-16,-20 0 15,37 0-15,-54 0 16,17 0-16,38 0 16,-37 0-16,17 0 15,-16 0-15,35 0 16,-73 0-16,92 0 15,-19 0 1,19 0-16,-1 0 16</inkml:trace>
</inkml:ink>
</file>

<file path=ppt/ink/ink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4:19:36.07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0 133 0,'73'0'62,"0"0"-62,19 0 16,55 0-16,17 0 15,20-18-15,72 18 16,-36 0-16,-37-36 15,18 36-15,-54-18 16,54 18-16,-17 0 16,-56 0-16,18 0 15,-35 0-15,-20 0 16,-18 0-16,-18 0 15,-37 0-15,1 0 16,17 0-16,-36 0 16,19 0-16,-1 0 15,-18 0 1,37 0 15,17 0-31,-35 0 16,36 0-16,0 0 15,18 0-15,1-19 16,-20 19-16,20 0 15,17 0-15,-18 0 16,1 0-16,17 0 16,-35 0-16,35 0 15,-55 0-15,56 0 16,-56 0-16,38 0 15,-19 0-15,18 0 16,-54 0-16,36 0 16,-1 0-16,-17 0 15,0 0-15,0 0 16,-1 0-16,-18 0 15,37 0-15,-18 0 16,0 0-16,-1 0 16,19 0-16,0 0 15,-18 0-15,36 0 16,-36 0-16,18 0 15,-19 0 1,19 0-16,0 0 16,-55 0-16,55 0 15,-19 0-15,1 0 16,18 0-16,0 0 15,-55 0-15,55 0 16,-18 0-16,0-18 16,17 18-16,20 0 15,-1 0-15,18 0 16,-17 0-16,17 0 15,1-19-15,-19 19 16,19 0-16,-19 0 16,1 0-16,17 0 15,-18 0-15,19 0 16,0 0-16,-38 0 15,38 0-15,-19 0 16,19 0-16,36 0 16,-36 0-16,-1 0 15,-59 0-15</inkml:trace>
</inkml:ink>
</file>

<file path=ppt/ink/ink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4:18:57.967"/>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0 153 0,'110'0'47,"-37"0"-47,-18 0 16,92 0-16,-1 0 15,19 0-15,92 0 16,17 0-16,-54 0 15,18 0-15,19 0 16,17 0-16,1 0 16,18 0-16,-18 0 15,-55 0-15,-37 0 16,-55 0-16,-73 0 15,-18 0-15,-19 0 16,19 0 140,36 0-140,-36 0-16,0 0 15,17 0-15,1 0 16,19-18-16,-1-1 15,-37 1-15,38 0 16,-20 18-16,20-18 16,-1 18-16,-18 0 15,-18-18-15,18 18 16,18 0-16,-36 0 15,0 0-15,-1-19 16,37 19-16,-18 0 16,-36 0-16,53 0 15,-35 0 1,19 0-1,-20 0-15,0 0 16,1 0-16,0 0 16,0 0-16,-1 0 15,0 0-15,-17 0 16,18 0-16,18 0 15,-1 0-15,2 0 16,-20 0-16,19 0 16,0 0-16,-37 0 15,38 0-15,-20 0 16,0 0-16,-36 0 15,19 0-15,18 0 16,-37 0-16,18 0 16,0 0-1,-18 0 1,19 0-1,-1 0 1,0 0 0,0 0-16,37 0 15,-18 0-15,0 0 16,17 0-16,2 0 15,17 0 1,-37 0-16,38 0 16,-37 0-16,35 0 15,-53 0-15,55 0 16,-56 0-16,18 0 15,-18 0-15,19 0 16,-19 0-16,1 0 16,-1 0 108,19 0-108,17 0-16,2 0 16,-19 0-16,17 0 15,1 0-15,-36 0 16,36 0-16,-1 0 15,-36 0 1,19 0-16,19 0 16,-38 0-16,36 0 15,-17 0-15,-18 0 16,-19 0-16,36 0 15,-17 0 1,-19 0-16,18 0 16,0 0-16,0 0 15,-18 0-15,19 0 16,17 0-16,-17 0 15,-1 0 1,1 0-16,17 0 16,-18 0-1,0 0-15,1 0 16</inkml:trace>
</inkml:ink>
</file>

<file path=ppt/ink/ink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4:19:01.134"/>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0 0,'92'0'94,"-20"0"-79,20 0-15,55 0 16,54 18-16,-17 0 16,108-18-16,-53 0 15,54 37-15,-19-37 16,-54 0-16,19 0 15,-20 0 1,-54 0-16,18 0 16,-110 0-16,19 0 15,-19 0-15,-17 0 16,-38 0-16,-18 0 15,18 0-15,0 0 16,37 0 31,0 0-32,18 0-15,-18-18 16,37 18-16,0-19 16,36 19-16,-36 0 15,36 0-15,-19 0 16,-72 0-16,55 0 15,-38 0 1,20 0-16,-37 0 16,-1 0-16,19 0 15,-37 0-15,19 0 16,18 0-16,-19 0 15,38 0 1,-55 0-16,53 0 16,-17 0-16,37 0 15,-74 0-15,37 0 16,19 0-16,-38 0 15,19 0-15,-18 0 16,18 0-16,-1 0 16,-35 0-16,55 0 15,-38 0-15,-18 0 16,37 0-16,-18 0 15,-19 0-15,37 0 16,-37 0-16,1 0 16,17 0-16,-17 0 15,-1 0-15,1 0 16,17 0-16,-18 0 15,19 0-15,-19 0 16,-18 0-16,55 0 16,-55 0-16,37 0 15,-19 0-15,19 0 16,-19 0-1,0 0-15,19 0 16,0 0-16,-19 0 16,37 0-16,0 0 15,-18 0-15,-19 0 16,18 0-16,-17 0 15,17 0 1,-17 0 0,-1 0 108,-18 0-124,37 0 16,-19 0-16,0 0 16,19 0-1,-19 0-15,19 0 16,-18 0-16,-1 0 15,0 0 1,18 0-16,-36-18 16,19 18-16,-1 0 15,-18 0-15,18 0 16,1 0-16,-1 0 15,1 0-15,17 0 32,-18 0-32,0 0 15,1 0 1,-1 0-16,-18 0 15,19 0 1,-1 0 15,-18 0-15,19 0-1,-1 0-15,0 0 16,0 0-16,19 0 16,-19 0-16,19 0 15,-19 0-15,-18 0 16,55 0-16,-19 0 15,-36 0 1,19 0 0,-1 0-16,-18 0 15,19 0 1,-1 0-16,1 0 15,35 0 329,-17 0-329,-19 0-15,-18 0 16,19 0-1,-1 0 1,0 0-16,-18 0 16</inkml:trace>
</inkml:ink>
</file>

<file path=ppt/ink/ink9.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03-30T14:19:04.004"/>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23 0,'37'0'94,"18"0"-79,18 0-15,1 0 16,54 0-16,18 0 16,19 0-16,18 0 15,-18 0-15,-19 0 16,-17 0-16,-1 0 15,-55 0-15,1 0 16,-1 0-16,-37 0 16,-17 0-16,-1 0 15,19 0 79,18 0-94,-19 0 15,38 0 1,-38 0-16,74-18 16,-73 18-16,36 0 15,-18 0-15,0 0 16,-36 0-16,17 0 15,-18 0-15,55 0 110,-36 0-95,-18 0 1,-19 0-16,54 0 15,1 0-15,-55 0 16,19 0-16,-1 0 16,19 0 155,-19 0 235,0 0-406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2099" tIns="46049" rIns="92099" bIns="46049"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wrap="square" lIns="92099" tIns="46049" rIns="92099" bIns="46049" numCol="1" anchor="t" anchorCtr="0" compatLnSpc="1">
            <a:prstTxWarp prst="textNoShape">
              <a:avLst/>
            </a:prstTxWarp>
          </a:bodyPr>
          <a:lstStyle>
            <a:lvl1pPr algn="r">
              <a:defRPr sz="1200">
                <a:latin typeface="Arial" pitchFamily="34" charset="0"/>
                <a:ea typeface="ＭＳ Ｐゴシック" pitchFamily="34" charset="-128"/>
                <a:cs typeface="+mn-cs"/>
              </a:defRPr>
            </a:lvl1pPr>
          </a:lstStyle>
          <a:p>
            <a:pPr>
              <a:defRPr/>
            </a:pPr>
            <a:fld id="{934ACF68-271C-4564-A744-D5DBE95EBD25}" type="datetimeFigureOut">
              <a:rPr lang="en-US"/>
              <a:pPr>
                <a:defRPr/>
              </a:pPr>
              <a:t>7/8/2019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099" tIns="46049" rIns="92099" bIns="4604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2099" tIns="46049" rIns="92099" bIns="460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6888" cy="465138"/>
          </a:xfrm>
          <a:prstGeom prst="rect">
            <a:avLst/>
          </a:prstGeom>
        </p:spPr>
        <p:txBody>
          <a:bodyPr vert="horz" lIns="92099" tIns="46049" rIns="92099" bIns="46049" rtlCol="0" anchor="b"/>
          <a:lstStyle>
            <a:lvl1pPr algn="l">
              <a:defRPr sz="1200">
                <a:latin typeface="Arial"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wrap="square" lIns="92099" tIns="46049" rIns="92099" bIns="46049" numCol="1" anchor="b" anchorCtr="0" compatLnSpc="1">
            <a:prstTxWarp prst="textNoShape">
              <a:avLst/>
            </a:prstTxWarp>
          </a:bodyPr>
          <a:lstStyle>
            <a:lvl1pPr algn="r">
              <a:defRPr sz="1200">
                <a:latin typeface="Arial" pitchFamily="34" charset="0"/>
                <a:ea typeface="ＭＳ Ｐゴシック" pitchFamily="34" charset="-128"/>
                <a:cs typeface="+mn-cs"/>
              </a:defRPr>
            </a:lvl1pPr>
          </a:lstStyle>
          <a:p>
            <a:pPr>
              <a:defRPr/>
            </a:pPr>
            <a:fld id="{5C95F579-8D91-4C38-A0F6-655015F0B131}" type="slidenum">
              <a:rPr lang="en-US"/>
              <a:pPr>
                <a:defRPr/>
              </a:pPr>
              <a:t>‹#›</a:t>
            </a:fld>
            <a:endParaRPr lang="en-US"/>
          </a:p>
        </p:txBody>
      </p:sp>
    </p:spTree>
    <p:extLst>
      <p:ext uri="{BB962C8B-B14F-4D97-AF65-F5344CB8AC3E}">
        <p14:creationId xmlns:p14="http://schemas.microsoft.com/office/powerpoint/2010/main" val="2015827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5613"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1225"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66838"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245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78126" algn="l" defTabSz="911252" rtl="0" eaLnBrk="1" latinLnBrk="0" hangingPunct="1">
      <a:defRPr sz="1200" kern="1200">
        <a:solidFill>
          <a:schemeClr val="tx1"/>
        </a:solidFill>
        <a:latin typeface="+mn-lt"/>
        <a:ea typeface="+mn-ea"/>
        <a:cs typeface="+mn-cs"/>
      </a:defRPr>
    </a:lvl6pPr>
    <a:lvl7pPr marL="2733752" algn="l" defTabSz="911252" rtl="0" eaLnBrk="1" latinLnBrk="0" hangingPunct="1">
      <a:defRPr sz="1200" kern="1200">
        <a:solidFill>
          <a:schemeClr val="tx1"/>
        </a:solidFill>
        <a:latin typeface="+mn-lt"/>
        <a:ea typeface="+mn-ea"/>
        <a:cs typeface="+mn-cs"/>
      </a:defRPr>
    </a:lvl7pPr>
    <a:lvl8pPr marL="3189380" algn="l" defTabSz="911252" rtl="0" eaLnBrk="1" latinLnBrk="0" hangingPunct="1">
      <a:defRPr sz="1200" kern="1200">
        <a:solidFill>
          <a:schemeClr val="tx1"/>
        </a:solidFill>
        <a:latin typeface="+mn-lt"/>
        <a:ea typeface="+mn-ea"/>
        <a:cs typeface="+mn-cs"/>
      </a:defRPr>
    </a:lvl8pPr>
    <a:lvl9pPr marL="3645004" algn="l" defTabSz="911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31863">
              <a:defRPr>
                <a:solidFill>
                  <a:schemeClr val="tx1"/>
                </a:solidFill>
                <a:latin typeface="Arial" charset="0"/>
                <a:cs typeface="Arial" charset="0"/>
              </a:defRPr>
            </a:lvl1pPr>
            <a:lvl2pPr marL="741363" indent="-284163" defTabSz="931863">
              <a:defRPr>
                <a:solidFill>
                  <a:schemeClr val="tx1"/>
                </a:solidFill>
                <a:latin typeface="Arial" charset="0"/>
                <a:cs typeface="Arial" charset="0"/>
              </a:defRPr>
            </a:lvl2pPr>
            <a:lvl3pPr marL="1141413" indent="-227013" defTabSz="931863">
              <a:defRPr>
                <a:solidFill>
                  <a:schemeClr val="tx1"/>
                </a:solidFill>
                <a:latin typeface="Arial" charset="0"/>
                <a:cs typeface="Arial" charset="0"/>
              </a:defRPr>
            </a:lvl3pPr>
            <a:lvl4pPr marL="1597025" indent="-227013" defTabSz="931863">
              <a:defRPr>
                <a:solidFill>
                  <a:schemeClr val="tx1"/>
                </a:solidFill>
                <a:latin typeface="Arial" charset="0"/>
                <a:cs typeface="Arial" charset="0"/>
              </a:defRPr>
            </a:lvl4pPr>
            <a:lvl5pPr marL="2054225" indent="-227013" defTabSz="931863">
              <a:defRPr>
                <a:solidFill>
                  <a:schemeClr val="tx1"/>
                </a:solidFill>
                <a:latin typeface="Arial" charset="0"/>
                <a:cs typeface="Arial" charset="0"/>
              </a:defRPr>
            </a:lvl5pPr>
            <a:lvl6pPr marL="2511425" indent="-227013" defTabSz="931863" eaLnBrk="0" fontAlgn="base" hangingPunct="0">
              <a:spcBef>
                <a:spcPct val="0"/>
              </a:spcBef>
              <a:spcAft>
                <a:spcPct val="0"/>
              </a:spcAft>
              <a:defRPr>
                <a:solidFill>
                  <a:schemeClr val="tx1"/>
                </a:solidFill>
                <a:latin typeface="Arial" charset="0"/>
                <a:cs typeface="Arial" charset="0"/>
              </a:defRPr>
            </a:lvl6pPr>
            <a:lvl7pPr marL="2968625" indent="-227013" defTabSz="931863" eaLnBrk="0" fontAlgn="base" hangingPunct="0">
              <a:spcBef>
                <a:spcPct val="0"/>
              </a:spcBef>
              <a:spcAft>
                <a:spcPct val="0"/>
              </a:spcAft>
              <a:defRPr>
                <a:solidFill>
                  <a:schemeClr val="tx1"/>
                </a:solidFill>
                <a:latin typeface="Arial" charset="0"/>
                <a:cs typeface="Arial" charset="0"/>
              </a:defRPr>
            </a:lvl7pPr>
            <a:lvl8pPr marL="3425825" indent="-227013" defTabSz="931863" eaLnBrk="0" fontAlgn="base" hangingPunct="0">
              <a:spcBef>
                <a:spcPct val="0"/>
              </a:spcBef>
              <a:spcAft>
                <a:spcPct val="0"/>
              </a:spcAft>
              <a:defRPr>
                <a:solidFill>
                  <a:schemeClr val="tx1"/>
                </a:solidFill>
                <a:latin typeface="Arial" charset="0"/>
                <a:cs typeface="Arial" charset="0"/>
              </a:defRPr>
            </a:lvl8pPr>
            <a:lvl9pPr marL="3883025" indent="-227013" defTabSz="931863" eaLnBrk="0" fontAlgn="base" hangingPunct="0">
              <a:spcBef>
                <a:spcPct val="0"/>
              </a:spcBef>
              <a:spcAft>
                <a:spcPct val="0"/>
              </a:spcAft>
              <a:defRPr>
                <a:solidFill>
                  <a:schemeClr val="tx1"/>
                </a:solidFill>
                <a:latin typeface="Arial" charset="0"/>
                <a:cs typeface="Arial" charset="0"/>
              </a:defRPr>
            </a:lvl9pPr>
          </a:lstStyle>
          <a:p>
            <a:fld id="{EA3DE8AF-B719-4D3E-A123-5AEB35E03096}" type="slidenum">
              <a:rPr lang="en-US" altLang="en-US" smtClean="0"/>
              <a:pPr/>
              <a:t>1</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4766445"/>
            <a:ext cx="2133600" cy="273844"/>
          </a:xfrm>
        </p:spPr>
        <p:txBody>
          <a:bodyPr/>
          <a:lstStyle/>
          <a:p>
            <a:pPr>
              <a:defRPr/>
            </a:pPr>
            <a:endParaRPr lang="en-US"/>
          </a:p>
        </p:txBody>
      </p:sp>
      <p:sp>
        <p:nvSpPr>
          <p:cNvPr id="9" name="Footer Placeholder 4"/>
          <p:cNvSpPr>
            <a:spLocks noGrp="1"/>
          </p:cNvSpPr>
          <p:nvPr>
            <p:ph type="ftr" sz="quarter" idx="11"/>
          </p:nvPr>
        </p:nvSpPr>
        <p:spPr>
          <a:xfrm>
            <a:off x="304800" y="4788694"/>
            <a:ext cx="2895600" cy="273844"/>
          </a:xfrm>
        </p:spPr>
        <p:txBody>
          <a:bodyPr/>
          <a:lstStyle/>
          <a:p>
            <a:pPr algn="l"/>
            <a:r>
              <a:rPr lang="en-US" b="1" dirty="0">
                <a:solidFill>
                  <a:schemeClr val="tx2">
                    <a:lumMod val="60000"/>
                    <a:lumOff val="40000"/>
                  </a:schemeClr>
                </a:solidFill>
                <a:latin typeface="Helvetica"/>
                <a:cs typeface="Helvetica"/>
              </a:rPr>
              <a:t>www.fda.gov</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1200" y="285750"/>
            <a:ext cx="3078487" cy="641465"/>
          </a:xfrm>
          <a:prstGeom prst="rect">
            <a:avLst/>
          </a:prstGeom>
        </p:spPr>
      </p:pic>
    </p:spTree>
    <p:extLst>
      <p:ext uri="{BB962C8B-B14F-4D97-AF65-F5344CB8AC3E}">
        <p14:creationId xmlns:p14="http://schemas.microsoft.com/office/powerpoint/2010/main" val="107369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767759"/>
            <a:ext cx="8509103" cy="694515"/>
          </a:xfrm>
        </p:spPr>
        <p:txBody>
          <a:bodyPr/>
          <a:lstStyle/>
          <a:p>
            <a:r>
              <a:rPr lang="en-US"/>
              <a:t>Click to edit Master title style</a:t>
            </a:r>
          </a:p>
        </p:txBody>
      </p:sp>
      <p:sp>
        <p:nvSpPr>
          <p:cNvPr id="3" name="Content Placeholder 2"/>
          <p:cNvSpPr>
            <a:spLocks noGrp="1"/>
          </p:cNvSpPr>
          <p:nvPr>
            <p:ph idx="1"/>
          </p:nvPr>
        </p:nvSpPr>
        <p:spPr>
          <a:xfrm>
            <a:off x="323851" y="1507332"/>
            <a:ext cx="8509103" cy="32145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4781550"/>
            <a:ext cx="2133600" cy="273844"/>
          </a:xfrm>
        </p:spPr>
        <p:txBody>
          <a:bodyPr/>
          <a:lstStyle>
            <a:lvl1pPr algn="ctr">
              <a:defRPr/>
            </a:lvl1pPr>
          </a:lstStyle>
          <a:p>
            <a:fld id="{A349544A-F1CD-3844-BFB3-6D230A0137DD}" type="datetimeFigureOut">
              <a:rPr lang="en-US" smtClean="0"/>
              <a:pPr/>
              <a:t>7/8/2019</a:t>
            </a:fld>
            <a:endParaRPr lang="en-US" dirty="0"/>
          </a:p>
        </p:txBody>
      </p:sp>
      <p:sp>
        <p:nvSpPr>
          <p:cNvPr id="5" name="Footer Placeholder 4"/>
          <p:cNvSpPr>
            <a:spLocks noGrp="1"/>
          </p:cNvSpPr>
          <p:nvPr>
            <p:ph type="ftr" sz="quarter" idx="11"/>
          </p:nvPr>
        </p:nvSpPr>
        <p:spPr>
          <a:xfrm>
            <a:off x="247650" y="4788694"/>
            <a:ext cx="2895600" cy="273844"/>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547980" y="4807330"/>
            <a:ext cx="372217"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0048" y="133351"/>
            <a:ext cx="636341" cy="761999"/>
          </a:xfrm>
          <a:prstGeom prst="rect">
            <a:avLst/>
          </a:prstGeom>
        </p:spPr>
      </p:pic>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0273" y="1834838"/>
            <a:ext cx="4207727" cy="87676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4762002"/>
            <a:ext cx="2133600" cy="273844"/>
          </a:xfrm>
        </p:spPr>
        <p:txBody>
          <a:bodyPr/>
          <a:lstStyle/>
          <a:p>
            <a:fld id="{A349544A-F1CD-3844-BFB3-6D230A0137DD}" type="datetimeFigureOut">
              <a:rPr lang="en-US" smtClean="0"/>
              <a:t>7/8/2019</a:t>
            </a:fld>
            <a:endParaRPr lang="en-US"/>
          </a:p>
        </p:txBody>
      </p:sp>
      <p:pic>
        <p:nvPicPr>
          <p:cNvPr id="7" name="Picture 6"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2411" y="202347"/>
            <a:ext cx="620543" cy="557310"/>
          </a:xfrm>
          <a:prstGeom prst="rect">
            <a:avLst/>
          </a:prstGeom>
        </p:spPr>
      </p:pic>
      <p:sp>
        <p:nvSpPr>
          <p:cNvPr id="8" name="Footer Placeholder 4"/>
          <p:cNvSpPr>
            <a:spLocks noGrp="1"/>
          </p:cNvSpPr>
          <p:nvPr>
            <p:ph type="ftr" sz="quarter" idx="11"/>
          </p:nvPr>
        </p:nvSpPr>
        <p:spPr>
          <a:xfrm>
            <a:off x="304800" y="4788694"/>
            <a:ext cx="2895600" cy="273844"/>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userDrawn="1"/>
        </p:nvSpPr>
        <p:spPr>
          <a:xfrm>
            <a:off x="8594467" y="4807329"/>
            <a:ext cx="325730" cy="230832"/>
          </a:xfrm>
          <a:prstGeom prst="rect">
            <a:avLst/>
          </a:prstGeom>
          <a:noFill/>
        </p:spPr>
        <p:txBody>
          <a:bodyPr wrap="none" rtlCol="0">
            <a:spAutoFit/>
          </a:bodyPr>
          <a:lstStyle/>
          <a:p>
            <a:pPr algn="r"/>
            <a:fld id="{42D067E6-6582-4AD4-8521-F7089C370E58}" type="slidenum">
              <a:rPr lang="en-US" sz="900" smtClean="0">
                <a:solidFill>
                  <a:schemeClr val="tx2">
                    <a:lumMod val="60000"/>
                    <a:lumOff val="40000"/>
                  </a:schemeClr>
                </a:solidFill>
                <a:latin typeface="Helvetica"/>
                <a:cs typeface="Helvetica"/>
              </a:rPr>
              <a:t>‹#›</a:t>
            </a:fld>
            <a:endParaRPr lang="en-US" sz="9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1214191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C2247A0-0566-4976-A476-FFE498ECC3D7}" type="slidenum">
              <a:rPr lang="en-US" smtClean="0"/>
              <a:pPr>
                <a:defRPr/>
              </a:pPr>
              <a:t>‹#›</a:t>
            </a:fld>
            <a:endParaRPr lang="en-US"/>
          </a:p>
        </p:txBody>
      </p:sp>
    </p:spTree>
    <p:extLst>
      <p:ext uri="{BB962C8B-B14F-4D97-AF65-F5344CB8AC3E}">
        <p14:creationId xmlns:p14="http://schemas.microsoft.com/office/powerpoint/2010/main" val="1105815762"/>
      </p:ext>
    </p:extLst>
  </p:cSld>
  <p:clrMap bg1="lt1" tx1="dk1" bg2="lt2" tx2="dk2" accent1="accent1" accent2="accent2" accent3="accent3" accent4="accent4" accent5="accent5" accent6="accent6" hlink="hlink" folHlink="folHlink"/>
  <p:sldLayoutIdLst>
    <p:sldLayoutId id="2147489312" r:id="rId1"/>
    <p:sldLayoutId id="2147489314" r:id="rId2"/>
    <p:sldLayoutId id="2147489322" r:id="rId3"/>
    <p:sldLayoutId id="2147489323"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fda.gov/media/102309/downloa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20.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16.png"/><Relationship Id="rId21" Type="http://schemas.openxmlformats.org/officeDocument/2006/relationships/image" Target="../media/image160.png"/><Relationship Id="rId7" Type="http://schemas.openxmlformats.org/officeDocument/2006/relationships/image" Target="../media/image90.png"/><Relationship Id="rId12" Type="http://schemas.openxmlformats.org/officeDocument/2006/relationships/customXml" Target="../ink/ink5.xml"/><Relationship Id="rId17" Type="http://schemas.openxmlformats.org/officeDocument/2006/relationships/image" Target="../media/image14.png"/><Relationship Id="rId25" Type="http://schemas.openxmlformats.org/officeDocument/2006/relationships/image" Target="../media/image18.png"/><Relationship Id="rId33" Type="http://schemas.openxmlformats.org/officeDocument/2006/relationships/customXml" Target="../ink/ink16.xml"/><Relationship Id="rId2" Type="http://schemas.openxmlformats.org/officeDocument/2006/relationships/image" Target="../media/image15.png"/><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10.png"/><Relationship Id="rId24" Type="http://schemas.openxmlformats.org/officeDocument/2006/relationships/customXml" Target="../ink/ink11.xml"/><Relationship Id="rId32" Type="http://schemas.openxmlformats.org/officeDocument/2006/relationships/image" Target="../media/image21.png"/><Relationship Id="rId5" Type="http://schemas.openxmlformats.org/officeDocument/2006/relationships/image" Target="../media/image80.png"/><Relationship Id="rId15" Type="http://schemas.openxmlformats.org/officeDocument/2006/relationships/image" Target="../media/image130.png"/><Relationship Id="rId23" Type="http://schemas.openxmlformats.org/officeDocument/2006/relationships/image" Target="../media/image17.png"/><Relationship Id="rId28" Type="http://schemas.openxmlformats.org/officeDocument/2006/relationships/image" Target="../media/image19.png"/><Relationship Id="rId10" Type="http://schemas.openxmlformats.org/officeDocument/2006/relationships/customXml" Target="../ink/ink4.xml"/><Relationship Id="rId19" Type="http://schemas.openxmlformats.org/officeDocument/2006/relationships/image" Target="../media/image150.png"/><Relationship Id="rId31" Type="http://schemas.openxmlformats.org/officeDocument/2006/relationships/customXml" Target="../ink/ink15.xml"/><Relationship Id="rId4" Type="http://schemas.openxmlformats.org/officeDocument/2006/relationships/customXml" Target="../ink/ink1.xml"/><Relationship Id="rId9" Type="http://schemas.openxmlformats.org/officeDocument/2006/relationships/image" Target="../media/image100.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customXml" Target="../ink/ink13.xml"/><Relationship Id="rId30"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customXml" Target="../ink/ink23.xml"/><Relationship Id="rId3" Type="http://schemas.openxmlformats.org/officeDocument/2006/relationships/customXml" Target="../ink/ink17.xml"/><Relationship Id="rId7" Type="http://schemas.openxmlformats.org/officeDocument/2006/relationships/customXml" Target="../ink/ink19.xml"/><Relationship Id="rId12" Type="http://schemas.openxmlformats.org/officeDocument/2006/relationships/customXml" Target="../ink/ink22.xml"/><Relationship Id="rId2" Type="http://schemas.openxmlformats.org/officeDocument/2006/relationships/image" Target="../media/image23.png"/><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6.png"/><Relationship Id="rId5" Type="http://schemas.openxmlformats.org/officeDocument/2006/relationships/customXml" Target="../ink/ink18.xml"/><Relationship Id="rId15" Type="http://schemas.openxmlformats.org/officeDocument/2006/relationships/customXml" Target="../ink/ink24.xml"/><Relationship Id="rId10" Type="http://schemas.openxmlformats.org/officeDocument/2006/relationships/customXml" Target="../ink/ink21.xml"/><Relationship Id="rId4" Type="http://schemas.openxmlformats.org/officeDocument/2006/relationships/image" Target="../media/image90.png"/><Relationship Id="rId9" Type="http://schemas.openxmlformats.org/officeDocument/2006/relationships/customXml" Target="../ink/ink20.xml"/><Relationship Id="rId1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fda.gov/science-research/pediatrics/pediatric-ethics" TargetMode="External"/><Relationship Id="rId2" Type="http://schemas.openxmlformats.org/officeDocument/2006/relationships/hyperlink" Target="https://www.fda.gov/drugs/development-resources/complex-innovative-trial-designs-pilot-program" TargetMode="External"/><Relationship Id="rId1" Type="http://schemas.openxmlformats.org/officeDocument/2006/relationships/slideLayout" Target="../slideLayouts/slideLayout2.xml"/><Relationship Id="rId6" Type="http://schemas.openxmlformats.org/officeDocument/2006/relationships/hyperlink" Target="https://www.fda.gov/media/127912/download" TargetMode="External"/><Relationship Id="rId5" Type="http://schemas.openxmlformats.org/officeDocument/2006/relationships/hyperlink" Target="https://www.fda.gov/about-fda/oncology-center-excellence/pediatric-oncology" TargetMode="External"/><Relationship Id="rId4" Type="http://schemas.openxmlformats.org/officeDocument/2006/relationships/hyperlink" Target="https://www.ecfr.gov/cgi-bin/text-idx?SID=dc5b7c64a99fb69d90f21404a5c64633&amp;mc=true&amp;node=sp21.1.50.d"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343650" y="4942285"/>
            <a:ext cx="1600200" cy="171450"/>
          </a:xfrm>
          <a:prstGeom prst="rect">
            <a:avLst/>
          </a:prstGeom>
          <a:noFill/>
        </p:spPr>
        <p:txBody>
          <a:bodyPr/>
          <a:lstStyle>
            <a:lvl1pPr>
              <a:spcBef>
                <a:spcPct val="20000"/>
              </a:spcBef>
              <a:buChar char="•"/>
              <a:defRPr sz="1650">
                <a:solidFill>
                  <a:schemeClr val="tx1"/>
                </a:solidFill>
                <a:latin typeface="Cambria" pitchFamily="18" charset="0"/>
                <a:cs typeface="Arial" charset="0"/>
              </a:defRPr>
            </a:lvl1pPr>
            <a:lvl2pPr marL="557213" indent="-214313">
              <a:spcBef>
                <a:spcPct val="20000"/>
              </a:spcBef>
              <a:buChar char="–"/>
              <a:defRPr sz="1500">
                <a:solidFill>
                  <a:schemeClr val="tx1"/>
                </a:solidFill>
                <a:latin typeface="Cambria" pitchFamily="18" charset="0"/>
                <a:cs typeface="Arial" charset="0"/>
              </a:defRPr>
            </a:lvl2pPr>
            <a:lvl3pPr marL="857250" indent="-171450">
              <a:spcBef>
                <a:spcPct val="20000"/>
              </a:spcBef>
              <a:buChar char="•"/>
              <a:defRPr>
                <a:solidFill>
                  <a:schemeClr val="tx1"/>
                </a:solidFill>
                <a:latin typeface="Cambria" pitchFamily="18" charset="0"/>
                <a:cs typeface="Arial" charset="0"/>
              </a:defRPr>
            </a:lvl3pPr>
            <a:lvl4pPr marL="1200150" indent="-171450">
              <a:spcBef>
                <a:spcPct val="20000"/>
              </a:spcBef>
              <a:buChar char="–"/>
              <a:defRPr sz="1200">
                <a:solidFill>
                  <a:schemeClr val="tx1"/>
                </a:solidFill>
                <a:latin typeface="Cambria" pitchFamily="18" charset="0"/>
                <a:cs typeface="Arial" charset="0"/>
              </a:defRPr>
            </a:lvl4pPr>
            <a:lvl5pPr marL="1543050" indent="-171450">
              <a:spcBef>
                <a:spcPct val="20000"/>
              </a:spcBef>
              <a:buChar char="»"/>
              <a:defRPr sz="1200">
                <a:solidFill>
                  <a:schemeClr val="tx1"/>
                </a:solidFill>
                <a:latin typeface="Cambria" pitchFamily="18" charset="0"/>
                <a:cs typeface="Arial" charset="0"/>
              </a:defRPr>
            </a:lvl5pPr>
            <a:lvl6pPr marL="1885950" indent="-171450" eaLnBrk="0" fontAlgn="base" hangingPunct="0">
              <a:spcBef>
                <a:spcPct val="20000"/>
              </a:spcBef>
              <a:spcAft>
                <a:spcPct val="0"/>
              </a:spcAft>
              <a:buChar char="»"/>
              <a:defRPr sz="1200">
                <a:solidFill>
                  <a:schemeClr val="tx1"/>
                </a:solidFill>
                <a:latin typeface="Cambria" pitchFamily="18" charset="0"/>
                <a:cs typeface="Arial" charset="0"/>
              </a:defRPr>
            </a:lvl6pPr>
            <a:lvl7pPr marL="2228850" indent="-171450" eaLnBrk="0" fontAlgn="base" hangingPunct="0">
              <a:spcBef>
                <a:spcPct val="20000"/>
              </a:spcBef>
              <a:spcAft>
                <a:spcPct val="0"/>
              </a:spcAft>
              <a:buChar char="»"/>
              <a:defRPr sz="1200">
                <a:solidFill>
                  <a:schemeClr val="tx1"/>
                </a:solidFill>
                <a:latin typeface="Cambria" pitchFamily="18" charset="0"/>
                <a:cs typeface="Arial" charset="0"/>
              </a:defRPr>
            </a:lvl7pPr>
            <a:lvl8pPr marL="2571750" indent="-171450" eaLnBrk="0" fontAlgn="base" hangingPunct="0">
              <a:spcBef>
                <a:spcPct val="20000"/>
              </a:spcBef>
              <a:spcAft>
                <a:spcPct val="0"/>
              </a:spcAft>
              <a:buChar char="»"/>
              <a:defRPr sz="1200">
                <a:solidFill>
                  <a:schemeClr val="tx1"/>
                </a:solidFill>
                <a:latin typeface="Cambria" pitchFamily="18" charset="0"/>
                <a:cs typeface="Arial" charset="0"/>
              </a:defRPr>
            </a:lvl8pPr>
            <a:lvl9pPr marL="2914650" indent="-171450" eaLnBrk="0" fontAlgn="base" hangingPunct="0">
              <a:spcBef>
                <a:spcPct val="20000"/>
              </a:spcBef>
              <a:spcAft>
                <a:spcPct val="0"/>
              </a:spcAft>
              <a:buChar char="»"/>
              <a:defRPr sz="1200">
                <a:solidFill>
                  <a:schemeClr val="tx1"/>
                </a:solidFill>
                <a:latin typeface="Cambria" pitchFamily="18" charset="0"/>
                <a:cs typeface="Arial" charset="0"/>
              </a:defRPr>
            </a:lvl9pPr>
          </a:lstStyle>
          <a:p>
            <a:pPr>
              <a:spcBef>
                <a:spcPct val="0"/>
              </a:spcBef>
              <a:buFontTx/>
              <a:buNone/>
            </a:pPr>
            <a:fld id="{2F779D7A-70FA-4910-8BA2-3D7E27379B78}" type="slidenum">
              <a:rPr lang="en-US" altLang="en-US" sz="675">
                <a:solidFill>
                  <a:schemeClr val="bg1"/>
                </a:solidFill>
                <a:latin typeface="Arial" charset="0"/>
              </a:rPr>
              <a:pPr>
                <a:spcBef>
                  <a:spcPct val="0"/>
                </a:spcBef>
                <a:buFontTx/>
                <a:buNone/>
              </a:pPr>
              <a:t>1</a:t>
            </a:fld>
            <a:endParaRPr lang="en-US" altLang="en-US" sz="675">
              <a:solidFill>
                <a:schemeClr val="bg1"/>
              </a:solidFill>
              <a:latin typeface="Arial" charset="0"/>
            </a:endParaRPr>
          </a:p>
        </p:txBody>
      </p:sp>
      <p:sp>
        <p:nvSpPr>
          <p:cNvPr id="2051" name="Rectangle 2"/>
          <p:cNvSpPr>
            <a:spLocks noGrp="1" noChangeArrowheads="1"/>
          </p:cNvSpPr>
          <p:nvPr>
            <p:ph type="ctrTitle"/>
          </p:nvPr>
        </p:nvSpPr>
        <p:spPr>
          <a:xfrm>
            <a:off x="1143000" y="857250"/>
            <a:ext cx="6858000" cy="2857500"/>
          </a:xfrm>
        </p:spPr>
        <p:txBody>
          <a:bodyPr/>
          <a:lstStyle/>
          <a:p>
            <a:r>
              <a:rPr lang="en-US" altLang="en-US" sz="2700" b="1" dirty="0"/>
              <a:t>Pediatric Drug Development</a:t>
            </a:r>
            <a:br>
              <a:rPr lang="en-US" altLang="en-US" sz="2700" b="1" dirty="0"/>
            </a:br>
            <a:r>
              <a:rPr lang="en-US" altLang="en-US" sz="2100" b="1" dirty="0"/>
              <a:t>A Regulatory Perspective</a:t>
            </a:r>
            <a:br>
              <a:rPr lang="en-US" altLang="en-US" sz="3000" dirty="0"/>
            </a:br>
            <a:endParaRPr lang="en-US" altLang="en-US" sz="1200" dirty="0"/>
          </a:p>
        </p:txBody>
      </p:sp>
      <p:sp>
        <p:nvSpPr>
          <p:cNvPr id="2052" name="Rectangle 3"/>
          <p:cNvSpPr>
            <a:spLocks noGrp="1" noChangeArrowheads="1"/>
          </p:cNvSpPr>
          <p:nvPr>
            <p:ph type="subTitle" idx="1"/>
          </p:nvPr>
        </p:nvSpPr>
        <p:spPr>
          <a:xfrm>
            <a:off x="2171700" y="3771900"/>
            <a:ext cx="4800600" cy="914400"/>
          </a:xfrm>
        </p:spPr>
        <p:txBody>
          <a:bodyPr/>
          <a:lstStyle/>
          <a:p>
            <a:pPr eaLnBrk="1" hangingPunct="1"/>
            <a:r>
              <a:rPr lang="en-US" altLang="en-US" dirty="0"/>
              <a:t>James Travis</a:t>
            </a:r>
          </a:p>
        </p:txBody>
      </p:sp>
    </p:spTree>
    <p:extLst>
      <p:ext uri="{BB962C8B-B14F-4D97-AF65-F5344CB8AC3E}">
        <p14:creationId xmlns:p14="http://schemas.microsoft.com/office/powerpoint/2010/main" val="975900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58C9F9-B800-4688-AFCC-B365413213F8}"/>
              </a:ext>
            </a:extLst>
          </p:cNvPr>
          <p:cNvSpPr>
            <a:spLocks noGrp="1"/>
          </p:cNvSpPr>
          <p:nvPr>
            <p:ph type="title"/>
          </p:nvPr>
        </p:nvSpPr>
        <p:spPr>
          <a:xfrm>
            <a:off x="722313" y="2060972"/>
            <a:ext cx="7772400" cy="1021556"/>
          </a:xfrm>
        </p:spPr>
        <p:txBody>
          <a:bodyPr/>
          <a:lstStyle/>
          <a:p>
            <a:r>
              <a:rPr lang="en-US" dirty="0"/>
              <a:t>Common Issues</a:t>
            </a:r>
          </a:p>
        </p:txBody>
      </p:sp>
    </p:spTree>
    <p:extLst>
      <p:ext uri="{BB962C8B-B14F-4D97-AF65-F5344CB8AC3E}">
        <p14:creationId xmlns:p14="http://schemas.microsoft.com/office/powerpoint/2010/main" val="3086781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7FAF-CF97-4962-96A0-0327AA3CDA36}"/>
              </a:ext>
            </a:extLst>
          </p:cNvPr>
          <p:cNvSpPr>
            <a:spLocks noGrp="1"/>
          </p:cNvSpPr>
          <p:nvPr>
            <p:ph type="title"/>
          </p:nvPr>
        </p:nvSpPr>
        <p:spPr/>
        <p:txBody>
          <a:bodyPr>
            <a:normAutofit fontScale="90000"/>
          </a:bodyPr>
          <a:lstStyle/>
          <a:p>
            <a:r>
              <a:rPr lang="en-US" dirty="0"/>
              <a:t>Common Issues</a:t>
            </a:r>
          </a:p>
        </p:txBody>
      </p:sp>
      <p:sp>
        <p:nvSpPr>
          <p:cNvPr id="3" name="Content Placeholder 2">
            <a:extLst>
              <a:ext uri="{FF2B5EF4-FFF2-40B4-BE49-F238E27FC236}">
                <a16:creationId xmlns:a16="http://schemas.microsoft.com/office/drawing/2014/main" id="{FD8F4D8F-0F35-4164-9DF8-D2A8CD39CC70}"/>
              </a:ext>
            </a:extLst>
          </p:cNvPr>
          <p:cNvSpPr>
            <a:spLocks noGrp="1"/>
          </p:cNvSpPr>
          <p:nvPr>
            <p:ph idx="1"/>
          </p:nvPr>
        </p:nvSpPr>
        <p:spPr/>
        <p:txBody>
          <a:bodyPr/>
          <a:lstStyle/>
          <a:p>
            <a:r>
              <a:rPr lang="en-US" dirty="0"/>
              <a:t>Hard to recruit pediatric patients</a:t>
            </a:r>
          </a:p>
          <a:p>
            <a:r>
              <a:rPr lang="en-US" dirty="0"/>
              <a:t>Extra ethical requirements</a:t>
            </a:r>
          </a:p>
          <a:p>
            <a:r>
              <a:rPr lang="en-US" dirty="0"/>
              <a:t>Differences in endpoints</a:t>
            </a:r>
          </a:p>
          <a:p>
            <a:r>
              <a:rPr lang="en-US" dirty="0"/>
              <a:t>Different causes for disease</a:t>
            </a:r>
          </a:p>
          <a:p>
            <a:endParaRPr lang="en-US" dirty="0"/>
          </a:p>
        </p:txBody>
      </p:sp>
    </p:spTree>
    <p:extLst>
      <p:ext uri="{BB962C8B-B14F-4D97-AF65-F5344CB8AC3E}">
        <p14:creationId xmlns:p14="http://schemas.microsoft.com/office/powerpoint/2010/main" val="1366405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1ACB-D405-42D2-9C20-BCAA856E28D7}"/>
              </a:ext>
            </a:extLst>
          </p:cNvPr>
          <p:cNvSpPr>
            <a:spLocks noGrp="1"/>
          </p:cNvSpPr>
          <p:nvPr>
            <p:ph type="title"/>
          </p:nvPr>
        </p:nvSpPr>
        <p:spPr/>
        <p:txBody>
          <a:bodyPr>
            <a:normAutofit fontScale="90000"/>
          </a:bodyPr>
          <a:lstStyle/>
          <a:p>
            <a:r>
              <a:rPr lang="en-US" dirty="0"/>
              <a:t>Causes of Recruitment Issues</a:t>
            </a:r>
          </a:p>
        </p:txBody>
      </p:sp>
      <p:sp>
        <p:nvSpPr>
          <p:cNvPr id="3" name="Content Placeholder 2">
            <a:extLst>
              <a:ext uri="{FF2B5EF4-FFF2-40B4-BE49-F238E27FC236}">
                <a16:creationId xmlns:a16="http://schemas.microsoft.com/office/drawing/2014/main" id="{8ECD2E39-FEAF-49A2-9C7A-C8475323A3C2}"/>
              </a:ext>
            </a:extLst>
          </p:cNvPr>
          <p:cNvSpPr>
            <a:spLocks noGrp="1"/>
          </p:cNvSpPr>
          <p:nvPr>
            <p:ph idx="1"/>
          </p:nvPr>
        </p:nvSpPr>
        <p:spPr/>
        <p:txBody>
          <a:bodyPr/>
          <a:lstStyle/>
          <a:p>
            <a:r>
              <a:rPr lang="en-US" dirty="0"/>
              <a:t>Smaller population</a:t>
            </a:r>
          </a:p>
          <a:p>
            <a:r>
              <a:rPr lang="en-US" dirty="0"/>
              <a:t>Logistical issues</a:t>
            </a:r>
          </a:p>
          <a:p>
            <a:r>
              <a:rPr lang="en-US" dirty="0"/>
              <a:t>Study palatability issues</a:t>
            </a:r>
          </a:p>
        </p:txBody>
      </p:sp>
    </p:spTree>
    <p:extLst>
      <p:ext uri="{BB962C8B-B14F-4D97-AF65-F5344CB8AC3E}">
        <p14:creationId xmlns:p14="http://schemas.microsoft.com/office/powerpoint/2010/main" val="3957219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573EB-9F18-4FD7-BCEB-A1FA12CA3709}"/>
              </a:ext>
            </a:extLst>
          </p:cNvPr>
          <p:cNvSpPr>
            <a:spLocks noGrp="1"/>
          </p:cNvSpPr>
          <p:nvPr>
            <p:ph type="title"/>
          </p:nvPr>
        </p:nvSpPr>
        <p:spPr/>
        <p:txBody>
          <a:bodyPr>
            <a:normAutofit fontScale="90000"/>
          </a:bodyPr>
          <a:lstStyle/>
          <a:p>
            <a:r>
              <a:rPr lang="en-US" dirty="0"/>
              <a:t>Extrapolation</a:t>
            </a:r>
          </a:p>
        </p:txBody>
      </p:sp>
      <p:pic>
        <p:nvPicPr>
          <p:cNvPr id="5" name="Content Placeholder 4">
            <a:extLst>
              <a:ext uri="{FF2B5EF4-FFF2-40B4-BE49-F238E27FC236}">
                <a16:creationId xmlns:a16="http://schemas.microsoft.com/office/drawing/2014/main" id="{9250536E-0EFD-4990-B048-470DA4E5C107}"/>
              </a:ext>
            </a:extLst>
          </p:cNvPr>
          <p:cNvPicPr>
            <a:picLocks noGrp="1" noChangeAspect="1"/>
          </p:cNvPicPr>
          <p:nvPr>
            <p:ph idx="1"/>
          </p:nvPr>
        </p:nvPicPr>
        <p:blipFill>
          <a:blip r:embed="rId2"/>
          <a:stretch>
            <a:fillRect/>
          </a:stretch>
        </p:blipFill>
        <p:spPr>
          <a:xfrm>
            <a:off x="2422922" y="1525191"/>
            <a:ext cx="4307681" cy="3178969"/>
          </a:xfrm>
        </p:spPr>
      </p:pic>
    </p:spTree>
    <p:extLst>
      <p:ext uri="{BB962C8B-B14F-4D97-AF65-F5344CB8AC3E}">
        <p14:creationId xmlns:p14="http://schemas.microsoft.com/office/powerpoint/2010/main" val="3126849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CCCD0-B731-4F43-B4F9-806328A5D376}"/>
              </a:ext>
            </a:extLst>
          </p:cNvPr>
          <p:cNvSpPr>
            <a:spLocks noGrp="1"/>
          </p:cNvSpPr>
          <p:nvPr>
            <p:ph type="title"/>
          </p:nvPr>
        </p:nvSpPr>
        <p:spPr/>
        <p:txBody>
          <a:bodyPr>
            <a:normAutofit fontScale="90000"/>
          </a:bodyPr>
          <a:lstStyle/>
          <a:p>
            <a:r>
              <a:rPr lang="en-US" dirty="0"/>
              <a:t>Borrowing</a:t>
            </a:r>
          </a:p>
        </p:txBody>
      </p:sp>
      <p:sp>
        <p:nvSpPr>
          <p:cNvPr id="3" name="Content Placeholder 2">
            <a:extLst>
              <a:ext uri="{FF2B5EF4-FFF2-40B4-BE49-F238E27FC236}">
                <a16:creationId xmlns:a16="http://schemas.microsoft.com/office/drawing/2014/main" id="{FDCB838E-CEFC-4964-BE6E-882F2C62FDD5}"/>
              </a:ext>
            </a:extLst>
          </p:cNvPr>
          <p:cNvSpPr>
            <a:spLocks noGrp="1"/>
          </p:cNvSpPr>
          <p:nvPr>
            <p:ph idx="1"/>
          </p:nvPr>
        </p:nvSpPr>
        <p:spPr/>
        <p:txBody>
          <a:bodyPr>
            <a:normAutofit fontScale="92500" lnSpcReduction="10000"/>
          </a:bodyPr>
          <a:lstStyle/>
          <a:p>
            <a:r>
              <a:rPr lang="en-US" dirty="0"/>
              <a:t>Historically, extrapolation has been a binary decision - either we can extrapolate or we can’t.</a:t>
            </a:r>
          </a:p>
          <a:p>
            <a:r>
              <a:rPr lang="en-US" dirty="0"/>
              <a:t>Methods that borrow efficacy data from adults have been proposed as a method of improving decision making in a non-binary fashion.</a:t>
            </a:r>
          </a:p>
          <a:p>
            <a:r>
              <a:rPr lang="en-US" dirty="0"/>
              <a:t>Requires a subjective decision on how much data to borrow. </a:t>
            </a:r>
          </a:p>
          <a:p>
            <a:endParaRPr lang="en-US" dirty="0"/>
          </a:p>
          <a:p>
            <a:endParaRPr lang="en-US" dirty="0"/>
          </a:p>
          <a:p>
            <a:endParaRPr lang="en-US" dirty="0"/>
          </a:p>
        </p:txBody>
      </p:sp>
    </p:spTree>
    <p:extLst>
      <p:ext uri="{BB962C8B-B14F-4D97-AF65-F5344CB8AC3E}">
        <p14:creationId xmlns:p14="http://schemas.microsoft.com/office/powerpoint/2010/main" val="203874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BD89A-D14B-4D4D-8550-BAB04FEAE267}"/>
              </a:ext>
            </a:extLst>
          </p:cNvPr>
          <p:cNvSpPr>
            <a:spLocks noGrp="1"/>
          </p:cNvSpPr>
          <p:nvPr>
            <p:ph type="title"/>
          </p:nvPr>
        </p:nvSpPr>
        <p:spPr/>
        <p:txBody>
          <a:bodyPr>
            <a:normAutofit fontScale="90000"/>
          </a:bodyPr>
          <a:lstStyle/>
          <a:p>
            <a:r>
              <a:rPr lang="en-US" dirty="0"/>
              <a:t>Example - Belimumab</a:t>
            </a:r>
          </a:p>
        </p:txBody>
      </p:sp>
      <p:pic>
        <p:nvPicPr>
          <p:cNvPr id="4" name="Picture 3">
            <a:extLst>
              <a:ext uri="{FF2B5EF4-FFF2-40B4-BE49-F238E27FC236}">
                <a16:creationId xmlns:a16="http://schemas.microsoft.com/office/drawing/2014/main" id="{E035C35E-1EBE-4886-9702-39D15F4D983C}"/>
              </a:ext>
            </a:extLst>
          </p:cNvPr>
          <p:cNvPicPr>
            <a:picLocks noChangeAspect="1"/>
          </p:cNvPicPr>
          <p:nvPr/>
        </p:nvPicPr>
        <p:blipFill>
          <a:blip r:embed="rId2"/>
          <a:stretch>
            <a:fillRect/>
          </a:stretch>
        </p:blipFill>
        <p:spPr>
          <a:xfrm>
            <a:off x="2066925" y="1581151"/>
            <a:ext cx="5010150" cy="1982793"/>
          </a:xfrm>
          <a:prstGeom prst="rect">
            <a:avLst/>
          </a:prstGeom>
        </p:spPr>
      </p:pic>
      <p:pic>
        <p:nvPicPr>
          <p:cNvPr id="5" name="Picture 4">
            <a:extLst>
              <a:ext uri="{FF2B5EF4-FFF2-40B4-BE49-F238E27FC236}">
                <a16:creationId xmlns:a16="http://schemas.microsoft.com/office/drawing/2014/main" id="{6557773C-B0C3-4A95-86FA-836E9EB7CD9A}"/>
              </a:ext>
            </a:extLst>
          </p:cNvPr>
          <p:cNvPicPr>
            <a:picLocks noChangeAspect="1"/>
          </p:cNvPicPr>
          <p:nvPr/>
        </p:nvPicPr>
        <p:blipFill>
          <a:blip r:embed="rId3"/>
          <a:stretch>
            <a:fillRect/>
          </a:stretch>
        </p:blipFill>
        <p:spPr>
          <a:xfrm>
            <a:off x="2066925" y="3618104"/>
            <a:ext cx="5010150" cy="1011046"/>
          </a:xfrm>
          <a:prstGeom prst="rect">
            <a:avLst/>
          </a:prstGeom>
        </p:spPr>
      </p:pic>
    </p:spTree>
    <p:extLst>
      <p:ext uri="{BB962C8B-B14F-4D97-AF65-F5344CB8AC3E}">
        <p14:creationId xmlns:p14="http://schemas.microsoft.com/office/powerpoint/2010/main" val="15581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A3FC3-A119-411A-AAAF-9AC6FF85855F}"/>
              </a:ext>
            </a:extLst>
          </p:cNvPr>
          <p:cNvSpPr>
            <a:spLocks noGrp="1"/>
          </p:cNvSpPr>
          <p:nvPr>
            <p:ph type="title"/>
          </p:nvPr>
        </p:nvSpPr>
        <p:spPr/>
        <p:txBody>
          <a:bodyPr>
            <a:normAutofit fontScale="90000"/>
          </a:bodyPr>
          <a:lstStyle/>
          <a:p>
            <a:r>
              <a:rPr lang="en-US" dirty="0"/>
              <a:t>Example – Belimumab Cont’d</a:t>
            </a:r>
          </a:p>
        </p:txBody>
      </p:sp>
      <p:pic>
        <p:nvPicPr>
          <p:cNvPr id="4" name="Content Placeholder 3">
            <a:extLst>
              <a:ext uri="{FF2B5EF4-FFF2-40B4-BE49-F238E27FC236}">
                <a16:creationId xmlns:a16="http://schemas.microsoft.com/office/drawing/2014/main" id="{D24F611E-0247-4BA8-A07F-05352E2612A1}"/>
              </a:ext>
            </a:extLst>
          </p:cNvPr>
          <p:cNvPicPr>
            <a:picLocks noGrp="1" noChangeAspect="1"/>
          </p:cNvPicPr>
          <p:nvPr>
            <p:ph idx="1"/>
          </p:nvPr>
        </p:nvPicPr>
        <p:blipFill>
          <a:blip r:embed="rId2"/>
          <a:stretch>
            <a:fillRect/>
          </a:stretch>
        </p:blipFill>
        <p:spPr>
          <a:xfrm>
            <a:off x="762000" y="1504950"/>
            <a:ext cx="4381500" cy="3213100"/>
          </a:xfrm>
          <a:prstGeom prst="rect">
            <a:avLst/>
          </a:prstGeom>
        </p:spPr>
      </p:pic>
      <p:pic>
        <p:nvPicPr>
          <p:cNvPr id="5" name="Picture 4">
            <a:extLst>
              <a:ext uri="{FF2B5EF4-FFF2-40B4-BE49-F238E27FC236}">
                <a16:creationId xmlns:a16="http://schemas.microsoft.com/office/drawing/2014/main" id="{6C423922-5E64-439D-882F-671E85CE5BC2}"/>
              </a:ext>
            </a:extLst>
          </p:cNvPr>
          <p:cNvPicPr>
            <a:picLocks noChangeAspect="1"/>
          </p:cNvPicPr>
          <p:nvPr/>
        </p:nvPicPr>
        <p:blipFill>
          <a:blip r:embed="rId3"/>
          <a:stretch>
            <a:fillRect/>
          </a:stretch>
        </p:blipFill>
        <p:spPr>
          <a:xfrm>
            <a:off x="4267200" y="2827621"/>
            <a:ext cx="3314700" cy="567757"/>
          </a:xfrm>
          <a:prstGeom prst="rect">
            <a:avLst/>
          </a:prstGeom>
        </p:spPr>
      </p:pic>
      <p:sp>
        <p:nvSpPr>
          <p:cNvPr id="6" name="TextBox 5">
            <a:extLst>
              <a:ext uri="{FF2B5EF4-FFF2-40B4-BE49-F238E27FC236}">
                <a16:creationId xmlns:a16="http://schemas.microsoft.com/office/drawing/2014/main" id="{489BF063-8831-4817-83E9-C4B318EB89DF}"/>
              </a:ext>
            </a:extLst>
          </p:cNvPr>
          <p:cNvSpPr txBox="1"/>
          <p:nvPr/>
        </p:nvSpPr>
        <p:spPr>
          <a:xfrm>
            <a:off x="4438650" y="2540000"/>
            <a:ext cx="2971800" cy="369332"/>
          </a:xfrm>
          <a:prstGeom prst="rect">
            <a:avLst/>
          </a:prstGeom>
          <a:noFill/>
        </p:spPr>
        <p:txBody>
          <a:bodyPr wrap="square" rtlCol="0">
            <a:spAutoFit/>
          </a:bodyPr>
          <a:lstStyle/>
          <a:p>
            <a:r>
              <a:rPr lang="en-US" dirty="0">
                <a:latin typeface="+mn-lt"/>
              </a:rPr>
              <a:t>Treatment effect prior: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93014F2-7266-43E0-AC70-7C66A9180CD1}"/>
                  </a:ext>
                </a:extLst>
              </p:cNvPr>
              <p:cNvSpPr txBox="1"/>
              <p:nvPr/>
            </p:nvSpPr>
            <p:spPr>
              <a:xfrm>
                <a:off x="4343400" y="3486150"/>
                <a:ext cx="4716676" cy="941155"/>
              </a:xfrm>
              <a:prstGeom prst="rect">
                <a:avLst/>
              </a:prstGeom>
              <a:noFill/>
            </p:spPr>
            <p:txBody>
              <a:bodyPr wrap="none" rtlCol="0">
                <a:spAutoFit/>
              </a:bodyPr>
              <a:lstStyle/>
              <a:p>
                <a:r>
                  <a:rPr lang="en-US" dirty="0">
                    <a:latin typeface="+mn-lt"/>
                  </a:rPr>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𝐴</m:t>
                        </m:r>
                      </m:sub>
                    </m:sSub>
                  </m:oMath>
                </a14:m>
                <a:r>
                  <a:rPr lang="en-US" dirty="0">
                    <a:latin typeface="+mn-lt"/>
                  </a:rPr>
                  <a:t> is the adult treatment effect estimate</a:t>
                </a:r>
              </a:p>
              <a:p>
                <a:r>
                  <a:rPr lang="en-US" dirty="0">
                    <a:latin typeface="+mn-lt"/>
                  </a:rPr>
                  <a: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𝑠</m:t>
                        </m:r>
                      </m:e>
                      <m:sub>
                        <m:r>
                          <a:rPr lang="en-US" b="0" i="1" smtClean="0">
                            <a:latin typeface="Cambria Math" panose="02040503050406030204" pitchFamily="18" charset="0"/>
                          </a:rPr>
                          <m:t>𝐴</m:t>
                        </m:r>
                      </m:sub>
                      <m:sup>
                        <m:r>
                          <a:rPr lang="en-US" b="0" i="1" smtClean="0">
                            <a:latin typeface="Cambria Math" panose="02040503050406030204" pitchFamily="18" charset="0"/>
                          </a:rPr>
                          <m:t>2</m:t>
                        </m:r>
                      </m:sup>
                    </m:sSubSup>
                  </m:oMath>
                </a14:m>
                <a:r>
                  <a:rPr lang="en-US" dirty="0">
                    <a:latin typeface="+mn-lt"/>
                  </a:rPr>
                  <a:t> is the adult variance</a:t>
                </a:r>
              </a:p>
              <a:p>
                <a:r>
                  <a:rPr lang="en-US" dirty="0">
                    <a:latin typeface="+mn-lt"/>
                  </a:rPr>
                  <a:t>              </a:t>
                </a:r>
                <a14:m>
                  <m:oMath xmlns:m="http://schemas.openxmlformats.org/officeDocument/2006/math">
                    <m:r>
                      <a:rPr lang="en-US" b="0" i="1" smtClean="0">
                        <a:latin typeface="Cambria Math" panose="02040503050406030204" pitchFamily="18" charset="0"/>
                      </a:rPr>
                      <m:t>𝑎</m:t>
                    </m:r>
                  </m:oMath>
                </a14:m>
                <a:r>
                  <a:rPr lang="en-US" dirty="0">
                    <a:latin typeface="+mn-lt"/>
                  </a:rPr>
                  <a:t> is the prior weight</a:t>
                </a:r>
              </a:p>
            </p:txBody>
          </p:sp>
        </mc:Choice>
        <mc:Fallback xmlns="">
          <p:sp>
            <p:nvSpPr>
              <p:cNvPr id="7" name="TextBox 6">
                <a:extLst>
                  <a:ext uri="{FF2B5EF4-FFF2-40B4-BE49-F238E27FC236}">
                    <a16:creationId xmlns:a16="http://schemas.microsoft.com/office/drawing/2014/main" id="{293014F2-7266-43E0-AC70-7C66A9180CD1}"/>
                  </a:ext>
                </a:extLst>
              </p:cNvPr>
              <p:cNvSpPr txBox="1">
                <a:spLocks noRot="1" noChangeAspect="1" noMove="1" noResize="1" noEditPoints="1" noAdjustHandles="1" noChangeArrowheads="1" noChangeShapeType="1" noTextEdit="1"/>
              </p:cNvSpPr>
              <p:nvPr/>
            </p:nvSpPr>
            <p:spPr>
              <a:xfrm>
                <a:off x="4343400" y="3486150"/>
                <a:ext cx="4716676" cy="941155"/>
              </a:xfrm>
              <a:prstGeom prst="rect">
                <a:avLst/>
              </a:prstGeom>
              <a:blipFill>
                <a:blip r:embed="rId4"/>
                <a:stretch>
                  <a:fillRect l="-1164" t="-3896" r="-517" b="-9740"/>
                </a:stretch>
              </a:blipFill>
            </p:spPr>
            <p:txBody>
              <a:bodyPr/>
              <a:lstStyle/>
              <a:p>
                <a:r>
                  <a:rPr lang="en-US">
                    <a:noFill/>
                  </a:rPr>
                  <a:t> </a:t>
                </a:r>
              </a:p>
            </p:txBody>
          </p:sp>
        </mc:Fallback>
      </mc:AlternateContent>
    </p:spTree>
    <p:extLst>
      <p:ext uri="{BB962C8B-B14F-4D97-AF65-F5344CB8AC3E}">
        <p14:creationId xmlns:p14="http://schemas.microsoft.com/office/powerpoint/2010/main" val="4077351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DDA8-D438-4516-81F2-B19C3429FA2F}"/>
              </a:ext>
            </a:extLst>
          </p:cNvPr>
          <p:cNvSpPr>
            <a:spLocks noGrp="1"/>
          </p:cNvSpPr>
          <p:nvPr>
            <p:ph type="title"/>
          </p:nvPr>
        </p:nvSpPr>
        <p:spPr/>
        <p:txBody>
          <a:bodyPr>
            <a:normAutofit fontScale="90000"/>
          </a:bodyPr>
          <a:lstStyle/>
          <a:p>
            <a:r>
              <a:rPr lang="en-US" dirty="0"/>
              <a:t>EMA Reflection Paper</a:t>
            </a:r>
          </a:p>
        </p:txBody>
      </p:sp>
      <p:pic>
        <p:nvPicPr>
          <p:cNvPr id="4" name="Content Placeholder 3">
            <a:extLst>
              <a:ext uri="{FF2B5EF4-FFF2-40B4-BE49-F238E27FC236}">
                <a16:creationId xmlns:a16="http://schemas.microsoft.com/office/drawing/2014/main" id="{7BDDC6C8-3709-4EF0-951B-46ADDE2F19D1}"/>
              </a:ext>
            </a:extLst>
          </p:cNvPr>
          <p:cNvPicPr>
            <a:picLocks noGrp="1" noChangeAspect="1"/>
          </p:cNvPicPr>
          <p:nvPr>
            <p:ph idx="1"/>
          </p:nvPr>
        </p:nvPicPr>
        <p:blipFill>
          <a:blip r:embed="rId2"/>
          <a:stretch>
            <a:fillRect/>
          </a:stretch>
        </p:blipFill>
        <p:spPr>
          <a:xfrm>
            <a:off x="1768886" y="1508125"/>
            <a:ext cx="5618928" cy="3213100"/>
          </a:xfrm>
          <a:prstGeom prst="rect">
            <a:avLst/>
          </a:prstGeom>
        </p:spPr>
      </p:pic>
    </p:spTree>
    <p:extLst>
      <p:ext uri="{BB962C8B-B14F-4D97-AF65-F5344CB8AC3E}">
        <p14:creationId xmlns:p14="http://schemas.microsoft.com/office/powerpoint/2010/main" val="3012519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ADB5B-D237-4DB0-96F5-3AF9832DBB0F}"/>
              </a:ext>
            </a:extLst>
          </p:cNvPr>
          <p:cNvSpPr>
            <a:spLocks noGrp="1"/>
          </p:cNvSpPr>
          <p:nvPr>
            <p:ph type="title"/>
          </p:nvPr>
        </p:nvSpPr>
        <p:spPr/>
        <p:txBody>
          <a:bodyPr>
            <a:normAutofit fontScale="90000"/>
          </a:bodyPr>
          <a:lstStyle/>
          <a:p>
            <a:r>
              <a:rPr lang="en-US" dirty="0"/>
              <a:t>ICH E11A – </a:t>
            </a:r>
            <a:r>
              <a:rPr lang="en-US" dirty="0" err="1"/>
              <a:t>Paediatric</a:t>
            </a:r>
            <a:r>
              <a:rPr lang="en-US" dirty="0"/>
              <a:t> Extrapolation</a:t>
            </a:r>
          </a:p>
        </p:txBody>
      </p:sp>
      <p:sp>
        <p:nvSpPr>
          <p:cNvPr id="3" name="Content Placeholder 2">
            <a:extLst>
              <a:ext uri="{FF2B5EF4-FFF2-40B4-BE49-F238E27FC236}">
                <a16:creationId xmlns:a16="http://schemas.microsoft.com/office/drawing/2014/main" id="{A89DF8B3-D72C-426D-A40F-15FB71B20FFC}"/>
              </a:ext>
            </a:extLst>
          </p:cNvPr>
          <p:cNvSpPr>
            <a:spLocks noGrp="1"/>
          </p:cNvSpPr>
          <p:nvPr>
            <p:ph idx="1"/>
          </p:nvPr>
        </p:nvSpPr>
        <p:spPr/>
        <p:txBody>
          <a:bodyPr>
            <a:normAutofit fontScale="77500" lnSpcReduction="20000"/>
          </a:bodyPr>
          <a:lstStyle/>
          <a:p>
            <a:pPr marL="385763" indent="-385763">
              <a:buFont typeface="+mj-lt"/>
              <a:buAutoNum type="arabicPeriod"/>
            </a:pPr>
            <a:endParaRPr lang="en-US" dirty="0"/>
          </a:p>
          <a:p>
            <a:pPr marL="385763" indent="-385763">
              <a:buFont typeface="+mj-lt"/>
              <a:buAutoNum type="arabicPeriod"/>
            </a:pPr>
            <a:r>
              <a:rPr lang="en-US" dirty="0"/>
              <a:t>Address and align terminology related to pediatric extrapolation</a:t>
            </a:r>
          </a:p>
          <a:p>
            <a:pPr marL="385763" indent="-385763">
              <a:buFont typeface="+mj-lt"/>
              <a:buAutoNum type="arabicPeriod"/>
            </a:pPr>
            <a:r>
              <a:rPr lang="en-US" dirty="0"/>
              <a:t>Provide information  on  various  approaches  that  can  be  utilized  to  support the use of pediatric extrapolation</a:t>
            </a:r>
          </a:p>
          <a:p>
            <a:pPr marL="385763" indent="-385763">
              <a:buFont typeface="+mj-lt"/>
              <a:buAutoNum type="arabicPeriod"/>
            </a:pPr>
            <a:r>
              <a:rPr lang="en-US" dirty="0"/>
              <a:t>Discuss  a systematic approach to use of pediatric extrapolation </a:t>
            </a:r>
          </a:p>
          <a:p>
            <a:pPr marL="385763" indent="-385763">
              <a:buFont typeface="+mj-lt"/>
              <a:buAutoNum type="arabicPeriod"/>
            </a:pPr>
            <a:r>
              <a:rPr lang="en-US" dirty="0"/>
              <a:t>Discuss  study  designs, statistical  analysis,  M&amp;S  analyses  and  respective methods </a:t>
            </a:r>
          </a:p>
        </p:txBody>
      </p:sp>
    </p:spTree>
    <p:extLst>
      <p:ext uri="{BB962C8B-B14F-4D97-AF65-F5344CB8AC3E}">
        <p14:creationId xmlns:p14="http://schemas.microsoft.com/office/powerpoint/2010/main" val="819966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47C0-E837-4F02-BAB2-547EF094A78D}"/>
              </a:ext>
            </a:extLst>
          </p:cNvPr>
          <p:cNvSpPr>
            <a:spLocks noGrp="1"/>
          </p:cNvSpPr>
          <p:nvPr>
            <p:ph type="title"/>
          </p:nvPr>
        </p:nvSpPr>
        <p:spPr/>
        <p:txBody>
          <a:bodyPr>
            <a:normAutofit fontScale="90000"/>
          </a:bodyPr>
          <a:lstStyle/>
          <a:p>
            <a:r>
              <a:rPr lang="en-US" dirty="0"/>
              <a:t>Basic Ethical Framework in Pediatrics</a:t>
            </a:r>
          </a:p>
        </p:txBody>
      </p:sp>
      <p:sp>
        <p:nvSpPr>
          <p:cNvPr id="3" name="Content Placeholder 2">
            <a:extLst>
              <a:ext uri="{FF2B5EF4-FFF2-40B4-BE49-F238E27FC236}">
                <a16:creationId xmlns:a16="http://schemas.microsoft.com/office/drawing/2014/main" id="{6824BC0E-FF9E-4309-8AF8-4E5E29C0877A}"/>
              </a:ext>
            </a:extLst>
          </p:cNvPr>
          <p:cNvSpPr>
            <a:spLocks noGrp="1"/>
          </p:cNvSpPr>
          <p:nvPr>
            <p:ph idx="1"/>
          </p:nvPr>
        </p:nvSpPr>
        <p:spPr/>
        <p:txBody>
          <a:bodyPr>
            <a:normAutofit fontScale="70000" lnSpcReduction="20000"/>
          </a:bodyPr>
          <a:lstStyle/>
          <a:p>
            <a:r>
              <a:rPr lang="en-US" dirty="0"/>
              <a:t>1. Children should only be enrolled in research if the scientific and/or public health objective(s) cannot be met through enrolling subjects who can consent personally (i.e., adults).</a:t>
            </a:r>
          </a:p>
          <a:p>
            <a:r>
              <a:rPr lang="en-US" dirty="0"/>
              <a:t>2. Absent a prospect of direct therapeutic benefit, the research risks to which children are exposed must be “low.”</a:t>
            </a:r>
          </a:p>
          <a:p>
            <a:r>
              <a:rPr lang="en-US" dirty="0"/>
              <a:t>3. Children should not be placed at a disadvantage by being enrolled in a clinical trial, either through exposure to excessive risks or by failing to get necessary health care.</a:t>
            </a:r>
          </a:p>
          <a:p>
            <a:r>
              <a:rPr lang="en-US" dirty="0"/>
              <a:t>4. Vulnerable populations unable to consent (including children) should have a suitable proxy to consent for them. </a:t>
            </a:r>
          </a:p>
        </p:txBody>
      </p:sp>
      <p:sp>
        <p:nvSpPr>
          <p:cNvPr id="4" name="TextBox 3">
            <a:extLst>
              <a:ext uri="{FF2B5EF4-FFF2-40B4-BE49-F238E27FC236}">
                <a16:creationId xmlns:a16="http://schemas.microsoft.com/office/drawing/2014/main" id="{61582DAE-1768-48C2-A654-2F15BE764036}"/>
              </a:ext>
            </a:extLst>
          </p:cNvPr>
          <p:cNvSpPr txBox="1"/>
          <p:nvPr/>
        </p:nvSpPr>
        <p:spPr>
          <a:xfrm>
            <a:off x="381000" y="4552950"/>
            <a:ext cx="8382000" cy="307777"/>
          </a:xfrm>
          <a:prstGeom prst="rect">
            <a:avLst/>
          </a:prstGeom>
          <a:noFill/>
        </p:spPr>
        <p:txBody>
          <a:bodyPr wrap="square" rtlCol="0">
            <a:spAutoFit/>
          </a:bodyPr>
          <a:lstStyle/>
          <a:p>
            <a:r>
              <a:rPr lang="en-US" sz="1400" dirty="0">
                <a:hlinkClick r:id="rId2"/>
              </a:rPr>
              <a:t>Ethical Challenges in Clinical Trial Design Lessons Learned from DMD November 29, 2016</a:t>
            </a:r>
            <a:endParaRPr lang="en-US" sz="1400" dirty="0"/>
          </a:p>
        </p:txBody>
      </p:sp>
    </p:spTree>
    <p:extLst>
      <p:ext uri="{BB962C8B-B14F-4D97-AF65-F5344CB8AC3E}">
        <p14:creationId xmlns:p14="http://schemas.microsoft.com/office/powerpoint/2010/main" val="3622444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FC27-B548-4F06-9175-3E952906BF41}"/>
              </a:ext>
            </a:extLst>
          </p:cNvPr>
          <p:cNvSpPr>
            <a:spLocks noGrp="1"/>
          </p:cNvSpPr>
          <p:nvPr>
            <p:ph type="title"/>
          </p:nvPr>
        </p:nvSpPr>
        <p:spPr/>
        <p:txBody>
          <a:bodyPr>
            <a:normAutofit fontScale="90000"/>
          </a:bodyPr>
          <a:lstStyle/>
          <a:p>
            <a:r>
              <a:rPr lang="en-US" dirty="0"/>
              <a:t>Disclaimer</a:t>
            </a:r>
          </a:p>
        </p:txBody>
      </p:sp>
      <p:sp>
        <p:nvSpPr>
          <p:cNvPr id="3" name="Content Placeholder 2">
            <a:extLst>
              <a:ext uri="{FF2B5EF4-FFF2-40B4-BE49-F238E27FC236}">
                <a16:creationId xmlns:a16="http://schemas.microsoft.com/office/drawing/2014/main" id="{D87F3E4C-4307-4881-A2EA-84A4B9303194}"/>
              </a:ext>
            </a:extLst>
          </p:cNvPr>
          <p:cNvSpPr>
            <a:spLocks noGrp="1"/>
          </p:cNvSpPr>
          <p:nvPr>
            <p:ph idx="1"/>
          </p:nvPr>
        </p:nvSpPr>
        <p:spPr/>
        <p:txBody>
          <a:bodyPr/>
          <a:lstStyle/>
          <a:p>
            <a:r>
              <a:rPr lang="en-US" dirty="0"/>
              <a:t>This speech reflects the views of the author and should not be construed to represent FDA’s views or policies.</a:t>
            </a:r>
          </a:p>
        </p:txBody>
      </p:sp>
    </p:spTree>
    <p:extLst>
      <p:ext uri="{BB962C8B-B14F-4D97-AF65-F5344CB8AC3E}">
        <p14:creationId xmlns:p14="http://schemas.microsoft.com/office/powerpoint/2010/main" val="737231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A876B-92E9-459D-BF63-C8D431429164}"/>
              </a:ext>
            </a:extLst>
          </p:cNvPr>
          <p:cNvSpPr>
            <a:spLocks noGrp="1"/>
          </p:cNvSpPr>
          <p:nvPr>
            <p:ph type="title"/>
          </p:nvPr>
        </p:nvSpPr>
        <p:spPr/>
        <p:txBody>
          <a:bodyPr>
            <a:normAutofit fontScale="90000"/>
          </a:bodyPr>
          <a:lstStyle/>
          <a:p>
            <a:r>
              <a:rPr lang="en-US" dirty="0"/>
              <a:t>“Low” Risk</a:t>
            </a:r>
          </a:p>
        </p:txBody>
      </p:sp>
      <p:sp>
        <p:nvSpPr>
          <p:cNvPr id="3" name="Content Placeholder 2">
            <a:extLst>
              <a:ext uri="{FF2B5EF4-FFF2-40B4-BE49-F238E27FC236}">
                <a16:creationId xmlns:a16="http://schemas.microsoft.com/office/drawing/2014/main" id="{3F9C9095-251A-4A19-9B81-5C73B8DA5F5C}"/>
              </a:ext>
            </a:extLst>
          </p:cNvPr>
          <p:cNvSpPr>
            <a:spLocks noGrp="1"/>
          </p:cNvSpPr>
          <p:nvPr>
            <p:ph idx="1"/>
          </p:nvPr>
        </p:nvSpPr>
        <p:spPr/>
        <p:txBody>
          <a:bodyPr>
            <a:normAutofit fontScale="92500" lnSpcReduction="10000"/>
          </a:bodyPr>
          <a:lstStyle/>
          <a:p>
            <a:r>
              <a:rPr lang="en-US" dirty="0"/>
              <a:t>21 CFR 50.50-56 describe the additional safeguards for children in clinical investigations.</a:t>
            </a:r>
          </a:p>
          <a:p>
            <a:r>
              <a:rPr lang="en-US" dirty="0"/>
              <a:t>Frequently, the collection of endpoints does not represent a prospect of direct therapeutic benefit to the patient. </a:t>
            </a:r>
          </a:p>
          <a:p>
            <a:r>
              <a:rPr lang="en-US" dirty="0"/>
              <a:t>21 CFR 50.53 requires that The Minor increase over minimal risk</a:t>
            </a:r>
          </a:p>
        </p:txBody>
      </p:sp>
    </p:spTree>
    <p:extLst>
      <p:ext uri="{BB962C8B-B14F-4D97-AF65-F5344CB8AC3E}">
        <p14:creationId xmlns:p14="http://schemas.microsoft.com/office/powerpoint/2010/main" val="3671682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713B-9AAF-4E53-B0CD-108DF460BE0C}"/>
              </a:ext>
            </a:extLst>
          </p:cNvPr>
          <p:cNvSpPr>
            <a:spLocks noGrp="1"/>
          </p:cNvSpPr>
          <p:nvPr>
            <p:ph type="title"/>
          </p:nvPr>
        </p:nvSpPr>
        <p:spPr/>
        <p:txBody>
          <a:bodyPr>
            <a:normAutofit fontScale="90000"/>
          </a:bodyPr>
          <a:lstStyle/>
          <a:p>
            <a:r>
              <a:rPr lang="en-US" dirty="0"/>
              <a:t>Ethical Issues with Endpoints</a:t>
            </a:r>
          </a:p>
        </p:txBody>
      </p:sp>
      <p:sp>
        <p:nvSpPr>
          <p:cNvPr id="3" name="Content Placeholder 2">
            <a:extLst>
              <a:ext uri="{FF2B5EF4-FFF2-40B4-BE49-F238E27FC236}">
                <a16:creationId xmlns:a16="http://schemas.microsoft.com/office/drawing/2014/main" id="{F873233F-8163-4FDA-B883-5ED45576FBE3}"/>
              </a:ext>
            </a:extLst>
          </p:cNvPr>
          <p:cNvSpPr>
            <a:spLocks noGrp="1"/>
          </p:cNvSpPr>
          <p:nvPr>
            <p:ph idx="1"/>
          </p:nvPr>
        </p:nvSpPr>
        <p:spPr/>
        <p:txBody>
          <a:bodyPr>
            <a:normAutofit/>
          </a:bodyPr>
          <a:lstStyle/>
          <a:p>
            <a:r>
              <a:rPr lang="en-US" dirty="0"/>
              <a:t>E.g. Muscle biopsies as a biomarker in muscular dystrophies:</a:t>
            </a:r>
          </a:p>
          <a:p>
            <a:pPr lvl="1"/>
            <a:r>
              <a:rPr lang="en-US" dirty="0"/>
              <a:t>“Other than to establish the initial diagnosis, muscle biopsies are not clinically indicated for disease management and do not offer a prospect of direct clinical benefit to the enrolled child”</a:t>
            </a:r>
          </a:p>
        </p:txBody>
      </p:sp>
    </p:spTree>
    <p:extLst>
      <p:ext uri="{BB962C8B-B14F-4D97-AF65-F5344CB8AC3E}">
        <p14:creationId xmlns:p14="http://schemas.microsoft.com/office/powerpoint/2010/main" val="3751914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58C9F9-B800-4688-AFCC-B365413213F8}"/>
              </a:ext>
            </a:extLst>
          </p:cNvPr>
          <p:cNvSpPr>
            <a:spLocks noGrp="1"/>
          </p:cNvSpPr>
          <p:nvPr>
            <p:ph type="title"/>
          </p:nvPr>
        </p:nvSpPr>
        <p:spPr>
          <a:xfrm>
            <a:off x="722313" y="2060972"/>
            <a:ext cx="7772400" cy="1021556"/>
          </a:xfrm>
        </p:spPr>
        <p:txBody>
          <a:bodyPr/>
          <a:lstStyle/>
          <a:p>
            <a:r>
              <a:rPr lang="en-US" dirty="0"/>
              <a:t>Control Arms</a:t>
            </a:r>
          </a:p>
        </p:txBody>
      </p:sp>
    </p:spTree>
    <p:extLst>
      <p:ext uri="{BB962C8B-B14F-4D97-AF65-F5344CB8AC3E}">
        <p14:creationId xmlns:p14="http://schemas.microsoft.com/office/powerpoint/2010/main" val="200169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8E64D-A219-47B9-98D1-950A633E87FE}"/>
              </a:ext>
            </a:extLst>
          </p:cNvPr>
          <p:cNvSpPr>
            <a:spLocks noGrp="1"/>
          </p:cNvSpPr>
          <p:nvPr>
            <p:ph type="title"/>
          </p:nvPr>
        </p:nvSpPr>
        <p:spPr/>
        <p:txBody>
          <a:bodyPr>
            <a:normAutofit fontScale="90000"/>
          </a:bodyPr>
          <a:lstStyle/>
          <a:p>
            <a:r>
              <a:rPr lang="en-US" dirty="0"/>
              <a:t>Placebo Controls</a:t>
            </a:r>
          </a:p>
        </p:txBody>
      </p:sp>
      <p:sp>
        <p:nvSpPr>
          <p:cNvPr id="3" name="Content Placeholder 2">
            <a:extLst>
              <a:ext uri="{FF2B5EF4-FFF2-40B4-BE49-F238E27FC236}">
                <a16:creationId xmlns:a16="http://schemas.microsoft.com/office/drawing/2014/main" id="{79BC8695-D396-419C-AD55-B5ADD04661C2}"/>
              </a:ext>
            </a:extLst>
          </p:cNvPr>
          <p:cNvSpPr>
            <a:spLocks noGrp="1"/>
          </p:cNvSpPr>
          <p:nvPr>
            <p:ph idx="1"/>
          </p:nvPr>
        </p:nvSpPr>
        <p:spPr/>
        <p:txBody>
          <a:bodyPr>
            <a:normAutofit lnSpcReduction="10000"/>
          </a:bodyPr>
          <a:lstStyle/>
          <a:p>
            <a:r>
              <a:rPr lang="en-US" dirty="0"/>
              <a:t>Placebo controls may not be acceptable for several reasons:</a:t>
            </a:r>
          </a:p>
          <a:p>
            <a:pPr lvl="1"/>
            <a:r>
              <a:rPr lang="en-US" dirty="0"/>
              <a:t>Ethically problematic if there is an approved treatment and there is morbidity/mortality associated with delaying treatment.</a:t>
            </a:r>
          </a:p>
          <a:p>
            <a:pPr lvl="1"/>
            <a:r>
              <a:rPr lang="en-US" dirty="0"/>
              <a:t>Even if it is ethical, it may not be acceptable to the patient or parent if there is an effective treatment.</a:t>
            </a:r>
          </a:p>
          <a:p>
            <a:pPr lvl="1"/>
            <a:endParaRPr lang="en-US" dirty="0"/>
          </a:p>
          <a:p>
            <a:pPr lvl="1"/>
            <a:endParaRPr lang="en-US" dirty="0"/>
          </a:p>
        </p:txBody>
      </p:sp>
    </p:spTree>
    <p:extLst>
      <p:ext uri="{BB962C8B-B14F-4D97-AF65-F5344CB8AC3E}">
        <p14:creationId xmlns:p14="http://schemas.microsoft.com/office/powerpoint/2010/main" val="3358570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02B47-0054-4610-8472-A73CCEEE814C}"/>
              </a:ext>
            </a:extLst>
          </p:cNvPr>
          <p:cNvSpPr>
            <a:spLocks noGrp="1"/>
          </p:cNvSpPr>
          <p:nvPr>
            <p:ph type="title"/>
          </p:nvPr>
        </p:nvSpPr>
        <p:spPr/>
        <p:txBody>
          <a:bodyPr>
            <a:normAutofit fontScale="90000"/>
          </a:bodyPr>
          <a:lstStyle/>
          <a:p>
            <a:r>
              <a:rPr lang="en-US" dirty="0"/>
              <a:t>Non-inferiority/Active Controls</a:t>
            </a:r>
          </a:p>
        </p:txBody>
      </p:sp>
      <p:sp>
        <p:nvSpPr>
          <p:cNvPr id="3" name="Content Placeholder 2">
            <a:extLst>
              <a:ext uri="{FF2B5EF4-FFF2-40B4-BE49-F238E27FC236}">
                <a16:creationId xmlns:a16="http://schemas.microsoft.com/office/drawing/2014/main" id="{6659FCEC-6C55-435A-961D-B33A93860C40}"/>
              </a:ext>
            </a:extLst>
          </p:cNvPr>
          <p:cNvSpPr>
            <a:spLocks noGrp="1"/>
          </p:cNvSpPr>
          <p:nvPr>
            <p:ph idx="1"/>
          </p:nvPr>
        </p:nvSpPr>
        <p:spPr/>
        <p:txBody>
          <a:bodyPr/>
          <a:lstStyle/>
          <a:p>
            <a:r>
              <a:rPr lang="en-US" dirty="0"/>
              <a:t>We often don’t have enough data to specify a reliable non-inferiority margin for pediatrics.</a:t>
            </a:r>
          </a:p>
          <a:p>
            <a:r>
              <a:rPr lang="en-US" dirty="0"/>
              <a:t>When we do, we usually need a substantially larger number of patients to establish non-inferiority, which can exacerbate enrollment issues.</a:t>
            </a:r>
          </a:p>
        </p:txBody>
      </p:sp>
    </p:spTree>
    <p:extLst>
      <p:ext uri="{BB962C8B-B14F-4D97-AF65-F5344CB8AC3E}">
        <p14:creationId xmlns:p14="http://schemas.microsoft.com/office/powerpoint/2010/main" val="1199501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99E85-802C-4F81-8958-EC344625F270}"/>
              </a:ext>
            </a:extLst>
          </p:cNvPr>
          <p:cNvSpPr>
            <a:spLocks noGrp="1"/>
          </p:cNvSpPr>
          <p:nvPr>
            <p:ph type="title"/>
          </p:nvPr>
        </p:nvSpPr>
        <p:spPr/>
        <p:txBody>
          <a:bodyPr>
            <a:normAutofit fontScale="90000"/>
          </a:bodyPr>
          <a:lstStyle/>
          <a:p>
            <a:r>
              <a:rPr lang="en-US" dirty="0"/>
              <a:t>Natural History Controls</a:t>
            </a:r>
          </a:p>
        </p:txBody>
      </p:sp>
      <p:pic>
        <p:nvPicPr>
          <p:cNvPr id="4" name="Picture 3">
            <a:extLst>
              <a:ext uri="{FF2B5EF4-FFF2-40B4-BE49-F238E27FC236}">
                <a16:creationId xmlns:a16="http://schemas.microsoft.com/office/drawing/2014/main" id="{751CEC63-D156-41F3-B56D-5505A5672253}"/>
              </a:ext>
            </a:extLst>
          </p:cNvPr>
          <p:cNvPicPr>
            <a:picLocks noChangeAspect="1"/>
          </p:cNvPicPr>
          <p:nvPr/>
        </p:nvPicPr>
        <p:blipFill>
          <a:blip r:embed="rId2"/>
          <a:stretch>
            <a:fillRect/>
          </a:stretch>
        </p:blipFill>
        <p:spPr>
          <a:xfrm>
            <a:off x="228600" y="1569027"/>
            <a:ext cx="4139564" cy="2900332"/>
          </a:xfrm>
          <a:prstGeom prst="rect">
            <a:avLst/>
          </a:prstGeom>
        </p:spPr>
      </p:pic>
      <p:pic>
        <p:nvPicPr>
          <p:cNvPr id="5" name="Picture 4">
            <a:extLst>
              <a:ext uri="{FF2B5EF4-FFF2-40B4-BE49-F238E27FC236}">
                <a16:creationId xmlns:a16="http://schemas.microsoft.com/office/drawing/2014/main" id="{8B08D025-7184-4938-965A-00A99021D156}"/>
              </a:ext>
            </a:extLst>
          </p:cNvPr>
          <p:cNvPicPr>
            <a:picLocks noChangeAspect="1"/>
          </p:cNvPicPr>
          <p:nvPr/>
        </p:nvPicPr>
        <p:blipFill>
          <a:blip r:embed="rId3"/>
          <a:stretch>
            <a:fillRect/>
          </a:stretch>
        </p:blipFill>
        <p:spPr>
          <a:xfrm>
            <a:off x="4690721" y="1569027"/>
            <a:ext cx="4142232" cy="2602782"/>
          </a:xfrm>
          <a:prstGeom prst="rect">
            <a:avLst/>
          </a:prstGeom>
        </p:spPr>
      </p:pic>
    </p:spTree>
    <p:extLst>
      <p:ext uri="{BB962C8B-B14F-4D97-AF65-F5344CB8AC3E}">
        <p14:creationId xmlns:p14="http://schemas.microsoft.com/office/powerpoint/2010/main" val="1018869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B55ED-418B-4A35-87F4-6EE6BD770079}"/>
              </a:ext>
            </a:extLst>
          </p:cNvPr>
          <p:cNvSpPr>
            <a:spLocks noGrp="1"/>
          </p:cNvSpPr>
          <p:nvPr>
            <p:ph type="title"/>
          </p:nvPr>
        </p:nvSpPr>
        <p:spPr/>
        <p:txBody>
          <a:bodyPr>
            <a:normAutofit fontScale="90000"/>
          </a:bodyPr>
          <a:lstStyle/>
          <a:p>
            <a:r>
              <a:rPr lang="en-US" dirty="0"/>
              <a:t>Historical (External) Controls</a:t>
            </a:r>
          </a:p>
        </p:txBody>
      </p:sp>
      <p:sp>
        <p:nvSpPr>
          <p:cNvPr id="3" name="Content Placeholder 2">
            <a:extLst>
              <a:ext uri="{FF2B5EF4-FFF2-40B4-BE49-F238E27FC236}">
                <a16:creationId xmlns:a16="http://schemas.microsoft.com/office/drawing/2014/main" id="{4D58AF96-6BF0-45CB-81C6-BD65C55F011A}"/>
              </a:ext>
            </a:extLst>
          </p:cNvPr>
          <p:cNvSpPr>
            <a:spLocks noGrp="1"/>
          </p:cNvSpPr>
          <p:nvPr>
            <p:ph idx="1"/>
          </p:nvPr>
        </p:nvSpPr>
        <p:spPr/>
        <p:txBody>
          <a:bodyPr>
            <a:normAutofit fontScale="85000" lnSpcReduction="20000"/>
          </a:bodyPr>
          <a:lstStyle/>
          <a:p>
            <a:r>
              <a:rPr lang="en-US" dirty="0"/>
              <a:t>“The inability to eliminate systematic differences between nonconcurrent treatment groups, however, is a major problem with that design”</a:t>
            </a:r>
          </a:p>
          <a:p>
            <a:pPr marL="914400" lvl="1" indent="-514350">
              <a:buFont typeface="+mj-lt"/>
              <a:buAutoNum type="arabicPeriod"/>
            </a:pPr>
            <a:r>
              <a:rPr lang="en-US" dirty="0"/>
              <a:t>There is an unmet medical need;</a:t>
            </a:r>
          </a:p>
          <a:p>
            <a:pPr marL="914400" lvl="1" indent="-514350">
              <a:buFont typeface="+mj-lt"/>
              <a:buAutoNum type="arabicPeriod"/>
            </a:pPr>
            <a:r>
              <a:rPr lang="en-US" dirty="0"/>
              <a:t>There is a well-documented, highly predictable disease course that can be objectively measured and verified, such as high and temporally predictable mortality;</a:t>
            </a:r>
          </a:p>
          <a:p>
            <a:pPr marL="914400" lvl="1" indent="-514350">
              <a:buFont typeface="+mj-lt"/>
              <a:buAutoNum type="arabicPeriod"/>
            </a:pPr>
            <a:r>
              <a:rPr lang="en-US" dirty="0"/>
              <a:t>There is an expected drug effect that is large, self-evident, and temporally closely associated with the intervention.</a:t>
            </a:r>
          </a:p>
        </p:txBody>
      </p:sp>
    </p:spTree>
    <p:extLst>
      <p:ext uri="{BB962C8B-B14F-4D97-AF65-F5344CB8AC3E}">
        <p14:creationId xmlns:p14="http://schemas.microsoft.com/office/powerpoint/2010/main" val="3478798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58C9F9-B800-4688-AFCC-B365413213F8}"/>
              </a:ext>
            </a:extLst>
          </p:cNvPr>
          <p:cNvSpPr>
            <a:spLocks noGrp="1"/>
          </p:cNvSpPr>
          <p:nvPr>
            <p:ph type="title"/>
          </p:nvPr>
        </p:nvSpPr>
        <p:spPr>
          <a:xfrm>
            <a:off x="722313" y="2060972"/>
            <a:ext cx="7772400" cy="1021556"/>
          </a:xfrm>
        </p:spPr>
        <p:txBody>
          <a:bodyPr/>
          <a:lstStyle/>
          <a:p>
            <a:r>
              <a:rPr lang="en-US" dirty="0"/>
              <a:t>Recent FDA Legislation</a:t>
            </a:r>
          </a:p>
        </p:txBody>
      </p:sp>
    </p:spTree>
    <p:extLst>
      <p:ext uri="{BB962C8B-B14F-4D97-AF65-F5344CB8AC3E}">
        <p14:creationId xmlns:p14="http://schemas.microsoft.com/office/powerpoint/2010/main" val="1679365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21</a:t>
            </a:r>
            <a:r>
              <a:rPr lang="en-US" baseline="30000" dirty="0"/>
              <a:t>st</a:t>
            </a:r>
            <a:r>
              <a:rPr lang="en-US" dirty="0"/>
              <a:t> Century Cures Act</a:t>
            </a:r>
          </a:p>
        </p:txBody>
      </p:sp>
      <p:pic>
        <p:nvPicPr>
          <p:cNvPr id="13314" name="Picture 2" descr="images of FDA-regulated innovative produc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7042" y="1491278"/>
            <a:ext cx="5676500" cy="19819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5617" y="3313017"/>
            <a:ext cx="7914049" cy="1015663"/>
          </a:xfrm>
          <a:prstGeom prst="rect">
            <a:avLst/>
          </a:prstGeom>
          <a:noFill/>
        </p:spPr>
        <p:txBody>
          <a:bodyPr wrap="square" rtlCol="0">
            <a:spAutoFit/>
          </a:bodyPr>
          <a:lstStyle/>
          <a:p>
            <a:endParaRPr lang="en-US" sz="600" dirty="0"/>
          </a:p>
          <a:p>
            <a:endParaRPr lang="en-US" sz="600" dirty="0"/>
          </a:p>
          <a:p>
            <a:endParaRPr lang="en-US" sz="600" dirty="0"/>
          </a:p>
          <a:p>
            <a:r>
              <a:rPr lang="en-US" sz="1200" dirty="0"/>
              <a:t>The 21st Century Cures Act (Cures Act), signed into law on December 13, 2016, is designed to help accelerate </a:t>
            </a:r>
          </a:p>
          <a:p>
            <a:r>
              <a:rPr lang="en-US" sz="1200" dirty="0"/>
              <a:t>medical product development   and bring new innovations and advances to patients who need them faster and more efficiently</a:t>
            </a:r>
          </a:p>
          <a:p>
            <a:endParaRPr lang="en-US" sz="600" dirty="0"/>
          </a:p>
        </p:txBody>
      </p:sp>
    </p:spTree>
    <p:extLst>
      <p:ext uri="{BB962C8B-B14F-4D97-AF65-F5344CB8AC3E}">
        <p14:creationId xmlns:p14="http://schemas.microsoft.com/office/powerpoint/2010/main" val="1433257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Cures Act</a:t>
            </a:r>
          </a:p>
        </p:txBody>
      </p:sp>
      <p:graphicFrame>
        <p:nvGraphicFramePr>
          <p:cNvPr id="8" name="Content Placeholder 7"/>
          <p:cNvGraphicFramePr>
            <a:graphicFrameLocks noGrp="1"/>
          </p:cNvGraphicFramePr>
          <p:nvPr>
            <p:ph idx="1"/>
            <p:extLst/>
          </p:nvPr>
        </p:nvGraphicFramePr>
        <p:xfrm>
          <a:off x="323851" y="1268016"/>
          <a:ext cx="8509103" cy="2958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086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679DB-AC5E-48C5-8B1D-5C08EE4C14EE}"/>
              </a:ext>
            </a:extLst>
          </p:cNvPr>
          <p:cNvSpPr>
            <a:spLocks noGrp="1"/>
          </p:cNvSpPr>
          <p:nvPr>
            <p:ph type="title"/>
          </p:nvPr>
        </p:nvSpPr>
        <p:spPr/>
        <p:txBody>
          <a:bodyPr>
            <a:normAutofit fontScale="90000"/>
          </a:bodyPr>
          <a:lstStyle/>
          <a:p>
            <a:r>
              <a:rPr lang="en-US" dirty="0"/>
              <a:t>Overview</a:t>
            </a:r>
          </a:p>
        </p:txBody>
      </p:sp>
      <p:sp>
        <p:nvSpPr>
          <p:cNvPr id="3" name="Content Placeholder 2">
            <a:extLst>
              <a:ext uri="{FF2B5EF4-FFF2-40B4-BE49-F238E27FC236}">
                <a16:creationId xmlns:a16="http://schemas.microsoft.com/office/drawing/2014/main" id="{87757597-0A8D-45B6-AE43-33A6BF3147A1}"/>
              </a:ext>
            </a:extLst>
          </p:cNvPr>
          <p:cNvSpPr>
            <a:spLocks noGrp="1"/>
          </p:cNvSpPr>
          <p:nvPr>
            <p:ph idx="1"/>
          </p:nvPr>
        </p:nvSpPr>
        <p:spPr/>
        <p:txBody>
          <a:bodyPr/>
          <a:lstStyle/>
          <a:p>
            <a:r>
              <a:rPr lang="en-US" dirty="0"/>
              <a:t>Pediatric regulations</a:t>
            </a:r>
          </a:p>
          <a:p>
            <a:r>
              <a:rPr lang="en-US" dirty="0"/>
              <a:t>Common issues with pediatric drug development</a:t>
            </a:r>
          </a:p>
          <a:p>
            <a:r>
              <a:rPr lang="en-US" dirty="0"/>
              <a:t>Options for control arms </a:t>
            </a:r>
          </a:p>
          <a:p>
            <a:r>
              <a:rPr lang="en-US" dirty="0"/>
              <a:t>Overview of some recent legislation</a:t>
            </a:r>
          </a:p>
          <a:p>
            <a:endParaRPr lang="en-US" dirty="0"/>
          </a:p>
          <a:p>
            <a:endParaRPr lang="en-US" dirty="0"/>
          </a:p>
          <a:p>
            <a:endParaRPr lang="en-US" dirty="0"/>
          </a:p>
        </p:txBody>
      </p:sp>
    </p:spTree>
    <p:extLst>
      <p:ext uri="{BB962C8B-B14F-4D97-AF65-F5344CB8AC3E}">
        <p14:creationId xmlns:p14="http://schemas.microsoft.com/office/powerpoint/2010/main" val="2440386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628DC-817A-4677-9CB8-1617F2EFD8A2}"/>
              </a:ext>
            </a:extLst>
          </p:cNvPr>
          <p:cNvSpPr>
            <a:spLocks noGrp="1"/>
          </p:cNvSpPr>
          <p:nvPr>
            <p:ph type="title"/>
          </p:nvPr>
        </p:nvSpPr>
        <p:spPr>
          <a:xfrm>
            <a:off x="317448" y="258090"/>
            <a:ext cx="8509103" cy="694515"/>
          </a:xfrm>
        </p:spPr>
        <p:txBody>
          <a:bodyPr>
            <a:normAutofit fontScale="90000"/>
          </a:bodyPr>
          <a:lstStyle/>
          <a:p>
            <a:r>
              <a:rPr lang="en-US" dirty="0"/>
              <a:t>Federal Register Notice</a:t>
            </a:r>
          </a:p>
        </p:txBody>
      </p:sp>
      <p:pic>
        <p:nvPicPr>
          <p:cNvPr id="48" name="Content Placeholder 47">
            <a:extLst>
              <a:ext uri="{FF2B5EF4-FFF2-40B4-BE49-F238E27FC236}">
                <a16:creationId xmlns:a16="http://schemas.microsoft.com/office/drawing/2014/main" id="{A31822E4-B002-4190-AACB-02B454907204}"/>
              </a:ext>
            </a:extLst>
          </p:cNvPr>
          <p:cNvPicPr>
            <a:picLocks noGrp="1" noChangeAspect="1"/>
          </p:cNvPicPr>
          <p:nvPr>
            <p:ph idx="1"/>
          </p:nvPr>
        </p:nvPicPr>
        <p:blipFill>
          <a:blip r:embed="rId2"/>
          <a:stretch>
            <a:fillRect/>
          </a:stretch>
        </p:blipFill>
        <p:spPr>
          <a:xfrm>
            <a:off x="310361" y="952606"/>
            <a:ext cx="3883759" cy="3238289"/>
          </a:xfrm>
          <a:prstGeom prst="rect">
            <a:avLst/>
          </a:prstGeom>
        </p:spPr>
      </p:pic>
      <p:pic>
        <p:nvPicPr>
          <p:cNvPr id="12" name="Picture 11">
            <a:extLst>
              <a:ext uri="{FF2B5EF4-FFF2-40B4-BE49-F238E27FC236}">
                <a16:creationId xmlns:a16="http://schemas.microsoft.com/office/drawing/2014/main" id="{F98DE1FD-CA74-4B5E-AC12-4DF0285FD79C}"/>
              </a:ext>
            </a:extLst>
          </p:cNvPr>
          <p:cNvPicPr>
            <a:picLocks noChangeAspect="1"/>
          </p:cNvPicPr>
          <p:nvPr/>
        </p:nvPicPr>
        <p:blipFill>
          <a:blip r:embed="rId3"/>
          <a:stretch>
            <a:fillRect/>
          </a:stretch>
        </p:blipFill>
        <p:spPr>
          <a:xfrm>
            <a:off x="4949882" y="1173235"/>
            <a:ext cx="3242936" cy="3023809"/>
          </a:xfrm>
          <a:prstGeom prst="rect">
            <a:avLst/>
          </a:prstGeom>
        </p:spPr>
      </p:pic>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CEF22CEF-2236-4712-95CC-FA0E791AFBFD}"/>
                  </a:ext>
                </a:extLst>
              </p14:cNvPr>
              <p14:cNvContentPartPr/>
              <p14:nvPr/>
            </p14:nvContentPartPr>
            <p14:xfrm>
              <a:off x="6152407" y="1853031"/>
              <a:ext cx="13500" cy="270"/>
            </p14:xfrm>
          </p:contentPart>
        </mc:Choice>
        <mc:Fallback xmlns="">
          <p:pic>
            <p:nvPicPr>
              <p:cNvPr id="17" name="Ink 16">
                <a:extLst>
                  <a:ext uri="{FF2B5EF4-FFF2-40B4-BE49-F238E27FC236}">
                    <a16:creationId xmlns:a16="http://schemas.microsoft.com/office/drawing/2014/main" id="{CEF22CEF-2236-4712-95CC-FA0E791AFBFD}"/>
                  </a:ext>
                </a:extLst>
              </p:cNvPr>
              <p:cNvPicPr/>
              <p:nvPr/>
            </p:nvPicPr>
            <p:blipFill>
              <a:blip r:embed="rId5"/>
              <a:stretch>
                <a:fillRect/>
              </a:stretch>
            </p:blipFill>
            <p:spPr>
              <a:xfrm>
                <a:off x="6099118" y="1772031"/>
                <a:ext cx="119724"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A0ECB3C3-7E1D-43EF-9C55-1DDAD5C0DD74}"/>
                  </a:ext>
                </a:extLst>
              </p14:cNvPr>
              <p14:cNvContentPartPr/>
              <p14:nvPr/>
            </p14:nvContentPartPr>
            <p14:xfrm>
              <a:off x="6455617" y="1853031"/>
              <a:ext cx="270" cy="270"/>
            </p14:xfrm>
          </p:contentPart>
        </mc:Choice>
        <mc:Fallback xmlns="">
          <p:pic>
            <p:nvPicPr>
              <p:cNvPr id="18" name="Ink 17">
                <a:extLst>
                  <a:ext uri="{FF2B5EF4-FFF2-40B4-BE49-F238E27FC236}">
                    <a16:creationId xmlns:a16="http://schemas.microsoft.com/office/drawing/2014/main" id="{A0ECB3C3-7E1D-43EF-9C55-1DDAD5C0DD74}"/>
                  </a:ext>
                </a:extLst>
              </p:cNvPr>
              <p:cNvPicPr/>
              <p:nvPr/>
            </p:nvPicPr>
            <p:blipFill>
              <a:blip r:embed="rId7"/>
              <a:stretch>
                <a:fillRect/>
              </a:stretch>
            </p:blipFill>
            <p:spPr>
              <a:xfrm>
                <a:off x="6415117" y="1772031"/>
                <a:ext cx="81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k 41">
                <a:extLst>
                  <a:ext uri="{FF2B5EF4-FFF2-40B4-BE49-F238E27FC236}">
                    <a16:creationId xmlns:a16="http://schemas.microsoft.com/office/drawing/2014/main" id="{7E25D880-9121-401F-83D8-64EC666FBD8B}"/>
                  </a:ext>
                </a:extLst>
              </p14:cNvPr>
              <p14:cNvContentPartPr/>
              <p14:nvPr/>
            </p14:nvContentPartPr>
            <p14:xfrm>
              <a:off x="6455617" y="1853031"/>
              <a:ext cx="1251720" cy="26460"/>
            </p14:xfrm>
          </p:contentPart>
        </mc:Choice>
        <mc:Fallback xmlns="">
          <p:pic>
            <p:nvPicPr>
              <p:cNvPr id="42" name="Ink 41">
                <a:extLst>
                  <a:ext uri="{FF2B5EF4-FFF2-40B4-BE49-F238E27FC236}">
                    <a16:creationId xmlns:a16="http://schemas.microsoft.com/office/drawing/2014/main" id="{7E25D880-9121-401F-83D8-64EC666FBD8B}"/>
                  </a:ext>
                </a:extLst>
              </p:cNvPr>
              <p:cNvPicPr/>
              <p:nvPr/>
            </p:nvPicPr>
            <p:blipFill>
              <a:blip r:embed="rId9"/>
              <a:stretch>
                <a:fillRect/>
              </a:stretch>
            </p:blipFill>
            <p:spPr>
              <a:xfrm>
                <a:off x="6401617" y="1745761"/>
                <a:ext cx="1359360" cy="24064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020A509F-8445-4840-99A1-7524320ADCFA}"/>
                  </a:ext>
                </a:extLst>
              </p14:cNvPr>
              <p14:cNvContentPartPr/>
              <p14:nvPr/>
            </p14:nvContentPartPr>
            <p14:xfrm>
              <a:off x="5057827" y="1983441"/>
              <a:ext cx="2426760" cy="95580"/>
            </p14:xfrm>
          </p:contentPart>
        </mc:Choice>
        <mc:Fallback xmlns="">
          <p:pic>
            <p:nvPicPr>
              <p:cNvPr id="20" name="Ink 19">
                <a:extLst>
                  <a:ext uri="{FF2B5EF4-FFF2-40B4-BE49-F238E27FC236}">
                    <a16:creationId xmlns:a16="http://schemas.microsoft.com/office/drawing/2014/main" id="{020A509F-8445-4840-99A1-7524320ADCFA}"/>
                  </a:ext>
                </a:extLst>
              </p:cNvPr>
              <p:cNvPicPr/>
              <p:nvPr/>
            </p:nvPicPr>
            <p:blipFill>
              <a:blip r:embed="rId11"/>
              <a:stretch>
                <a:fillRect/>
              </a:stretch>
            </p:blipFill>
            <p:spPr>
              <a:xfrm>
                <a:off x="5003827" y="1875644"/>
                <a:ext cx="2534400" cy="31081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1" name="Ink 40">
                <a:extLst>
                  <a:ext uri="{FF2B5EF4-FFF2-40B4-BE49-F238E27FC236}">
                    <a16:creationId xmlns:a16="http://schemas.microsoft.com/office/drawing/2014/main" id="{D4236D8B-A7A1-45F6-AA7C-08B8E86AC2A7}"/>
                  </a:ext>
                </a:extLst>
              </p14:cNvPr>
              <p14:cNvContentPartPr/>
              <p14:nvPr/>
            </p14:nvContentPartPr>
            <p14:xfrm>
              <a:off x="7339327" y="2143011"/>
              <a:ext cx="368010" cy="270"/>
            </p14:xfrm>
          </p:contentPart>
        </mc:Choice>
        <mc:Fallback xmlns="">
          <p:pic>
            <p:nvPicPr>
              <p:cNvPr id="41" name="Ink 40">
                <a:extLst>
                  <a:ext uri="{FF2B5EF4-FFF2-40B4-BE49-F238E27FC236}">
                    <a16:creationId xmlns:a16="http://schemas.microsoft.com/office/drawing/2014/main" id="{D4236D8B-A7A1-45F6-AA7C-08B8E86AC2A7}"/>
                  </a:ext>
                </a:extLst>
              </p:cNvPr>
              <p:cNvPicPr/>
              <p:nvPr/>
            </p:nvPicPr>
            <p:blipFill>
              <a:blip r:embed="rId13"/>
              <a:stretch>
                <a:fillRect/>
              </a:stretch>
            </p:blipFill>
            <p:spPr>
              <a:xfrm>
                <a:off x="7285367" y="2062011"/>
                <a:ext cx="475571"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0" name="Ink 39">
                <a:extLst>
                  <a:ext uri="{FF2B5EF4-FFF2-40B4-BE49-F238E27FC236}">
                    <a16:creationId xmlns:a16="http://schemas.microsoft.com/office/drawing/2014/main" id="{260327FA-41B5-4556-83CA-1044D98E444F}"/>
                  </a:ext>
                </a:extLst>
              </p14:cNvPr>
              <p14:cNvContentPartPr/>
              <p14:nvPr/>
            </p14:nvContentPartPr>
            <p14:xfrm>
              <a:off x="5071057" y="2143011"/>
              <a:ext cx="2636280" cy="46440"/>
            </p14:xfrm>
          </p:contentPart>
        </mc:Choice>
        <mc:Fallback xmlns="">
          <p:pic>
            <p:nvPicPr>
              <p:cNvPr id="40" name="Ink 39">
                <a:extLst>
                  <a:ext uri="{FF2B5EF4-FFF2-40B4-BE49-F238E27FC236}">
                    <a16:creationId xmlns:a16="http://schemas.microsoft.com/office/drawing/2014/main" id="{260327FA-41B5-4556-83CA-1044D98E444F}"/>
                  </a:ext>
                </a:extLst>
              </p:cNvPr>
              <p:cNvPicPr/>
              <p:nvPr/>
            </p:nvPicPr>
            <p:blipFill>
              <a:blip r:embed="rId15"/>
              <a:stretch>
                <a:fillRect/>
              </a:stretch>
            </p:blipFill>
            <p:spPr>
              <a:xfrm>
                <a:off x="5017057" y="2035011"/>
                <a:ext cx="27439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77359BEF-387F-4CF7-8055-93F05EEEC15C}"/>
                  </a:ext>
                </a:extLst>
              </p14:cNvPr>
              <p14:cNvContentPartPr/>
              <p14:nvPr/>
            </p14:nvContentPartPr>
            <p14:xfrm>
              <a:off x="5044597" y="2272611"/>
              <a:ext cx="2802870" cy="96390"/>
            </p14:xfrm>
          </p:contentPart>
        </mc:Choice>
        <mc:Fallback xmlns="">
          <p:pic>
            <p:nvPicPr>
              <p:cNvPr id="22" name="Ink 21">
                <a:extLst>
                  <a:ext uri="{FF2B5EF4-FFF2-40B4-BE49-F238E27FC236}">
                    <a16:creationId xmlns:a16="http://schemas.microsoft.com/office/drawing/2014/main" id="{77359BEF-387F-4CF7-8055-93F05EEEC15C}"/>
                  </a:ext>
                </a:extLst>
              </p:cNvPr>
              <p:cNvPicPr/>
              <p:nvPr/>
            </p:nvPicPr>
            <p:blipFill>
              <a:blip r:embed="rId17"/>
              <a:stretch>
                <a:fillRect/>
              </a:stretch>
            </p:blipFill>
            <p:spPr>
              <a:xfrm>
                <a:off x="4990599" y="2164712"/>
                <a:ext cx="2910507" cy="31182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 name="Ink 22">
                <a:extLst>
                  <a:ext uri="{FF2B5EF4-FFF2-40B4-BE49-F238E27FC236}">
                    <a16:creationId xmlns:a16="http://schemas.microsoft.com/office/drawing/2014/main" id="{F94310D9-348E-43C1-A730-C2520B873F7B}"/>
                  </a:ext>
                </a:extLst>
              </p14:cNvPr>
              <p14:cNvContentPartPr/>
              <p14:nvPr/>
            </p14:nvContentPartPr>
            <p14:xfrm>
              <a:off x="5038117" y="2426781"/>
              <a:ext cx="2710260" cy="29700"/>
            </p14:xfrm>
          </p:contentPart>
        </mc:Choice>
        <mc:Fallback xmlns="">
          <p:pic>
            <p:nvPicPr>
              <p:cNvPr id="23" name="Ink 22">
                <a:extLst>
                  <a:ext uri="{FF2B5EF4-FFF2-40B4-BE49-F238E27FC236}">
                    <a16:creationId xmlns:a16="http://schemas.microsoft.com/office/drawing/2014/main" id="{F94310D9-348E-43C1-A730-C2520B873F7B}"/>
                  </a:ext>
                </a:extLst>
              </p:cNvPr>
              <p:cNvPicPr/>
              <p:nvPr/>
            </p:nvPicPr>
            <p:blipFill>
              <a:blip r:embed="rId19"/>
              <a:stretch>
                <a:fillRect/>
              </a:stretch>
            </p:blipFill>
            <p:spPr>
              <a:xfrm>
                <a:off x="4984121" y="2319432"/>
                <a:ext cx="2817893" cy="24404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Ink 23">
                <a:extLst>
                  <a:ext uri="{FF2B5EF4-FFF2-40B4-BE49-F238E27FC236}">
                    <a16:creationId xmlns:a16="http://schemas.microsoft.com/office/drawing/2014/main" id="{C15246F5-013B-4BD6-8389-73E6C31CF537}"/>
                  </a:ext>
                </a:extLst>
              </p14:cNvPr>
              <p14:cNvContentPartPr/>
              <p14:nvPr/>
            </p14:nvContentPartPr>
            <p14:xfrm>
              <a:off x="5064307" y="2596341"/>
              <a:ext cx="976320" cy="10530"/>
            </p14:xfrm>
          </p:contentPart>
        </mc:Choice>
        <mc:Fallback xmlns="">
          <p:pic>
            <p:nvPicPr>
              <p:cNvPr id="24" name="Ink 23">
                <a:extLst>
                  <a:ext uri="{FF2B5EF4-FFF2-40B4-BE49-F238E27FC236}">
                    <a16:creationId xmlns:a16="http://schemas.microsoft.com/office/drawing/2014/main" id="{C15246F5-013B-4BD6-8389-73E6C31CF537}"/>
                  </a:ext>
                </a:extLst>
              </p:cNvPr>
              <p:cNvPicPr/>
              <p:nvPr/>
            </p:nvPicPr>
            <p:blipFill>
              <a:blip r:embed="rId21"/>
              <a:stretch>
                <a:fillRect/>
              </a:stretch>
            </p:blipFill>
            <p:spPr>
              <a:xfrm>
                <a:off x="5010307" y="2487410"/>
                <a:ext cx="1083960" cy="22802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Ink 24">
                <a:extLst>
                  <a:ext uri="{FF2B5EF4-FFF2-40B4-BE49-F238E27FC236}">
                    <a16:creationId xmlns:a16="http://schemas.microsoft.com/office/drawing/2014/main" id="{09616178-C648-483E-8B6D-719A810D59F4}"/>
                  </a:ext>
                </a:extLst>
              </p14:cNvPr>
              <p14:cNvContentPartPr/>
              <p14:nvPr/>
            </p14:nvContentPartPr>
            <p14:xfrm>
              <a:off x="6152407" y="1908381"/>
              <a:ext cx="369630" cy="14310"/>
            </p14:xfrm>
          </p:contentPart>
        </mc:Choice>
        <mc:Fallback xmlns="">
          <p:pic>
            <p:nvPicPr>
              <p:cNvPr id="25" name="Ink 24">
                <a:extLst>
                  <a:ext uri="{FF2B5EF4-FFF2-40B4-BE49-F238E27FC236}">
                    <a16:creationId xmlns:a16="http://schemas.microsoft.com/office/drawing/2014/main" id="{09616178-C648-483E-8B6D-719A810D59F4}"/>
                  </a:ext>
                </a:extLst>
              </p:cNvPr>
              <p:cNvPicPr/>
              <p:nvPr/>
            </p:nvPicPr>
            <p:blipFill>
              <a:blip r:embed="rId23"/>
              <a:stretch>
                <a:fillRect/>
              </a:stretch>
            </p:blipFill>
            <p:spPr>
              <a:xfrm>
                <a:off x="6098420" y="1801056"/>
                <a:ext cx="477244" cy="22860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Ink 25">
                <a:extLst>
                  <a:ext uri="{FF2B5EF4-FFF2-40B4-BE49-F238E27FC236}">
                    <a16:creationId xmlns:a16="http://schemas.microsoft.com/office/drawing/2014/main" id="{EAFD3885-3AAA-4E9C-85DC-4BC7BA51F00F}"/>
                  </a:ext>
                </a:extLst>
              </p14:cNvPr>
              <p14:cNvContentPartPr/>
              <p14:nvPr/>
            </p14:nvContentPartPr>
            <p14:xfrm>
              <a:off x="5987437" y="2189181"/>
              <a:ext cx="613710" cy="270"/>
            </p14:xfrm>
          </p:contentPart>
        </mc:Choice>
        <mc:Fallback xmlns="">
          <p:pic>
            <p:nvPicPr>
              <p:cNvPr id="26" name="Ink 25">
                <a:extLst>
                  <a:ext uri="{FF2B5EF4-FFF2-40B4-BE49-F238E27FC236}">
                    <a16:creationId xmlns:a16="http://schemas.microsoft.com/office/drawing/2014/main" id="{EAFD3885-3AAA-4E9C-85DC-4BC7BA51F00F}"/>
                  </a:ext>
                </a:extLst>
              </p:cNvPr>
              <p:cNvPicPr/>
              <p:nvPr/>
            </p:nvPicPr>
            <p:blipFill>
              <a:blip r:embed="rId25"/>
              <a:stretch>
                <a:fillRect/>
              </a:stretch>
            </p:blipFill>
            <p:spPr>
              <a:xfrm>
                <a:off x="5933445" y="2108181"/>
                <a:ext cx="721334"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Ink 26">
                <a:extLst>
                  <a:ext uri="{FF2B5EF4-FFF2-40B4-BE49-F238E27FC236}">
                    <a16:creationId xmlns:a16="http://schemas.microsoft.com/office/drawing/2014/main" id="{7E502E50-FF0F-46C1-8739-E5BB9D11E380}"/>
                  </a:ext>
                </a:extLst>
              </p14:cNvPr>
              <p14:cNvContentPartPr/>
              <p14:nvPr/>
            </p14:nvContentPartPr>
            <p14:xfrm>
              <a:off x="6600877" y="2189181"/>
              <a:ext cx="270" cy="270"/>
            </p14:xfrm>
          </p:contentPart>
        </mc:Choice>
        <mc:Fallback xmlns="">
          <p:pic>
            <p:nvPicPr>
              <p:cNvPr id="27" name="Ink 26">
                <a:extLst>
                  <a:ext uri="{FF2B5EF4-FFF2-40B4-BE49-F238E27FC236}">
                    <a16:creationId xmlns:a16="http://schemas.microsoft.com/office/drawing/2014/main" id="{7E502E50-FF0F-46C1-8739-E5BB9D11E380}"/>
                  </a:ext>
                </a:extLst>
              </p:cNvPr>
              <p:cNvPicPr/>
              <p:nvPr/>
            </p:nvPicPr>
            <p:blipFill>
              <a:blip r:embed="rId7"/>
              <a:stretch>
                <a:fillRect/>
              </a:stretch>
            </p:blipFill>
            <p:spPr>
              <a:xfrm>
                <a:off x="6560377" y="2108181"/>
                <a:ext cx="81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Ink 27">
                <a:extLst>
                  <a:ext uri="{FF2B5EF4-FFF2-40B4-BE49-F238E27FC236}">
                    <a16:creationId xmlns:a16="http://schemas.microsoft.com/office/drawing/2014/main" id="{371B631D-4247-455A-B1A0-9E5E96BC80B4}"/>
                  </a:ext>
                </a:extLst>
              </p14:cNvPr>
              <p14:cNvContentPartPr/>
              <p14:nvPr/>
            </p14:nvContentPartPr>
            <p14:xfrm>
              <a:off x="7379017" y="2023941"/>
              <a:ext cx="204660" cy="33750"/>
            </p14:xfrm>
          </p:contentPart>
        </mc:Choice>
        <mc:Fallback xmlns="">
          <p:pic>
            <p:nvPicPr>
              <p:cNvPr id="28" name="Ink 27">
                <a:extLst>
                  <a:ext uri="{FF2B5EF4-FFF2-40B4-BE49-F238E27FC236}">
                    <a16:creationId xmlns:a16="http://schemas.microsoft.com/office/drawing/2014/main" id="{371B631D-4247-455A-B1A0-9E5E96BC80B4}"/>
                  </a:ext>
                </a:extLst>
              </p:cNvPr>
              <p:cNvPicPr/>
              <p:nvPr/>
            </p:nvPicPr>
            <p:blipFill>
              <a:blip r:embed="rId28"/>
              <a:stretch>
                <a:fillRect/>
              </a:stretch>
            </p:blipFill>
            <p:spPr>
              <a:xfrm>
                <a:off x="7325064" y="1916228"/>
                <a:ext cx="312205" cy="24881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9" name="Ink 38">
                <a:extLst>
                  <a:ext uri="{FF2B5EF4-FFF2-40B4-BE49-F238E27FC236}">
                    <a16:creationId xmlns:a16="http://schemas.microsoft.com/office/drawing/2014/main" id="{7B054F18-5D1B-4ADD-BCC0-740544D45773}"/>
                  </a:ext>
                </a:extLst>
              </p14:cNvPr>
              <p14:cNvContentPartPr/>
              <p14:nvPr/>
            </p14:nvContentPartPr>
            <p14:xfrm>
              <a:off x="7589887" y="2024481"/>
              <a:ext cx="117450" cy="270"/>
            </p14:xfrm>
          </p:contentPart>
        </mc:Choice>
        <mc:Fallback xmlns="">
          <p:pic>
            <p:nvPicPr>
              <p:cNvPr id="39" name="Ink 38">
                <a:extLst>
                  <a:ext uri="{FF2B5EF4-FFF2-40B4-BE49-F238E27FC236}">
                    <a16:creationId xmlns:a16="http://schemas.microsoft.com/office/drawing/2014/main" id="{7B054F18-5D1B-4ADD-BCC0-740544D45773}"/>
                  </a:ext>
                </a:extLst>
              </p:cNvPr>
              <p:cNvPicPr/>
              <p:nvPr/>
            </p:nvPicPr>
            <p:blipFill>
              <a:blip r:embed="rId30"/>
              <a:stretch>
                <a:fillRect/>
              </a:stretch>
            </p:blipFill>
            <p:spPr>
              <a:xfrm>
                <a:off x="7536011" y="1943481"/>
                <a:ext cx="224843"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Ink 30">
                <a:extLst>
                  <a:ext uri="{FF2B5EF4-FFF2-40B4-BE49-F238E27FC236}">
                    <a16:creationId xmlns:a16="http://schemas.microsoft.com/office/drawing/2014/main" id="{76BAC062-E345-4CAF-9A84-43D18D7853B5}"/>
                  </a:ext>
                </a:extLst>
              </p14:cNvPr>
              <p14:cNvContentPartPr/>
              <p14:nvPr/>
            </p14:nvContentPartPr>
            <p14:xfrm>
              <a:off x="6218287" y="1885971"/>
              <a:ext cx="547560" cy="270"/>
            </p14:xfrm>
          </p:contentPart>
        </mc:Choice>
        <mc:Fallback xmlns="">
          <p:pic>
            <p:nvPicPr>
              <p:cNvPr id="31" name="Ink 30">
                <a:extLst>
                  <a:ext uri="{FF2B5EF4-FFF2-40B4-BE49-F238E27FC236}">
                    <a16:creationId xmlns:a16="http://schemas.microsoft.com/office/drawing/2014/main" id="{76BAC062-E345-4CAF-9A84-43D18D7853B5}"/>
                  </a:ext>
                </a:extLst>
              </p:cNvPr>
              <p:cNvPicPr/>
              <p:nvPr/>
            </p:nvPicPr>
            <p:blipFill>
              <a:blip r:embed="rId32"/>
              <a:stretch>
                <a:fillRect/>
              </a:stretch>
            </p:blipFill>
            <p:spPr>
              <a:xfrm>
                <a:off x="6164287" y="1804971"/>
                <a:ext cx="6552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Ink 31">
                <a:extLst>
                  <a:ext uri="{FF2B5EF4-FFF2-40B4-BE49-F238E27FC236}">
                    <a16:creationId xmlns:a16="http://schemas.microsoft.com/office/drawing/2014/main" id="{645F2BA9-E28A-4440-A565-D8E9A823D2A1}"/>
                  </a:ext>
                </a:extLst>
              </p14:cNvPr>
              <p14:cNvContentPartPr/>
              <p14:nvPr/>
            </p14:nvContentPartPr>
            <p14:xfrm>
              <a:off x="6765577" y="1885971"/>
              <a:ext cx="270" cy="270"/>
            </p14:xfrm>
          </p:contentPart>
        </mc:Choice>
        <mc:Fallback xmlns="">
          <p:pic>
            <p:nvPicPr>
              <p:cNvPr id="32" name="Ink 31">
                <a:extLst>
                  <a:ext uri="{FF2B5EF4-FFF2-40B4-BE49-F238E27FC236}">
                    <a16:creationId xmlns:a16="http://schemas.microsoft.com/office/drawing/2014/main" id="{645F2BA9-E28A-4440-A565-D8E9A823D2A1}"/>
                  </a:ext>
                </a:extLst>
              </p:cNvPr>
              <p:cNvPicPr/>
              <p:nvPr/>
            </p:nvPicPr>
            <p:blipFill>
              <a:blip r:embed="rId7"/>
              <a:stretch>
                <a:fillRect/>
              </a:stretch>
            </p:blipFill>
            <p:spPr>
              <a:xfrm>
                <a:off x="6725077" y="1804971"/>
                <a:ext cx="81000" cy="162000"/>
              </a:xfrm>
              <a:prstGeom prst="rect">
                <a:avLst/>
              </a:prstGeom>
            </p:spPr>
          </p:pic>
        </mc:Fallback>
      </mc:AlternateContent>
      <p:sp>
        <p:nvSpPr>
          <p:cNvPr id="49" name="Speech Bubble: Rectangle with Corners Rounded 48">
            <a:extLst>
              <a:ext uri="{FF2B5EF4-FFF2-40B4-BE49-F238E27FC236}">
                <a16:creationId xmlns:a16="http://schemas.microsoft.com/office/drawing/2014/main" id="{8158C502-11A1-4C60-97B0-8795203D86C3}"/>
              </a:ext>
            </a:extLst>
          </p:cNvPr>
          <p:cNvSpPr/>
          <p:nvPr/>
        </p:nvSpPr>
        <p:spPr>
          <a:xfrm>
            <a:off x="184079" y="2064202"/>
            <a:ext cx="2576146" cy="123093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…highlights the goal of facilitating and advancing the use of complex adaptive, Bayesian, and other novel clinical trial designs</a:t>
            </a:r>
          </a:p>
        </p:txBody>
      </p:sp>
      <p:cxnSp>
        <p:nvCxnSpPr>
          <p:cNvPr id="58" name="Straight Arrow Connector 57">
            <a:extLst>
              <a:ext uri="{FF2B5EF4-FFF2-40B4-BE49-F238E27FC236}">
                <a16:creationId xmlns:a16="http://schemas.microsoft.com/office/drawing/2014/main" id="{77C0CE97-C488-4D6A-9AF8-3045654618E6}"/>
              </a:ext>
            </a:extLst>
          </p:cNvPr>
          <p:cNvCxnSpPr>
            <a:cxnSpLocks/>
          </p:cNvCxnSpPr>
          <p:nvPr/>
        </p:nvCxnSpPr>
        <p:spPr>
          <a:xfrm>
            <a:off x="951182" y="3397098"/>
            <a:ext cx="1894158" cy="15733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886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65C2-923F-4A2B-806B-6DB274311644}"/>
              </a:ext>
            </a:extLst>
          </p:cNvPr>
          <p:cNvSpPr>
            <a:spLocks noGrp="1"/>
          </p:cNvSpPr>
          <p:nvPr>
            <p:ph type="title"/>
          </p:nvPr>
        </p:nvSpPr>
        <p:spPr>
          <a:xfrm>
            <a:off x="323851" y="514350"/>
            <a:ext cx="7829550" cy="694515"/>
          </a:xfrm>
        </p:spPr>
        <p:txBody>
          <a:bodyPr>
            <a:normAutofit fontScale="90000"/>
          </a:bodyPr>
          <a:lstStyle/>
          <a:p>
            <a:r>
              <a:rPr lang="en-US" dirty="0"/>
              <a:t>Complex Innovative Trial Designs Pilot Program</a:t>
            </a:r>
          </a:p>
        </p:txBody>
      </p:sp>
      <p:pic>
        <p:nvPicPr>
          <p:cNvPr id="5" name="Content Placeholder 4">
            <a:extLst>
              <a:ext uri="{FF2B5EF4-FFF2-40B4-BE49-F238E27FC236}">
                <a16:creationId xmlns:a16="http://schemas.microsoft.com/office/drawing/2014/main" id="{A600A070-C153-4126-BD9F-8C42DCE73C56}"/>
              </a:ext>
            </a:extLst>
          </p:cNvPr>
          <p:cNvPicPr>
            <a:picLocks noGrp="1" noChangeAspect="1"/>
          </p:cNvPicPr>
          <p:nvPr>
            <p:ph idx="1"/>
          </p:nvPr>
        </p:nvPicPr>
        <p:blipFill>
          <a:blip r:embed="rId2"/>
          <a:stretch>
            <a:fillRect/>
          </a:stretch>
        </p:blipFill>
        <p:spPr>
          <a:xfrm>
            <a:off x="2621987" y="1508125"/>
            <a:ext cx="3912726" cy="3213100"/>
          </a:xfrm>
          <a:prstGeom prst="rect">
            <a:avLst/>
          </a:prstGeom>
        </p:spPr>
      </p:pic>
    </p:spTree>
    <p:extLst>
      <p:ext uri="{BB962C8B-B14F-4D97-AF65-F5344CB8AC3E}">
        <p14:creationId xmlns:p14="http://schemas.microsoft.com/office/powerpoint/2010/main" val="735634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EED6-C055-4A62-AC39-85CE5DA4D3B0}"/>
              </a:ext>
            </a:extLst>
          </p:cNvPr>
          <p:cNvSpPr>
            <a:spLocks noGrp="1"/>
          </p:cNvSpPr>
          <p:nvPr>
            <p:ph type="title"/>
          </p:nvPr>
        </p:nvSpPr>
        <p:spPr>
          <a:xfrm>
            <a:off x="317448" y="570350"/>
            <a:ext cx="8509103" cy="694515"/>
          </a:xfrm>
        </p:spPr>
        <p:txBody>
          <a:bodyPr>
            <a:normAutofit fontScale="90000"/>
          </a:bodyPr>
          <a:lstStyle/>
          <a:p>
            <a:r>
              <a:rPr lang="en-US" dirty="0"/>
              <a:t>Wave Life Sciences submission</a:t>
            </a:r>
          </a:p>
        </p:txBody>
      </p:sp>
      <p:pic>
        <p:nvPicPr>
          <p:cNvPr id="8" name="Content Placeholder 7">
            <a:extLst>
              <a:ext uri="{FF2B5EF4-FFF2-40B4-BE49-F238E27FC236}">
                <a16:creationId xmlns:a16="http://schemas.microsoft.com/office/drawing/2014/main" id="{B82F0FD9-B4AC-4196-8D23-2032A63A0BA0}"/>
              </a:ext>
            </a:extLst>
          </p:cNvPr>
          <p:cNvPicPr>
            <a:picLocks noGrp="1" noChangeAspect="1"/>
          </p:cNvPicPr>
          <p:nvPr>
            <p:ph idx="1"/>
          </p:nvPr>
        </p:nvPicPr>
        <p:blipFill>
          <a:blip r:embed="rId2"/>
          <a:stretch>
            <a:fillRect/>
          </a:stretch>
        </p:blipFill>
        <p:spPr>
          <a:xfrm>
            <a:off x="782516" y="1353741"/>
            <a:ext cx="7223747" cy="2699422"/>
          </a:xfrm>
          <a:prstGeom prst="rect">
            <a:avLst/>
          </a:prstGeom>
        </p:spPr>
      </p:pic>
      <p:sp>
        <p:nvSpPr>
          <p:cNvPr id="12" name="Speech Bubble: Oval 11">
            <a:extLst>
              <a:ext uri="{FF2B5EF4-FFF2-40B4-BE49-F238E27FC236}">
                <a16:creationId xmlns:a16="http://schemas.microsoft.com/office/drawing/2014/main" id="{87D48121-8BAE-4A49-8103-C706036BBFF5}"/>
              </a:ext>
            </a:extLst>
          </p:cNvPr>
          <p:cNvSpPr/>
          <p:nvPr/>
        </p:nvSpPr>
        <p:spPr>
          <a:xfrm>
            <a:off x="6290897" y="1978086"/>
            <a:ext cx="2070587" cy="175424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Placebo augmentation using a Bayesian modeling strategy</a:t>
            </a:r>
          </a:p>
          <a:p>
            <a:pPr algn="ctr"/>
            <a:endParaRPr lang="en-US" dirty="0"/>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71478F45-8B6E-46AC-8B74-B0606BE50F6C}"/>
                  </a:ext>
                </a:extLst>
              </p14:cNvPr>
              <p14:cNvContentPartPr/>
              <p14:nvPr/>
            </p14:nvContentPartPr>
            <p14:xfrm>
              <a:off x="5927343" y="2708138"/>
              <a:ext cx="270" cy="270"/>
            </p14:xfrm>
          </p:contentPart>
        </mc:Choice>
        <mc:Fallback xmlns="">
          <p:pic>
            <p:nvPicPr>
              <p:cNvPr id="10" name="Ink 9">
                <a:extLst>
                  <a:ext uri="{FF2B5EF4-FFF2-40B4-BE49-F238E27FC236}">
                    <a16:creationId xmlns:a16="http://schemas.microsoft.com/office/drawing/2014/main" id="{71478F45-8B6E-46AC-8B74-B0606BE50F6C}"/>
                  </a:ext>
                </a:extLst>
              </p:cNvPr>
              <p:cNvPicPr/>
              <p:nvPr/>
            </p:nvPicPr>
            <p:blipFill>
              <a:blip r:embed="rId4"/>
              <a:stretch>
                <a:fillRect/>
              </a:stretch>
            </p:blipFill>
            <p:spPr>
              <a:xfrm>
                <a:off x="5886843" y="2627138"/>
                <a:ext cx="81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1AB676D0-E76D-441E-A9D1-7A6471BAC462}"/>
                  </a:ext>
                </a:extLst>
              </p14:cNvPr>
              <p14:cNvContentPartPr/>
              <p14:nvPr/>
            </p14:nvContentPartPr>
            <p14:xfrm>
              <a:off x="5164593" y="2662778"/>
              <a:ext cx="602100" cy="32670"/>
            </p14:xfrm>
          </p:contentPart>
        </mc:Choice>
        <mc:Fallback xmlns="">
          <p:pic>
            <p:nvPicPr>
              <p:cNvPr id="11" name="Ink 10">
                <a:extLst>
                  <a:ext uri="{FF2B5EF4-FFF2-40B4-BE49-F238E27FC236}">
                    <a16:creationId xmlns:a16="http://schemas.microsoft.com/office/drawing/2014/main" id="{1AB676D0-E76D-441E-A9D1-7A6471BAC462}"/>
                  </a:ext>
                </a:extLst>
              </p:cNvPr>
              <p:cNvPicPr/>
              <p:nvPr/>
            </p:nvPicPr>
            <p:blipFill>
              <a:blip r:embed="rId6"/>
              <a:stretch>
                <a:fillRect/>
              </a:stretch>
            </p:blipFill>
            <p:spPr>
              <a:xfrm>
                <a:off x="5110609" y="2555075"/>
                <a:ext cx="709708" cy="24771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E8A20D4D-3974-43F3-A467-2D81E7E44F0A}"/>
                  </a:ext>
                </a:extLst>
              </p14:cNvPr>
              <p14:cNvContentPartPr/>
              <p14:nvPr/>
            </p14:nvContentPartPr>
            <p14:xfrm>
              <a:off x="4954533" y="2715158"/>
              <a:ext cx="483030" cy="270"/>
            </p14:xfrm>
          </p:contentPart>
        </mc:Choice>
        <mc:Fallback xmlns="">
          <p:pic>
            <p:nvPicPr>
              <p:cNvPr id="13" name="Ink 12">
                <a:extLst>
                  <a:ext uri="{FF2B5EF4-FFF2-40B4-BE49-F238E27FC236}">
                    <a16:creationId xmlns:a16="http://schemas.microsoft.com/office/drawing/2014/main" id="{E8A20D4D-3974-43F3-A467-2D81E7E44F0A}"/>
                  </a:ext>
                </a:extLst>
              </p:cNvPr>
              <p:cNvPicPr/>
              <p:nvPr/>
            </p:nvPicPr>
            <p:blipFill>
              <a:blip r:embed="rId8"/>
              <a:stretch>
                <a:fillRect/>
              </a:stretch>
            </p:blipFill>
            <p:spPr>
              <a:xfrm>
                <a:off x="4900543" y="2634158"/>
                <a:ext cx="59065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BFA9F224-962E-4B35-8304-76C266D3EEFD}"/>
                  </a:ext>
                </a:extLst>
              </p14:cNvPr>
              <p14:cNvContentPartPr/>
              <p14:nvPr/>
            </p14:nvContentPartPr>
            <p14:xfrm>
              <a:off x="5738343" y="2673308"/>
              <a:ext cx="270" cy="270"/>
            </p14:xfrm>
          </p:contentPart>
        </mc:Choice>
        <mc:Fallback xmlns="">
          <p:pic>
            <p:nvPicPr>
              <p:cNvPr id="14" name="Ink 13">
                <a:extLst>
                  <a:ext uri="{FF2B5EF4-FFF2-40B4-BE49-F238E27FC236}">
                    <a16:creationId xmlns:a16="http://schemas.microsoft.com/office/drawing/2014/main" id="{BFA9F224-962E-4B35-8304-76C266D3EEFD}"/>
                  </a:ext>
                </a:extLst>
              </p:cNvPr>
              <p:cNvPicPr/>
              <p:nvPr/>
            </p:nvPicPr>
            <p:blipFill>
              <a:blip r:embed="rId4"/>
              <a:stretch>
                <a:fillRect/>
              </a:stretch>
            </p:blipFill>
            <p:spPr>
              <a:xfrm>
                <a:off x="5697843" y="2592308"/>
                <a:ext cx="81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5EE229D8-9F07-405A-A08F-98CE1695B7A8}"/>
                  </a:ext>
                </a:extLst>
              </p14:cNvPr>
              <p14:cNvContentPartPr/>
              <p14:nvPr/>
            </p14:nvContentPartPr>
            <p14:xfrm>
              <a:off x="5843373" y="2673308"/>
              <a:ext cx="21060" cy="270"/>
            </p14:xfrm>
          </p:contentPart>
        </mc:Choice>
        <mc:Fallback xmlns="">
          <p:pic>
            <p:nvPicPr>
              <p:cNvPr id="15" name="Ink 14">
                <a:extLst>
                  <a:ext uri="{FF2B5EF4-FFF2-40B4-BE49-F238E27FC236}">
                    <a16:creationId xmlns:a16="http://schemas.microsoft.com/office/drawing/2014/main" id="{5EE229D8-9F07-405A-A08F-98CE1695B7A8}"/>
                  </a:ext>
                </a:extLst>
              </p:cNvPr>
              <p:cNvPicPr/>
              <p:nvPr/>
            </p:nvPicPr>
            <p:blipFill>
              <a:blip r:embed="rId11"/>
              <a:stretch>
                <a:fillRect/>
              </a:stretch>
            </p:blipFill>
            <p:spPr>
              <a:xfrm>
                <a:off x="5789831" y="2592308"/>
                <a:ext cx="127788"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7AC588A8-1729-460A-8F6E-44741AD680F7}"/>
                  </a:ext>
                </a:extLst>
              </p14:cNvPr>
              <p14:cNvContentPartPr/>
              <p14:nvPr/>
            </p14:nvContentPartPr>
            <p14:xfrm>
              <a:off x="5941383" y="2680328"/>
              <a:ext cx="270" cy="270"/>
            </p14:xfrm>
          </p:contentPart>
        </mc:Choice>
        <mc:Fallback xmlns="">
          <p:pic>
            <p:nvPicPr>
              <p:cNvPr id="16" name="Ink 15">
                <a:extLst>
                  <a:ext uri="{FF2B5EF4-FFF2-40B4-BE49-F238E27FC236}">
                    <a16:creationId xmlns:a16="http://schemas.microsoft.com/office/drawing/2014/main" id="{7AC588A8-1729-460A-8F6E-44741AD680F7}"/>
                  </a:ext>
                </a:extLst>
              </p:cNvPr>
              <p:cNvPicPr/>
              <p:nvPr/>
            </p:nvPicPr>
            <p:blipFill>
              <a:blip r:embed="rId4"/>
              <a:stretch>
                <a:fillRect/>
              </a:stretch>
            </p:blipFill>
            <p:spPr>
              <a:xfrm>
                <a:off x="5900883" y="2599328"/>
                <a:ext cx="81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5D85B0A6-A825-45B0-9438-4D28EBC2521A}"/>
                  </a:ext>
                </a:extLst>
              </p14:cNvPr>
              <p14:cNvContentPartPr/>
              <p14:nvPr/>
            </p14:nvContentPartPr>
            <p14:xfrm>
              <a:off x="3568893" y="3842408"/>
              <a:ext cx="1616760" cy="27810"/>
            </p14:xfrm>
          </p:contentPart>
        </mc:Choice>
        <mc:Fallback xmlns="">
          <p:pic>
            <p:nvPicPr>
              <p:cNvPr id="17" name="Ink 16">
                <a:extLst>
                  <a:ext uri="{FF2B5EF4-FFF2-40B4-BE49-F238E27FC236}">
                    <a16:creationId xmlns:a16="http://schemas.microsoft.com/office/drawing/2014/main" id="{5D85B0A6-A825-45B0-9438-4D28EBC2521A}"/>
                  </a:ext>
                </a:extLst>
              </p:cNvPr>
              <p:cNvPicPr/>
              <p:nvPr/>
            </p:nvPicPr>
            <p:blipFill>
              <a:blip r:embed="rId14"/>
              <a:stretch>
                <a:fillRect/>
              </a:stretch>
            </p:blipFill>
            <p:spPr>
              <a:xfrm>
                <a:off x="3514893" y="3735446"/>
                <a:ext cx="1724400" cy="24137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2CBE90BE-8EB7-4D53-A57B-C3CCB8B8FDDD}"/>
                  </a:ext>
                </a:extLst>
              </p14:cNvPr>
              <p14:cNvContentPartPr/>
              <p14:nvPr/>
            </p14:nvContentPartPr>
            <p14:xfrm>
              <a:off x="5199423" y="3848888"/>
              <a:ext cx="308340" cy="270"/>
            </p14:xfrm>
          </p:contentPart>
        </mc:Choice>
        <mc:Fallback xmlns="">
          <p:pic>
            <p:nvPicPr>
              <p:cNvPr id="18" name="Ink 17">
                <a:extLst>
                  <a:ext uri="{FF2B5EF4-FFF2-40B4-BE49-F238E27FC236}">
                    <a16:creationId xmlns:a16="http://schemas.microsoft.com/office/drawing/2014/main" id="{2CBE90BE-8EB7-4D53-A57B-C3CCB8B8FDDD}"/>
                  </a:ext>
                </a:extLst>
              </p:cNvPr>
              <p:cNvPicPr/>
              <p:nvPr/>
            </p:nvPicPr>
            <p:blipFill>
              <a:blip r:embed="rId16"/>
              <a:stretch>
                <a:fillRect/>
              </a:stretch>
            </p:blipFill>
            <p:spPr>
              <a:xfrm>
                <a:off x="5145391" y="3767888"/>
                <a:ext cx="416043" cy="162000"/>
              </a:xfrm>
              <a:prstGeom prst="rect">
                <a:avLst/>
              </a:prstGeom>
            </p:spPr>
          </p:pic>
        </mc:Fallback>
      </mc:AlternateContent>
    </p:spTree>
    <p:extLst>
      <p:ext uri="{BB962C8B-B14F-4D97-AF65-F5344CB8AC3E}">
        <p14:creationId xmlns:p14="http://schemas.microsoft.com/office/powerpoint/2010/main" val="2663302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DF4D-D56A-4581-8613-89A10168811D}"/>
              </a:ext>
            </a:extLst>
          </p:cNvPr>
          <p:cNvSpPr>
            <a:spLocks noGrp="1"/>
          </p:cNvSpPr>
          <p:nvPr>
            <p:ph type="title"/>
          </p:nvPr>
        </p:nvSpPr>
        <p:spPr/>
        <p:txBody>
          <a:bodyPr>
            <a:normAutofit fontScale="90000"/>
          </a:bodyPr>
          <a:lstStyle/>
          <a:p>
            <a:r>
              <a:rPr lang="en-US" dirty="0"/>
              <a:t>FDARA</a:t>
            </a:r>
          </a:p>
        </p:txBody>
      </p:sp>
      <p:sp>
        <p:nvSpPr>
          <p:cNvPr id="3" name="Content Placeholder 2">
            <a:extLst>
              <a:ext uri="{FF2B5EF4-FFF2-40B4-BE49-F238E27FC236}">
                <a16:creationId xmlns:a16="http://schemas.microsoft.com/office/drawing/2014/main" id="{97E2C10C-A9A0-4B62-BBFD-E5141D6971C9}"/>
              </a:ext>
            </a:extLst>
          </p:cNvPr>
          <p:cNvSpPr>
            <a:spLocks noGrp="1"/>
          </p:cNvSpPr>
          <p:nvPr>
            <p:ph idx="1"/>
          </p:nvPr>
        </p:nvSpPr>
        <p:spPr/>
        <p:txBody>
          <a:bodyPr>
            <a:normAutofit fontScale="85000" lnSpcReduction="20000"/>
          </a:bodyPr>
          <a:lstStyle/>
          <a:p>
            <a:r>
              <a:rPr lang="en-US" dirty="0"/>
              <a:t>FDA published a list of molecular targets that are</a:t>
            </a:r>
          </a:p>
          <a:p>
            <a:pPr lvl="1"/>
            <a:r>
              <a:rPr lang="en-US" dirty="0"/>
              <a:t>1) molecular targets for which existing evidence and/or biologic rationale exist to determine their potential relevance to the growth or progression of one or more pediatric cancers and</a:t>
            </a:r>
          </a:p>
          <a:p>
            <a:pPr lvl="1"/>
            <a:r>
              <a:rPr lang="en-US" dirty="0"/>
              <a:t>2) those targets for which there is evidence that they are not associated with the growth or progression of pediatric tumors for which requirement for early pediatric evaluation of drugs and biologics which are directed at these targets would be waived.</a:t>
            </a:r>
          </a:p>
        </p:txBody>
      </p:sp>
    </p:spTree>
    <p:extLst>
      <p:ext uri="{BB962C8B-B14F-4D97-AF65-F5344CB8AC3E}">
        <p14:creationId xmlns:p14="http://schemas.microsoft.com/office/powerpoint/2010/main" val="2063478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D50E-235A-45B0-84F7-E7FDC76DD2A1}"/>
              </a:ext>
            </a:extLst>
          </p:cNvPr>
          <p:cNvSpPr>
            <a:spLocks noGrp="1"/>
          </p:cNvSpPr>
          <p:nvPr>
            <p:ph type="title"/>
          </p:nvPr>
        </p:nvSpPr>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9BB304F5-74C6-4FF6-8B4A-23F1247A2E84}"/>
              </a:ext>
            </a:extLst>
          </p:cNvPr>
          <p:cNvSpPr>
            <a:spLocks noGrp="1"/>
          </p:cNvSpPr>
          <p:nvPr>
            <p:ph idx="1"/>
          </p:nvPr>
        </p:nvSpPr>
        <p:spPr/>
        <p:txBody>
          <a:bodyPr>
            <a:normAutofit fontScale="70000" lnSpcReduction="20000"/>
          </a:bodyPr>
          <a:lstStyle/>
          <a:p>
            <a:r>
              <a:rPr lang="en-US" dirty="0">
                <a:hlinkClick r:id="rId2"/>
              </a:rPr>
              <a:t>https://www.fda.gov/drugs/development-resources/complex-innovative-trial-designs-pilot-program</a:t>
            </a:r>
            <a:endParaRPr lang="en-US" dirty="0"/>
          </a:p>
          <a:p>
            <a:r>
              <a:rPr lang="en-US" dirty="0">
                <a:hlinkClick r:id="rId3"/>
              </a:rPr>
              <a:t>https://www.fda.gov/science-research/pediatrics/pediatric-ethics</a:t>
            </a:r>
            <a:endParaRPr lang="en-US" dirty="0"/>
          </a:p>
          <a:p>
            <a:r>
              <a:rPr lang="en-US" dirty="0">
                <a:hlinkClick r:id="rId4"/>
              </a:rPr>
              <a:t>https://www.ecfr.gov/cgi-bin/text-idx?SID=dc5b7c64a99fb69d90f21404a5c64633&amp;mc=true&amp;node=sp21.1.50.d</a:t>
            </a:r>
            <a:endParaRPr lang="en-US" dirty="0"/>
          </a:p>
          <a:p>
            <a:r>
              <a:rPr lang="en-US" dirty="0">
                <a:hlinkClick r:id="rId5"/>
              </a:rPr>
              <a:t>https://www.fda.gov/about-fda/oncology-center-excellence/pediatric-oncology</a:t>
            </a:r>
            <a:endParaRPr lang="en-US" dirty="0"/>
          </a:p>
          <a:p>
            <a:r>
              <a:rPr lang="en-US" dirty="0">
                <a:hlinkClick r:id="rId6"/>
              </a:rPr>
              <a:t>https://www.fda.gov/media/127912/download</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20248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78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616AE-365B-4043-9969-567ED5C71E41}"/>
              </a:ext>
            </a:extLst>
          </p:cNvPr>
          <p:cNvSpPr>
            <a:spLocks noGrp="1"/>
          </p:cNvSpPr>
          <p:nvPr>
            <p:ph type="title"/>
          </p:nvPr>
        </p:nvSpPr>
        <p:spPr/>
        <p:txBody>
          <a:bodyPr>
            <a:normAutofit fontScale="90000"/>
          </a:bodyPr>
          <a:lstStyle/>
          <a:p>
            <a:r>
              <a:rPr lang="en-US" dirty="0"/>
              <a:t>Regulatory Objectives</a:t>
            </a:r>
          </a:p>
        </p:txBody>
      </p:sp>
      <p:sp>
        <p:nvSpPr>
          <p:cNvPr id="3" name="Content Placeholder 2">
            <a:extLst>
              <a:ext uri="{FF2B5EF4-FFF2-40B4-BE49-F238E27FC236}">
                <a16:creationId xmlns:a16="http://schemas.microsoft.com/office/drawing/2014/main" id="{BCC8C290-4AED-4936-A876-0A7AB3C44469}"/>
              </a:ext>
            </a:extLst>
          </p:cNvPr>
          <p:cNvSpPr>
            <a:spLocks noGrp="1"/>
          </p:cNvSpPr>
          <p:nvPr>
            <p:ph idx="1"/>
          </p:nvPr>
        </p:nvSpPr>
        <p:spPr/>
        <p:txBody>
          <a:bodyPr/>
          <a:lstStyle/>
          <a:p>
            <a:r>
              <a:rPr lang="en-US" dirty="0"/>
              <a:t>“Substantial evidence that the drug will have the effect it purports or is represented to have under the conditions of use prescribed, recommended, or suggested in the proposed labeling thereof” - (21 U.S.C 355 (d))</a:t>
            </a:r>
          </a:p>
          <a:p>
            <a:pPr marL="0" indent="0">
              <a:buNone/>
            </a:pPr>
            <a:endParaRPr lang="en-US" dirty="0"/>
          </a:p>
          <a:p>
            <a:endParaRPr lang="en-US" dirty="0"/>
          </a:p>
        </p:txBody>
      </p:sp>
    </p:spTree>
    <p:extLst>
      <p:ext uri="{BB962C8B-B14F-4D97-AF65-F5344CB8AC3E}">
        <p14:creationId xmlns:p14="http://schemas.microsoft.com/office/powerpoint/2010/main" val="1660443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58C9F9-B800-4688-AFCC-B365413213F8}"/>
              </a:ext>
            </a:extLst>
          </p:cNvPr>
          <p:cNvSpPr>
            <a:spLocks noGrp="1"/>
          </p:cNvSpPr>
          <p:nvPr>
            <p:ph type="title"/>
          </p:nvPr>
        </p:nvSpPr>
        <p:spPr>
          <a:xfrm>
            <a:off x="722313" y="2060972"/>
            <a:ext cx="7772400" cy="1021556"/>
          </a:xfrm>
        </p:spPr>
        <p:txBody>
          <a:bodyPr/>
          <a:lstStyle/>
          <a:p>
            <a:r>
              <a:rPr lang="en-US" dirty="0"/>
              <a:t>Pediatric Regulations</a:t>
            </a:r>
          </a:p>
        </p:txBody>
      </p:sp>
    </p:spTree>
    <p:extLst>
      <p:ext uri="{BB962C8B-B14F-4D97-AF65-F5344CB8AC3E}">
        <p14:creationId xmlns:p14="http://schemas.microsoft.com/office/powerpoint/2010/main" val="1689667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511A1-E11A-4E79-9415-F034E47A7251}"/>
              </a:ext>
            </a:extLst>
          </p:cNvPr>
          <p:cNvSpPr>
            <a:spLocks noGrp="1"/>
          </p:cNvSpPr>
          <p:nvPr>
            <p:ph type="title"/>
          </p:nvPr>
        </p:nvSpPr>
        <p:spPr>
          <a:xfrm>
            <a:off x="323850" y="767759"/>
            <a:ext cx="8509103" cy="694515"/>
          </a:xfrm>
        </p:spPr>
        <p:txBody>
          <a:bodyPr>
            <a:normAutofit fontScale="90000"/>
          </a:bodyPr>
          <a:lstStyle/>
          <a:p>
            <a:r>
              <a:rPr lang="en-US" dirty="0"/>
              <a:t>Pediatric Research Equity Act (PREA)</a:t>
            </a:r>
          </a:p>
        </p:txBody>
      </p:sp>
      <p:sp>
        <p:nvSpPr>
          <p:cNvPr id="3" name="Content Placeholder 2">
            <a:extLst>
              <a:ext uri="{FF2B5EF4-FFF2-40B4-BE49-F238E27FC236}">
                <a16:creationId xmlns:a16="http://schemas.microsoft.com/office/drawing/2014/main" id="{392B179F-3500-4F14-BDF7-BA4FFB8847B2}"/>
              </a:ext>
            </a:extLst>
          </p:cNvPr>
          <p:cNvSpPr>
            <a:spLocks noGrp="1"/>
          </p:cNvSpPr>
          <p:nvPr>
            <p:ph idx="1"/>
          </p:nvPr>
        </p:nvSpPr>
        <p:spPr/>
        <p:txBody>
          <a:bodyPr>
            <a:normAutofit fontScale="92500" lnSpcReduction="10000"/>
          </a:bodyPr>
          <a:lstStyle/>
          <a:p>
            <a:r>
              <a:rPr lang="en-US" dirty="0"/>
              <a:t>PREA gives FDA the authority to require pediatric studies in certain drugs and biological products. The goal of the studies is to obtain pediatric labeling for the product. </a:t>
            </a:r>
          </a:p>
          <a:p>
            <a:r>
              <a:rPr lang="en-US" dirty="0"/>
              <a:t>Can only require studies in the pediatric equivalent of the indication being sought in adults. </a:t>
            </a:r>
          </a:p>
          <a:p>
            <a:r>
              <a:rPr lang="en-US" dirty="0"/>
              <a:t>There is a penalty for non-compliance.</a:t>
            </a:r>
          </a:p>
          <a:p>
            <a:endParaRPr lang="en-US" dirty="0"/>
          </a:p>
        </p:txBody>
      </p:sp>
    </p:spTree>
    <p:extLst>
      <p:ext uri="{BB962C8B-B14F-4D97-AF65-F5344CB8AC3E}">
        <p14:creationId xmlns:p14="http://schemas.microsoft.com/office/powerpoint/2010/main" val="1626471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6451F-3BDB-43AF-B0F5-76F535612296}"/>
              </a:ext>
            </a:extLst>
          </p:cNvPr>
          <p:cNvSpPr>
            <a:spLocks noGrp="1"/>
          </p:cNvSpPr>
          <p:nvPr>
            <p:ph type="title"/>
          </p:nvPr>
        </p:nvSpPr>
        <p:spPr/>
        <p:txBody>
          <a:bodyPr>
            <a:normAutofit fontScale="90000"/>
          </a:bodyPr>
          <a:lstStyle/>
          <a:p>
            <a:r>
              <a:rPr lang="en-US" dirty="0"/>
              <a:t>PREA Requirements</a:t>
            </a:r>
          </a:p>
        </p:txBody>
      </p:sp>
      <p:sp>
        <p:nvSpPr>
          <p:cNvPr id="3" name="Content Placeholder 2">
            <a:extLst>
              <a:ext uri="{FF2B5EF4-FFF2-40B4-BE49-F238E27FC236}">
                <a16:creationId xmlns:a16="http://schemas.microsoft.com/office/drawing/2014/main" id="{F478D9D3-95F9-4CE5-9843-22F244D0907D}"/>
              </a:ext>
            </a:extLst>
          </p:cNvPr>
          <p:cNvSpPr>
            <a:spLocks noGrp="1"/>
          </p:cNvSpPr>
          <p:nvPr>
            <p:ph idx="1"/>
          </p:nvPr>
        </p:nvSpPr>
        <p:spPr/>
        <p:txBody>
          <a:bodyPr>
            <a:normAutofit fontScale="92500" lnSpcReduction="10000"/>
          </a:bodyPr>
          <a:lstStyle/>
          <a:p>
            <a:r>
              <a:rPr lang="en-US" dirty="0"/>
              <a:t>PREA applies to a product whenever the following is applicable:</a:t>
            </a:r>
          </a:p>
          <a:p>
            <a:pPr lvl="1"/>
            <a:r>
              <a:rPr lang="en-US" dirty="0"/>
              <a:t>New indication</a:t>
            </a:r>
          </a:p>
          <a:p>
            <a:pPr lvl="1"/>
            <a:r>
              <a:rPr lang="en-US" dirty="0"/>
              <a:t>New dosage form</a:t>
            </a:r>
          </a:p>
          <a:p>
            <a:pPr lvl="1"/>
            <a:r>
              <a:rPr lang="en-US" dirty="0"/>
              <a:t>New dosing regimen</a:t>
            </a:r>
          </a:p>
          <a:p>
            <a:pPr lvl="1"/>
            <a:r>
              <a:rPr lang="en-US" dirty="0"/>
              <a:t>New route of administration</a:t>
            </a:r>
          </a:p>
          <a:p>
            <a:pPr lvl="1"/>
            <a:r>
              <a:rPr lang="en-US" dirty="0"/>
              <a:t>New active ingredient</a:t>
            </a:r>
          </a:p>
          <a:p>
            <a:endParaRPr lang="en-US" dirty="0"/>
          </a:p>
        </p:txBody>
      </p:sp>
    </p:spTree>
    <p:extLst>
      <p:ext uri="{BB962C8B-B14F-4D97-AF65-F5344CB8AC3E}">
        <p14:creationId xmlns:p14="http://schemas.microsoft.com/office/powerpoint/2010/main" val="228107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7AC8-BA77-4030-A1D9-C3FD5E7E2FE3}"/>
              </a:ext>
            </a:extLst>
          </p:cNvPr>
          <p:cNvSpPr>
            <a:spLocks noGrp="1"/>
          </p:cNvSpPr>
          <p:nvPr>
            <p:ph type="title"/>
          </p:nvPr>
        </p:nvSpPr>
        <p:spPr/>
        <p:txBody>
          <a:bodyPr>
            <a:normAutofit fontScale="90000"/>
          </a:bodyPr>
          <a:lstStyle/>
          <a:p>
            <a:r>
              <a:rPr lang="en-US" dirty="0"/>
              <a:t>PREA Process</a:t>
            </a:r>
          </a:p>
        </p:txBody>
      </p:sp>
      <p:sp>
        <p:nvSpPr>
          <p:cNvPr id="3" name="Content Placeholder 2">
            <a:extLst>
              <a:ext uri="{FF2B5EF4-FFF2-40B4-BE49-F238E27FC236}">
                <a16:creationId xmlns:a16="http://schemas.microsoft.com/office/drawing/2014/main" id="{C674B451-F3C1-4EFC-8A44-A7840483A78F}"/>
              </a:ext>
            </a:extLst>
          </p:cNvPr>
          <p:cNvSpPr>
            <a:spLocks noGrp="1"/>
          </p:cNvSpPr>
          <p:nvPr>
            <p:ph idx="1"/>
          </p:nvPr>
        </p:nvSpPr>
        <p:spPr/>
        <p:txBody>
          <a:bodyPr>
            <a:normAutofit fontScale="85000" lnSpcReduction="10000"/>
          </a:bodyPr>
          <a:lstStyle/>
          <a:p>
            <a:r>
              <a:rPr lang="en-US" dirty="0"/>
              <a:t>Submit an initial Pediatric Study Plan (iPSP) no later than 60 days after the End of Phase 2 meeting.</a:t>
            </a:r>
          </a:p>
          <a:p>
            <a:pPr lvl="1"/>
            <a:r>
              <a:rPr lang="en-US" dirty="0"/>
              <a:t>Contains an outline of the pediatric studies that the sponsor plans to conduct and any planned deferral or waiver.</a:t>
            </a:r>
          </a:p>
          <a:p>
            <a:pPr lvl="1"/>
            <a:r>
              <a:rPr lang="en-US" dirty="0"/>
              <a:t>Objective is to reach agreement with the Agency on the plan</a:t>
            </a:r>
          </a:p>
          <a:p>
            <a:pPr lvl="1"/>
            <a:r>
              <a:rPr lang="en-US" dirty="0"/>
              <a:t>The plan will be used to determine the post-marketing requirements.</a:t>
            </a:r>
          </a:p>
          <a:p>
            <a:endParaRPr lang="en-US" dirty="0"/>
          </a:p>
        </p:txBody>
      </p:sp>
    </p:spTree>
    <p:extLst>
      <p:ext uri="{BB962C8B-B14F-4D97-AF65-F5344CB8AC3E}">
        <p14:creationId xmlns:p14="http://schemas.microsoft.com/office/powerpoint/2010/main" val="3820629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3C39E-7BDE-4169-9BA1-F4B2A3898E77}"/>
              </a:ext>
            </a:extLst>
          </p:cNvPr>
          <p:cNvSpPr>
            <a:spLocks noGrp="1"/>
          </p:cNvSpPr>
          <p:nvPr>
            <p:ph type="title"/>
          </p:nvPr>
        </p:nvSpPr>
        <p:spPr>
          <a:xfrm>
            <a:off x="323851" y="353235"/>
            <a:ext cx="7905750" cy="694515"/>
          </a:xfrm>
        </p:spPr>
        <p:txBody>
          <a:bodyPr>
            <a:normAutofit fontScale="90000"/>
          </a:bodyPr>
          <a:lstStyle/>
          <a:p>
            <a:r>
              <a:rPr lang="en-US" dirty="0"/>
              <a:t>Best Pharmaceuticals for Children Act (BPCA)</a:t>
            </a:r>
          </a:p>
        </p:txBody>
      </p:sp>
      <p:sp>
        <p:nvSpPr>
          <p:cNvPr id="3" name="Content Placeholder 2">
            <a:extLst>
              <a:ext uri="{FF2B5EF4-FFF2-40B4-BE49-F238E27FC236}">
                <a16:creationId xmlns:a16="http://schemas.microsoft.com/office/drawing/2014/main" id="{3F4F347F-6E49-48F5-A310-2738C9B00255}"/>
              </a:ext>
            </a:extLst>
          </p:cNvPr>
          <p:cNvSpPr>
            <a:spLocks noGrp="1"/>
          </p:cNvSpPr>
          <p:nvPr>
            <p:ph idx="1"/>
          </p:nvPr>
        </p:nvSpPr>
        <p:spPr/>
        <p:txBody>
          <a:bodyPr>
            <a:normAutofit fontScale="92500" lnSpcReduction="20000"/>
          </a:bodyPr>
          <a:lstStyle/>
          <a:p>
            <a:r>
              <a:rPr lang="en-US" dirty="0"/>
              <a:t>Provides a six-month exclusivity extension for conducting studies agreed to under a Written Request.</a:t>
            </a:r>
          </a:p>
          <a:p>
            <a:r>
              <a:rPr lang="en-US" dirty="0"/>
              <a:t>Can be requested by submitting a proposed pediatric study request</a:t>
            </a:r>
          </a:p>
          <a:p>
            <a:r>
              <a:rPr lang="en-US" dirty="0"/>
              <a:t>Written request will include all pediatric indications for which there will be an expected public health benefit. </a:t>
            </a:r>
          </a:p>
        </p:txBody>
      </p:sp>
    </p:spTree>
    <p:extLst>
      <p:ext uri="{BB962C8B-B14F-4D97-AF65-F5344CB8AC3E}">
        <p14:creationId xmlns:p14="http://schemas.microsoft.com/office/powerpoint/2010/main" val="2176288362"/>
      </p:ext>
    </p:extLst>
  </p:cSld>
  <p:clrMapOvr>
    <a:masterClrMapping/>
  </p:clrMapOvr>
</p:sld>
</file>

<file path=ppt/theme/theme1.xml><?xml version="1.0" encoding="utf-8"?>
<a:theme xmlns:a="http://schemas.openxmlformats.org/drawingml/2006/main" name="ppt1DB1.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TC102455519[[fn=Winter]]</Template>
  <TotalTime>7545</TotalTime>
  <Words>1156</Words>
  <Application>Microsoft Office PowerPoint</Application>
  <PresentationFormat>On-screen Show (16:9)</PresentationFormat>
  <Paragraphs>124</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ＭＳ Ｐゴシック</vt:lpstr>
      <vt:lpstr>Arial</vt:lpstr>
      <vt:lpstr>Calibri</vt:lpstr>
      <vt:lpstr>Cambria Math</vt:lpstr>
      <vt:lpstr>Helvetica</vt:lpstr>
      <vt:lpstr>ppt1DB1.tmp</vt:lpstr>
      <vt:lpstr>Pediatric Drug Development A Regulatory Perspective </vt:lpstr>
      <vt:lpstr>Disclaimer</vt:lpstr>
      <vt:lpstr>Overview</vt:lpstr>
      <vt:lpstr>Regulatory Objectives</vt:lpstr>
      <vt:lpstr>Pediatric Regulations</vt:lpstr>
      <vt:lpstr>Pediatric Research Equity Act (PREA)</vt:lpstr>
      <vt:lpstr>PREA Requirements</vt:lpstr>
      <vt:lpstr>PREA Process</vt:lpstr>
      <vt:lpstr>Best Pharmaceuticals for Children Act (BPCA)</vt:lpstr>
      <vt:lpstr>Common Issues</vt:lpstr>
      <vt:lpstr>Common Issues</vt:lpstr>
      <vt:lpstr>Causes of Recruitment Issues</vt:lpstr>
      <vt:lpstr>Extrapolation</vt:lpstr>
      <vt:lpstr>Borrowing</vt:lpstr>
      <vt:lpstr>Example - Belimumab</vt:lpstr>
      <vt:lpstr>Example – Belimumab Cont’d</vt:lpstr>
      <vt:lpstr>EMA Reflection Paper</vt:lpstr>
      <vt:lpstr>ICH E11A – Paediatric Extrapolation</vt:lpstr>
      <vt:lpstr>Basic Ethical Framework in Pediatrics</vt:lpstr>
      <vt:lpstr>“Low” Risk</vt:lpstr>
      <vt:lpstr>Ethical Issues with Endpoints</vt:lpstr>
      <vt:lpstr>Control Arms</vt:lpstr>
      <vt:lpstr>Placebo Controls</vt:lpstr>
      <vt:lpstr>Non-inferiority/Active Controls</vt:lpstr>
      <vt:lpstr>Natural History Controls</vt:lpstr>
      <vt:lpstr>Historical (External) Controls</vt:lpstr>
      <vt:lpstr>Recent FDA Legislation</vt:lpstr>
      <vt:lpstr>21st Century Cures Act</vt:lpstr>
      <vt:lpstr>Cures Act</vt:lpstr>
      <vt:lpstr>Federal Register Notice</vt:lpstr>
      <vt:lpstr>Complex Innovative Trial Designs Pilot Program</vt:lpstr>
      <vt:lpstr>Wave Life Sciences submission</vt:lpstr>
      <vt:lpstr>FDARA</vt:lpstr>
      <vt:lpstr>References</vt:lpstr>
      <vt:lpstr>PowerPoint Presentation</vt:lpstr>
    </vt:vector>
  </TitlesOfParts>
  <Company>US FDA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Jing Gong</dc:creator>
  <cp:lastModifiedBy>Jing Gong</cp:lastModifiedBy>
  <cp:revision>473</cp:revision>
  <cp:lastPrinted>2013-06-18T15:33:48Z</cp:lastPrinted>
  <dcterms:created xsi:type="dcterms:W3CDTF">2012-09-06T19:53:40Z</dcterms:created>
  <dcterms:modified xsi:type="dcterms:W3CDTF">2019-07-08T16:42:38Z</dcterms:modified>
</cp:coreProperties>
</file>