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3" r:id="rId2"/>
  </p:sldMasterIdLst>
  <p:notesMasterIdLst>
    <p:notesMasterId r:id="rId24"/>
  </p:notesMasterIdLst>
  <p:handoutMasterIdLst>
    <p:handoutMasterId r:id="rId25"/>
  </p:handoutMasterIdLst>
  <p:sldIdLst>
    <p:sldId id="256" r:id="rId3"/>
    <p:sldId id="371" r:id="rId4"/>
    <p:sldId id="372" r:id="rId5"/>
    <p:sldId id="324" r:id="rId6"/>
    <p:sldId id="329" r:id="rId7"/>
    <p:sldId id="352" r:id="rId8"/>
    <p:sldId id="353" r:id="rId9"/>
    <p:sldId id="368" r:id="rId10"/>
    <p:sldId id="354" r:id="rId11"/>
    <p:sldId id="355" r:id="rId12"/>
    <p:sldId id="357" r:id="rId13"/>
    <p:sldId id="358" r:id="rId14"/>
    <p:sldId id="361" r:id="rId15"/>
    <p:sldId id="367" r:id="rId16"/>
    <p:sldId id="362" r:id="rId17"/>
    <p:sldId id="366" r:id="rId18"/>
    <p:sldId id="363" r:id="rId19"/>
    <p:sldId id="365" r:id="rId20"/>
    <p:sldId id="359" r:id="rId21"/>
    <p:sldId id="360" r:id="rId22"/>
    <p:sldId id="258" r:id="rId23"/>
  </p:sldIdLst>
  <p:sldSz cx="9144000" cy="6858000" type="screen4x3"/>
  <p:notesSz cx="7010400" cy="92964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3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pos="5402">
          <p15:clr>
            <a:srgbClr val="A4A3A4"/>
          </p15:clr>
        </p15:guide>
        <p15:guide id="4" pos="3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4492"/>
    <a:srgbClr val="000000"/>
    <a:srgbClr val="989898"/>
    <a:srgbClr val="BCA36A"/>
    <a:srgbClr val="C2BD94"/>
    <a:srgbClr val="CBC6A1"/>
    <a:srgbClr val="2D403E"/>
    <a:srgbClr val="5961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29" autoAdjust="0"/>
  </p:normalViewPr>
  <p:slideViewPr>
    <p:cSldViewPr>
      <p:cViewPr varScale="1">
        <p:scale>
          <a:sx n="53" d="100"/>
          <a:sy n="53" d="100"/>
        </p:scale>
        <p:origin x="1181" y="48"/>
      </p:cViewPr>
      <p:guideLst>
        <p:guide orient="horz" pos="393"/>
        <p:guide orient="horz" pos="3884"/>
        <p:guide pos="5402"/>
        <p:guide pos="3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4" d="100"/>
          <a:sy n="44" d="100"/>
        </p:scale>
        <p:origin x="-1536" y="-114"/>
      </p:cViewPr>
      <p:guideLst>
        <p:guide orient="horz" pos="2928"/>
        <p:guide pos="220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" y="2"/>
            <a:ext cx="3038386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8" tIns="46039" rIns="92078" bIns="46039" numCol="1" anchor="t" anchorCtr="0" compatLnSpc="1">
            <a:prstTxWarp prst="textNoShape">
              <a:avLst/>
            </a:prstTxWarp>
          </a:bodyPr>
          <a:lstStyle>
            <a:lvl1pPr defTabSz="920124">
              <a:defRPr sz="1200"/>
            </a:lvl1pPr>
          </a:lstStyle>
          <a:p>
            <a:endParaRPr lang="en-US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82" y="2"/>
            <a:ext cx="3038386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8" tIns="46039" rIns="92078" bIns="46039" numCol="1" anchor="t" anchorCtr="0" compatLnSpc="1">
            <a:prstTxWarp prst="textNoShape">
              <a:avLst/>
            </a:prstTxWarp>
          </a:bodyPr>
          <a:lstStyle>
            <a:lvl1pPr algn="r" defTabSz="920124">
              <a:defRPr sz="1200"/>
            </a:lvl1pPr>
          </a:lstStyle>
          <a:p>
            <a:endParaRPr lang="en-US"/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6" y="8830091"/>
            <a:ext cx="3038386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8" tIns="46039" rIns="92078" bIns="46039" numCol="1" anchor="b" anchorCtr="0" compatLnSpc="1">
            <a:prstTxWarp prst="textNoShape">
              <a:avLst/>
            </a:prstTxWarp>
          </a:bodyPr>
          <a:lstStyle>
            <a:lvl1pPr defTabSz="920124">
              <a:defRPr sz="1200"/>
            </a:lvl1pPr>
          </a:lstStyle>
          <a:p>
            <a:endParaRPr lang="en-US"/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82" y="8830091"/>
            <a:ext cx="3038386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8" tIns="46039" rIns="92078" bIns="46039" numCol="1" anchor="b" anchorCtr="0" compatLnSpc="1">
            <a:prstTxWarp prst="textNoShape">
              <a:avLst/>
            </a:prstTxWarp>
          </a:bodyPr>
          <a:lstStyle>
            <a:lvl1pPr algn="r" defTabSz="920124">
              <a:defRPr sz="1200"/>
            </a:lvl1pPr>
          </a:lstStyle>
          <a:p>
            <a:fld id="{0DF2878E-8295-41CD-BBF8-E678FB2A27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69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" y="2"/>
            <a:ext cx="3038386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8" tIns="46039" rIns="92078" bIns="46039" numCol="1" anchor="t" anchorCtr="0" compatLnSpc="1">
            <a:prstTxWarp prst="textNoShape">
              <a:avLst/>
            </a:prstTxWarp>
          </a:bodyPr>
          <a:lstStyle>
            <a:lvl1pPr defTabSz="920124">
              <a:defRPr sz="1200"/>
            </a:lvl1pPr>
          </a:lstStyle>
          <a:p>
            <a:endParaRPr lang="fr-F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82" y="2"/>
            <a:ext cx="3038386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8" tIns="46039" rIns="92078" bIns="46039" numCol="1" anchor="t" anchorCtr="0" compatLnSpc="1">
            <a:prstTxWarp prst="textNoShape">
              <a:avLst/>
            </a:prstTxWarp>
          </a:bodyPr>
          <a:lstStyle>
            <a:lvl1pPr algn="r" defTabSz="920124">
              <a:defRPr sz="1200"/>
            </a:lvl1pPr>
          </a:lstStyle>
          <a:p>
            <a:endParaRPr lang="fr-FR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1" y="4415791"/>
            <a:ext cx="560832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8" tIns="46039" rIns="92078" bIns="460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" y="8830091"/>
            <a:ext cx="3038386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8" tIns="46039" rIns="92078" bIns="46039" numCol="1" anchor="b" anchorCtr="0" compatLnSpc="1">
            <a:prstTxWarp prst="textNoShape">
              <a:avLst/>
            </a:prstTxWarp>
          </a:bodyPr>
          <a:lstStyle>
            <a:lvl1pPr defTabSz="920124">
              <a:defRPr sz="1200"/>
            </a:lvl1pPr>
          </a:lstStyle>
          <a:p>
            <a:endParaRPr lang="fr-FR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82" y="8830091"/>
            <a:ext cx="3038386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8" tIns="46039" rIns="92078" bIns="46039" numCol="1" anchor="b" anchorCtr="0" compatLnSpc="1">
            <a:prstTxWarp prst="textNoShape">
              <a:avLst/>
            </a:prstTxWarp>
          </a:bodyPr>
          <a:lstStyle>
            <a:lvl1pPr algn="r" defTabSz="920124">
              <a:defRPr sz="1200"/>
            </a:lvl1pPr>
          </a:lstStyle>
          <a:p>
            <a:fld id="{6C1EDD53-38AA-4BBF-AA60-926FB93BCBE6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9080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315" name="Picture 59" descr="fond_150dpi_bleu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625475"/>
            <a:ext cx="7935913" cy="552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5088" y="2176463"/>
            <a:ext cx="6461125" cy="1470025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Cliquez pour modifier le style du titre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7788" y="4100513"/>
            <a:ext cx="6400800" cy="1752600"/>
          </a:xfrm>
        </p:spPr>
        <p:txBody>
          <a:bodyPr/>
          <a:lstStyle>
            <a:lvl1pPr marL="0" indent="0">
              <a:buFont typeface="Verdana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Cliquez pour modifier le style des sous-titres du masque</a:t>
            </a:r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</a:t>
            </a:r>
            <a:r>
              <a:rPr lang="en-US" sz="900" baseline="16000"/>
              <a:t>        </a:t>
            </a:r>
            <a:fld id="{FDA61D80-CF2D-448D-8375-B1AE71FBCEA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6301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NAME OF PRESENTATION</a:t>
            </a:r>
          </a:p>
        </p:txBody>
      </p:sp>
      <p:pic>
        <p:nvPicPr>
          <p:cNvPr id="96308" name="Picture 52" descr="SANOFI_Logo_H_2011_Quadri copi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6308725"/>
            <a:ext cx="15843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NAME OF PRESENTATION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</a:t>
            </a:r>
            <a:r>
              <a:rPr lang="en-US" sz="900" baseline="16000"/>
              <a:t>        </a:t>
            </a:r>
            <a:fld id="{06D2B08A-1E86-470B-9B0A-ED71961483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82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24625" y="284163"/>
            <a:ext cx="1965325" cy="535463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7063" y="284163"/>
            <a:ext cx="5745162" cy="535463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NAME OF PRESENTATION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</a:t>
            </a:r>
            <a:r>
              <a:rPr lang="en-US" sz="900" baseline="16000"/>
              <a:t>        </a:t>
            </a:r>
            <a:fld id="{841B2D02-FFA2-4F6C-8795-0C48A43AED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86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fond_150dpi_bl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625475"/>
            <a:ext cx="7935913" cy="552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35088" y="2176463"/>
            <a:ext cx="6461125" cy="1470025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/>
              <a:t>Cliquez pour modifier le style du titre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47788" y="4100513"/>
            <a:ext cx="6400800" cy="1752600"/>
          </a:xfrm>
        </p:spPr>
        <p:txBody>
          <a:bodyPr/>
          <a:lstStyle>
            <a:lvl1pPr marL="0" indent="0">
              <a:buFont typeface="Verdana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/>
              <a:t>Cliquez pour modifier le style des sous-titres du masque</a:t>
            </a:r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|</a:t>
            </a:r>
            <a:r>
              <a:rPr lang="fr-FR" sz="900" baseline="16000"/>
              <a:t>        </a:t>
            </a:r>
            <a:fld id="{4768D389-74EC-46EF-8D03-3ECF3C6BAEEE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4211638" y="6381750"/>
            <a:ext cx="3849687" cy="284163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err="1"/>
              <a:t>Biostatistics</a:t>
            </a:r>
            <a:r>
              <a:rPr lang="fr-FR" dirty="0"/>
              <a:t> Management </a:t>
            </a:r>
            <a:r>
              <a:rPr lang="fr-FR" dirty="0" err="1"/>
              <a:t>Board</a:t>
            </a:r>
            <a:r>
              <a:rPr lang="fr-FR" dirty="0"/>
              <a:t> F2F – March 17-21, 2014 Bridgewater</a:t>
            </a:r>
          </a:p>
        </p:txBody>
      </p:sp>
      <p:pic>
        <p:nvPicPr>
          <p:cNvPr id="119815" name="Picture 7" descr="SANOFI_Logo_H_2011_Quadri cop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6308725"/>
            <a:ext cx="15843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16" name="Picture 8" descr="fond_150dpi_bleu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625475"/>
            <a:ext cx="7935913" cy="552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17" name="Picture 9" descr="SANOFI_Logo_H_2011_Quadri copi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6308725"/>
            <a:ext cx="15843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err="1"/>
              <a:t>Biostatistics</a:t>
            </a:r>
            <a:r>
              <a:rPr lang="fr-FR" dirty="0"/>
              <a:t> Management </a:t>
            </a:r>
            <a:r>
              <a:rPr lang="fr-FR" dirty="0" err="1"/>
              <a:t>Board</a:t>
            </a:r>
            <a:r>
              <a:rPr lang="fr-FR" dirty="0"/>
              <a:t> F2F – </a:t>
            </a:r>
            <a:r>
              <a:rPr lang="fr-FR" dirty="0" err="1"/>
              <a:t>January</a:t>
            </a:r>
            <a:r>
              <a:rPr lang="fr-FR" dirty="0"/>
              <a:t> 17 - 21, 2014 – Bridgewater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|</a:t>
            </a:r>
            <a:r>
              <a:rPr lang="fr-FR" sz="900" baseline="16000"/>
              <a:t>        </a:t>
            </a:r>
            <a:fld id="{2CA4D161-081E-4B5F-B944-4251042FFD77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2248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Biostatistics Management Board F2F – January 14 -17, 2013 – Chilly-Mazarin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|</a:t>
            </a:r>
            <a:r>
              <a:rPr lang="fr-FR" sz="900" baseline="16000"/>
              <a:t>        </a:t>
            </a:r>
            <a:fld id="{BB66A327-E10E-49B3-ACF6-6A8429D64CC9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7526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7063" y="1390650"/>
            <a:ext cx="3854450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33913" y="1390650"/>
            <a:ext cx="3856037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Biostatistics Management Board F2F – January 14 -17, 2013 – Chilly-Mazarin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|</a:t>
            </a:r>
            <a:r>
              <a:rPr lang="fr-FR" sz="900" baseline="16000"/>
              <a:t>        </a:t>
            </a:r>
            <a:fld id="{E33A237A-FAC5-4881-8EDB-523B27B8386A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7104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Biostatistics Management Board F2F – January 14 -17, 2013 – Chilly-Mazarin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|</a:t>
            </a:r>
            <a:r>
              <a:rPr lang="fr-FR" sz="900" baseline="16000"/>
              <a:t>        </a:t>
            </a:r>
            <a:fld id="{5B28D786-4CFE-4998-BDE8-8E955C677042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5993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Biostatistics Management Board F2F – January 14 -17, 2013 – Chilly-Mazarin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|</a:t>
            </a:r>
            <a:r>
              <a:rPr lang="fr-FR" sz="900" baseline="16000"/>
              <a:t>        </a:t>
            </a:r>
            <a:fld id="{FB3E6712-E6E3-4D18-A131-CC0BA15547CA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8047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Biostatistics Management Board F2F – January 14 -17, 2013 – Chilly-Mazarin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|</a:t>
            </a:r>
            <a:r>
              <a:rPr lang="fr-FR" sz="900" baseline="16000"/>
              <a:t>        </a:t>
            </a:r>
            <a:fld id="{FCA5B2FA-FE7B-42BF-8E43-F05E96993296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7527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Biostatistics Management Board F2F – January 14 -17, 2013 – Chilly-Mazarin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|</a:t>
            </a:r>
            <a:r>
              <a:rPr lang="fr-FR" sz="900" baseline="16000"/>
              <a:t>        </a:t>
            </a:r>
            <a:fld id="{75F028F6-6921-4440-B6B7-CC05759FF936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1456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NAME OF PRESENTATION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</a:t>
            </a:r>
            <a:r>
              <a:rPr lang="en-US" sz="900" baseline="16000"/>
              <a:t>        </a:t>
            </a:r>
            <a:fld id="{E6902382-4D0E-464C-A2BF-721093B40B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2636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Biostatistics Management Board F2F – January 14 -17, 2013 – Chilly-Mazarin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|</a:t>
            </a:r>
            <a:r>
              <a:rPr lang="fr-FR" sz="900" baseline="16000"/>
              <a:t>        </a:t>
            </a:r>
            <a:fld id="{40974E18-808A-4661-8DAA-072E5D6AF9FA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375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Biostatistics Management Board F2F – January 14 -17, 2013 – Chilly-Mazarin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|</a:t>
            </a:r>
            <a:r>
              <a:rPr lang="fr-FR" sz="900" baseline="16000"/>
              <a:t>        </a:t>
            </a:r>
            <a:fld id="{276E4F93-6C13-41C9-A806-62096AE43741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86683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24625" y="284163"/>
            <a:ext cx="1965325" cy="535463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7063" y="284163"/>
            <a:ext cx="5745162" cy="535463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Biostatistics Management Board F2F – January 14 -17, 2013 – Chilly-Mazarin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|</a:t>
            </a:r>
            <a:r>
              <a:rPr lang="fr-FR" sz="900" baseline="16000"/>
              <a:t>        </a:t>
            </a:r>
            <a:fld id="{C58FCF85-A654-423C-93AF-72BF0B0DF904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3820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NAME OF PRESENTATION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</a:t>
            </a:r>
            <a:r>
              <a:rPr lang="en-US" sz="900" baseline="16000"/>
              <a:t>        </a:t>
            </a:r>
            <a:fld id="{83BDB4E3-2F34-4FE5-AE5A-A80521A577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44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7063" y="1390650"/>
            <a:ext cx="3854450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33913" y="1390650"/>
            <a:ext cx="3856037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NAME OF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</a:t>
            </a:r>
            <a:r>
              <a:rPr lang="en-US" sz="900" baseline="16000"/>
              <a:t>        </a:t>
            </a:r>
            <a:fld id="{1597D2B7-7B16-4090-84AA-32EE3C97C1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646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NAME OF PRESENTATION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</a:t>
            </a:r>
            <a:r>
              <a:rPr lang="en-US" sz="900" baseline="16000"/>
              <a:t>        </a:t>
            </a:r>
            <a:fld id="{D8B9D56D-4799-49E9-BF68-351F607393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002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NAME OF PRESENTATION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</a:t>
            </a:r>
            <a:r>
              <a:rPr lang="en-US" sz="900" baseline="16000"/>
              <a:t>        </a:t>
            </a:r>
            <a:fld id="{7D14ED62-1736-4B90-9884-C9BB4CD7DB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67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NAME OF PRESENTATION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</a:t>
            </a:r>
            <a:r>
              <a:rPr lang="en-US" sz="900" baseline="16000"/>
              <a:t>        </a:t>
            </a:r>
            <a:fld id="{EC1FBDC1-01DD-4179-8288-28EAA3A89C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66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NAME OF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</a:t>
            </a:r>
            <a:r>
              <a:rPr lang="en-US" sz="900" baseline="16000"/>
              <a:t>        </a:t>
            </a:r>
            <a:fld id="{FDD73F86-2962-484E-B209-FF7FC0FE87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63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NAME OF PRESENTATION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|</a:t>
            </a:r>
            <a:r>
              <a:rPr lang="en-US" sz="900" baseline="16000"/>
              <a:t>        </a:t>
            </a:r>
            <a:fld id="{5B857391-347E-45E2-9913-D2520DFBBD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69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7063" y="284163"/>
            <a:ext cx="78581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pour modifier le style du titre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7063" y="1390650"/>
            <a:ext cx="7862887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165725" y="6427788"/>
            <a:ext cx="28956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US"/>
              <a:t>NAME OF PRESENTATION</a:t>
            </a:r>
          </a:p>
        </p:txBody>
      </p:sp>
      <p:sp>
        <p:nvSpPr>
          <p:cNvPr id="3112" name="Rectangle 4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86725" y="6424613"/>
            <a:ext cx="4826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US"/>
              <a:t>|</a:t>
            </a:r>
            <a:r>
              <a:rPr lang="en-US" sz="900" baseline="16000"/>
              <a:t>        </a:t>
            </a:r>
            <a:fld id="{09F99E3A-3C5F-4075-BDFF-158C7FB7830D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117" name="Picture 45" descr="SANOFI_Logo_H_2011_Quadri copi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6308725"/>
            <a:ext cx="15843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130000"/>
        <a:buFont typeface="Verdana" pitchFamily="34" charset="0"/>
        <a:buChar char="●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Font typeface="Verdana" pitchFamily="34" charset="0"/>
        <a:buChar char="●"/>
        <a:defRPr sz="1600" b="1">
          <a:solidFill>
            <a:srgbClr val="989898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1600">
          <a:solidFill>
            <a:srgbClr val="989898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7063" y="284163"/>
            <a:ext cx="78581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7063" y="1390650"/>
            <a:ext cx="7862887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08400" y="6381750"/>
            <a:ext cx="4335463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i="1">
                <a:solidFill>
                  <a:srgbClr val="000000"/>
                </a:solidFill>
              </a:defRPr>
            </a:lvl1pPr>
          </a:lstStyle>
          <a:p>
            <a:r>
              <a:rPr lang="fr-FR" dirty="0" err="1"/>
              <a:t>Biostatistics</a:t>
            </a:r>
            <a:r>
              <a:rPr lang="fr-FR" dirty="0"/>
              <a:t> Management </a:t>
            </a:r>
            <a:r>
              <a:rPr lang="fr-FR" dirty="0" err="1"/>
              <a:t>Board</a:t>
            </a:r>
            <a:r>
              <a:rPr lang="fr-FR" dirty="0"/>
              <a:t> F2F – March 14 -17, 2013 – Chilly-Mazarin</a:t>
            </a:r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86725" y="6424613"/>
            <a:ext cx="4826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000000"/>
                </a:solidFill>
              </a:defRPr>
            </a:lvl1pPr>
          </a:lstStyle>
          <a:p>
            <a:r>
              <a:rPr lang="fr-FR"/>
              <a:t>|</a:t>
            </a:r>
            <a:r>
              <a:rPr lang="fr-FR" sz="900" baseline="16000"/>
              <a:t>        </a:t>
            </a:r>
            <a:fld id="{E4242EC9-A840-4F4E-AB63-2490A42B17EC}" type="slidenum">
              <a:rPr lang="fr-FR"/>
              <a:pPr/>
              <a:t>‹#›</a:t>
            </a:fld>
            <a:endParaRPr lang="fr-FR"/>
          </a:p>
        </p:txBody>
      </p:sp>
      <p:pic>
        <p:nvPicPr>
          <p:cNvPr id="118790" name="Picture 6" descr="SANOFI_Logo_H_2011_Quadri copi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6308725"/>
            <a:ext cx="15843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791" name="Picture 7" descr="SANOFI_Logo_H_2011_Quadri copi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6308725"/>
            <a:ext cx="15843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130000"/>
        <a:buFont typeface="Verdana" pitchFamily="34" charset="0"/>
        <a:buChar char="●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Font typeface="Verdana" pitchFamily="34" charset="0"/>
        <a:buChar char="●"/>
        <a:defRPr sz="1600" b="1">
          <a:solidFill>
            <a:srgbClr val="989898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1600">
          <a:solidFill>
            <a:srgbClr val="989898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dirty="0"/>
              <a:t>|</a:t>
            </a:r>
            <a:r>
              <a:rPr lang="fr-FR" sz="900" baseline="16000" dirty="0"/>
              <a:t>        </a:t>
            </a:r>
            <a:fld id="{49F30153-A848-44BF-B069-ECA96E3E1597}" type="slidenum">
              <a:rPr lang="fr-FR"/>
              <a:pPr/>
              <a:t>1</a:t>
            </a:fld>
            <a:endParaRPr lang="fr-FR" dirty="0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1412776"/>
            <a:ext cx="8424936" cy="2016224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sz="3600" dirty="0"/>
              <a:t>A case study of Phase II/III seamless adaptive design in a rare disease area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3568" y="3573016"/>
            <a:ext cx="7920880" cy="2256656"/>
          </a:xfrm>
        </p:spPr>
        <p:txBody>
          <a:bodyPr/>
          <a:lstStyle/>
          <a:p>
            <a:pPr algn="ctr" eaLnBrk="1" hangingPunct="1"/>
            <a:r>
              <a:rPr lang="en-US" sz="3200" dirty="0"/>
              <a:t>Hui Quan, Yi Xu, Yixin Chen, </a:t>
            </a:r>
          </a:p>
          <a:p>
            <a:pPr algn="ctr" eaLnBrk="1" hangingPunct="1"/>
            <a:r>
              <a:rPr lang="en-US" sz="3200" dirty="0"/>
              <a:t>Lei Gao and Xun Chen</a:t>
            </a:r>
          </a:p>
          <a:p>
            <a:pPr algn="ctr" eaLnBrk="1" hangingPunct="1"/>
            <a:r>
              <a:rPr lang="en-US" sz="3200" dirty="0"/>
              <a:t>Sanofi</a:t>
            </a:r>
          </a:p>
          <a:p>
            <a:pPr algn="ctr" eaLnBrk="1" hangingPunct="1"/>
            <a:r>
              <a:rPr lang="en-US" sz="3200" dirty="0"/>
              <a:t>June 28,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3" y="332656"/>
            <a:ext cx="8305676" cy="648072"/>
          </a:xfrm>
        </p:spPr>
        <p:txBody>
          <a:bodyPr/>
          <a:lstStyle/>
          <a:p>
            <a:pPr algn="ctr"/>
            <a:r>
              <a:rPr lang="en-US" sz="3200" dirty="0"/>
              <a:t>Test statistics (2/2)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2837" y="1124744"/>
                <a:ext cx="8995667" cy="5112568"/>
              </a:xfrm>
            </p:spPr>
            <p:txBody>
              <a:bodyPr/>
              <a:lstStyle/>
              <a:p>
                <a:r>
                  <a:rPr lang="en-US" sz="2200" dirty="0"/>
                  <a:t>If dose </a:t>
                </a:r>
                <a:r>
                  <a:rPr lang="en-US" sz="2200" i="1" dirty="0" err="1">
                    <a:solidFill>
                      <a:srgbClr val="FF0000"/>
                    </a:solidFill>
                  </a:rPr>
                  <a:t>i</a:t>
                </a:r>
                <a:r>
                  <a:rPr lang="en-US" sz="22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200" dirty="0"/>
                  <a:t>is not selected for stage II,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𝛿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/>
                  <a:t> will not exist, have only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𝛿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Test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: via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𝛿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if dose </a:t>
                </a:r>
                <a:r>
                  <a:rPr lang="en-US" sz="2400" i="1" dirty="0" err="1"/>
                  <a:t>i</a:t>
                </a:r>
                <a:r>
                  <a:rPr lang="en-US" sz="2400" i="1" dirty="0"/>
                  <a:t> </a:t>
                </a:r>
                <a:r>
                  <a:rPr lang="en-US" sz="2400" dirty="0"/>
                  <a:t>is not selected for stage II</a:t>
                </a:r>
              </a:p>
              <a:p>
                <a:pPr marL="0" indent="0">
                  <a:buNone/>
                </a:pPr>
                <a:r>
                  <a:rPr lang="en-US" sz="2400" dirty="0"/>
                  <a:t>                  via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𝛿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if dose </a:t>
                </a:r>
                <a:r>
                  <a:rPr lang="en-US" sz="2400" i="1" dirty="0" err="1"/>
                  <a:t>i</a:t>
                </a:r>
                <a:r>
                  <a:rPr lang="en-US" sz="2400" i="1" dirty="0"/>
                  <a:t> </a:t>
                </a:r>
                <a:r>
                  <a:rPr lang="en-US" sz="2400" dirty="0"/>
                  <a:t>is selected for stage II</a:t>
                </a:r>
              </a:p>
              <a:p>
                <a:pPr marL="0" indent="0" algn="ctr">
                  <a:buNone/>
                </a:pPr>
                <a:r>
                  <a:rPr lang="en-US" sz="2200" i="1" dirty="0">
                    <a:solidFill>
                      <a:srgbClr val="FF0000"/>
                    </a:solidFill>
                  </a:rPr>
                  <a:t>Potentially different statistics for testing the same hypothesis!</a:t>
                </a:r>
              </a:p>
              <a:p>
                <a:pPr marL="0" indent="0" algn="ctr">
                  <a:buNone/>
                </a:pPr>
                <a:r>
                  <a:rPr lang="en-US" sz="2200" i="1" dirty="0">
                    <a:solidFill>
                      <a:srgbClr val="FF0000"/>
                    </a:solidFill>
                  </a:rPr>
                  <a:t>Will type I error rate be controlled at the nominal level?</a:t>
                </a:r>
              </a:p>
              <a:p>
                <a:pPr marL="0" indent="0">
                  <a:buNone/>
                </a:pPr>
                <a:r>
                  <a:rPr lang="en-US" sz="2400" dirty="0"/>
                  <a:t>correlation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𝛿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𝛿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)&gt;correlation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𝛿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𝛿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) (</a:t>
                </a:r>
                <a:r>
                  <a:rPr lang="en-US" sz="2400" dirty="0" err="1"/>
                  <a:t>Plackett</a:t>
                </a:r>
                <a:r>
                  <a:rPr lang="en-US" sz="2400" dirty="0"/>
                  <a:t> (1954), </a:t>
                </a:r>
                <a:r>
                  <a:rPr lang="en-US" sz="2400" dirty="0" err="1"/>
                  <a:t>Genz</a:t>
                </a:r>
                <a:r>
                  <a:rPr lang="en-US" sz="2400" dirty="0"/>
                  <a:t> (2004) &amp; Chen et al. (2018)):</a:t>
                </a:r>
              </a:p>
              <a:p>
                <a:pPr marL="0" indent="0">
                  <a:buNone/>
                </a:pPr>
                <a:r>
                  <a:rPr lang="en-US" sz="2400" i="1" dirty="0">
                    <a:solidFill>
                      <a:srgbClr val="FF0000"/>
                    </a:solidFill>
                  </a:rPr>
                  <a:t>    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Pr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𝛿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&lt;</m:t>
                        </m:r>
                        <m:r>
                          <a:rPr lang="en-US" sz="2400" i="1">
                            <a:latin typeface="Cambria Math"/>
                          </a:rPr>
                          <m:t>𝐶</m:t>
                        </m:r>
                        <m:r>
                          <a:rPr lang="en-US" sz="24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𝛿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&gt;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𝛼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/>
                      </a:rPr>
                      <m:t>+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Pr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𝛿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sz="2400" i="1" smtClean="0">
                            <a:latin typeface="Cambria Math"/>
                          </a:rPr>
                          <m:t>≥</m:t>
                        </m:r>
                        <m:r>
                          <a:rPr lang="en-US" sz="2400" i="1">
                            <a:latin typeface="Cambria Math"/>
                          </a:rPr>
                          <m:t>𝐶</m:t>
                        </m:r>
                        <m:r>
                          <a:rPr lang="en-US" sz="24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𝛿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&gt;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𝛼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400" i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        ≤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Pr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𝛿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&lt;</m:t>
                        </m:r>
                        <m:r>
                          <a:rPr lang="en-US" sz="2400" i="1">
                            <a:latin typeface="Cambria Math"/>
                          </a:rPr>
                          <m:t>𝐶</m:t>
                        </m:r>
                        <m:r>
                          <a:rPr lang="en-US" sz="24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𝛿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&gt;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𝛼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/>
                      </a:rPr>
                      <m:t>+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Pr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𝛿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≥</m:t>
                        </m:r>
                        <m:r>
                          <a:rPr lang="en-US" sz="2400" i="1">
                            <a:latin typeface="Cambria Math"/>
                          </a:rPr>
                          <m:t>𝐶</m:t>
                        </m:r>
                        <m:r>
                          <a:rPr lang="en-US" sz="24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𝛿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&gt;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𝛼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400" i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        =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Pr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𝛿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&gt;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𝛼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400" i="1" dirty="0">
                    <a:solidFill>
                      <a:srgbClr val="C00000"/>
                    </a:solidFill>
                  </a:rPr>
                  <a:t>𝞪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Using nominal p-value will control the Type I error rate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837" y="1124744"/>
                <a:ext cx="8995667" cy="5112568"/>
              </a:xfrm>
              <a:blipFill>
                <a:blip r:embed="rId3"/>
                <a:stretch>
                  <a:fillRect l="-2712" t="-3222" b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/>
              <a:t>|</a:t>
            </a:r>
            <a:r>
              <a:rPr lang="fr-FR" sz="900" baseline="16000" dirty="0"/>
              <a:t>        </a:t>
            </a:r>
            <a:fld id="{2CA4D161-081E-4B5F-B944-4251042FFD77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6969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3" y="332656"/>
            <a:ext cx="8305676" cy="648072"/>
          </a:xfrm>
        </p:spPr>
        <p:txBody>
          <a:bodyPr/>
          <a:lstStyle/>
          <a:p>
            <a:pPr algn="ctr"/>
            <a:r>
              <a:rPr lang="en-US" sz="3200" dirty="0"/>
              <a:t>Conditional power and stage II sample size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268760"/>
                <a:ext cx="8496944" cy="5040560"/>
              </a:xfrm>
            </p:spPr>
            <p:txBody>
              <a:bodyPr/>
              <a:lstStyle/>
              <a:p>
                <a:r>
                  <a:rPr lang="en-US" sz="2400" dirty="0"/>
                  <a:t>For sample size adaptive design, conditional power</a:t>
                </a:r>
              </a:p>
              <a:p>
                <a:endParaRPr lang="en-US" sz="800" dirty="0"/>
              </a:p>
              <a:p>
                <a:pPr marL="0" indent="0">
                  <a:buNone/>
                </a:pPr>
                <a:r>
                  <a:rPr lang="en-US" sz="2200" dirty="0"/>
                  <a:t>           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Pr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𝛿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𝛿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𝑧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/>
                  <a:t>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𝛿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</a:p>
              <a:p>
                <a:pPr marL="0" indent="0">
                  <a:buNone/>
                </a:pPr>
                <a:r>
                  <a:rPr lang="en-US" sz="2400" dirty="0"/>
                  <a:t>            =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Pr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𝑍</m:t>
                    </m:r>
                    <m:r>
                      <a:rPr lang="en-US" sz="2400" i="1">
                        <a:latin typeface="Cambria Math"/>
                      </a:rPr>
                      <m:t>&gt;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𝛿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sz="2400" dirty="0"/>
                  <a:t>).</a:t>
                </a:r>
              </a:p>
              <a:p>
                <a:pPr marL="0" indent="0">
                  <a:buNone/>
                </a:pPr>
                <a:endParaRPr lang="en-US" sz="1200" dirty="0"/>
              </a:p>
              <a:p>
                <a:pPr marL="0" indent="0">
                  <a:buNone/>
                </a:pPr>
                <a:r>
                  <a:rPr lang="en-US" sz="2400" dirty="0"/>
                  <a:t>Sample size per arm for stage II to have 1-</a:t>
                </a:r>
                <a:r>
                  <a:rPr lang="el-GR" sz="2400" dirty="0"/>
                  <a:t>β</a:t>
                </a:r>
                <a:r>
                  <a:rPr lang="en-US" sz="2400" dirty="0"/>
                  <a:t> conditional power</a:t>
                </a:r>
              </a:p>
              <a:p>
                <a:pPr marL="0" indent="0">
                  <a:buNone/>
                </a:pPr>
                <a:r>
                  <a:rPr lang="en-US" sz="2200" dirty="0"/>
                  <a:t>                           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𝛽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𝛿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/>
                  <a:t>If sample size will not be changed regardless of the outcome of stage I, the adaptive design becomes the fixed design.</a:t>
                </a: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268760"/>
                <a:ext cx="8496944" cy="5040560"/>
              </a:xfrm>
              <a:blipFill rotWithShape="1">
                <a:blip r:embed="rId2"/>
                <a:stretch>
                  <a:fillRect l="-2872" t="-4232" r="-1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/>
              <a:t>|</a:t>
            </a:r>
            <a:r>
              <a:rPr lang="fr-FR" sz="900" baseline="16000" dirty="0"/>
              <a:t>        </a:t>
            </a:r>
            <a:fld id="{2CA4D161-081E-4B5F-B944-4251042FFD77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2597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928992" cy="648072"/>
          </a:xfrm>
        </p:spPr>
        <p:txBody>
          <a:bodyPr/>
          <a:lstStyle/>
          <a:p>
            <a:r>
              <a:rPr lang="en-US" sz="3200" dirty="0"/>
              <a:t>Data imputation for conditional power calculation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268760"/>
                <a:ext cx="8496944" cy="5040560"/>
              </a:xfrm>
            </p:spPr>
            <p:txBody>
              <a:bodyPr/>
              <a:lstStyle/>
              <a:p>
                <a:r>
                  <a:rPr lang="en-US" sz="2400" dirty="0"/>
                  <a:t>Not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n</m:t>
                        </m:r>
                      </m:e>
                      <m:sub>
                        <m:r>
                          <a:rPr lang="en-US" sz="240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patients of stage I have data for the phase III endpoints at the interim analysis for calculating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𝛿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for conditional power calculation.</a:t>
                </a:r>
              </a:p>
              <a:p>
                <a:r>
                  <a:rPr lang="en-US" sz="2400" dirty="0"/>
                  <a:t>For the phase II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X</a:t>
                </a:r>
                <a:r>
                  <a:rPr lang="en-US" sz="2400" dirty="0"/>
                  <a:t> and phase III primary endpoint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Y</a:t>
                </a:r>
                <a:r>
                  <a:rPr lang="en-US" sz="2400" dirty="0"/>
                  <a:t>, assume 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800" dirty="0"/>
              </a:p>
              <a:p>
                <a:r>
                  <a:rPr lang="en-US" sz="2400" dirty="0"/>
                  <a:t>Impute data via model</a:t>
                </a:r>
              </a:p>
              <a:p>
                <a:pPr marL="0" indent="0">
                  <a:buNone/>
                </a:pPr>
                <a:r>
                  <a:rPr lang="en-US" sz="2400" dirty="0"/>
                  <a:t>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𝑌</m:t>
                        </m:r>
                      </m:e>
                      <m:e>
                        <m:r>
                          <a:rPr lang="en-US" sz="2400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~</m:t>
                    </m:r>
                    <m:r>
                      <a:rPr lang="en-US" sz="2400" i="1">
                        <a:latin typeface="Cambria Math"/>
                      </a:rPr>
                      <m:t>𝑁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𝑌</m:t>
                        </m:r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𝜌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𝑋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𝑌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𝑋</m:t>
                        </m:r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𝜇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𝑋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1−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𝜌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d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𝑌</m:t>
                        </m:r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 to obtain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𝛿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.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268760"/>
                <a:ext cx="8496944" cy="5040560"/>
              </a:xfrm>
              <a:blipFill rotWithShape="1">
                <a:blip r:embed="rId2"/>
                <a:stretch>
                  <a:fillRect l="-2872" t="-4232" r="-3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/>
              <a:t>|</a:t>
            </a:r>
            <a:r>
              <a:rPr lang="fr-FR" sz="900" baseline="16000" dirty="0"/>
              <a:t>        </a:t>
            </a:r>
            <a:fld id="{2CA4D161-081E-4B5F-B944-4251042FFD77}" type="slidenum">
              <a:rPr lang="fr-FR" smtClean="0"/>
              <a:pPr/>
              <a:t>12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907704" y="2924944"/>
                <a:ext cx="4968552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/>
                        </a:rPr>
                        <m:t>~</m:t>
                      </m:r>
                      <m:r>
                        <a:rPr lang="en-US" i="1">
                          <a:latin typeface="Cambria Math"/>
                        </a:rPr>
                        <m:t>𝑁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𝑋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𝑌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/>
                        </a:rPr>
                        <m:t>,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𝑋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𝜌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𝑋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𝑌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𝜌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𝑋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𝑌</m:t>
                                    </m:r>
                                  </m:sub>
                                </m:sSub>
                              </m:e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𝑌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2924944"/>
                <a:ext cx="4968552" cy="7146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4058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928992" cy="648072"/>
          </a:xfrm>
        </p:spPr>
        <p:txBody>
          <a:bodyPr/>
          <a:lstStyle/>
          <a:p>
            <a:pPr algn="ctr"/>
            <a:r>
              <a:rPr lang="en-US" sz="3200" dirty="0"/>
              <a:t>Estimation of treatment effect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196752"/>
                <a:ext cx="8496944" cy="5112568"/>
              </a:xfrm>
            </p:spPr>
            <p:txBody>
              <a:bodyPr/>
              <a:lstStyle/>
              <a:p>
                <a:r>
                  <a:rPr lang="en-US" sz="2400" dirty="0"/>
                  <a:t>For a </a:t>
                </a:r>
                <a:r>
                  <a:rPr lang="en-US" sz="2400"/>
                  <a:t>dose not selected </a:t>
                </a:r>
                <a:r>
                  <a:rPr lang="en-US" sz="2400" dirty="0"/>
                  <a:t>for stage II, </a:t>
                </a:r>
              </a:p>
              <a:p>
                <a:pPr marL="0" indent="0">
                  <a:buNone/>
                </a:pPr>
                <a:r>
                  <a:rPr lang="en-US" sz="2400" dirty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𝑌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01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i="1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̅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𝑌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02</m:t>
                            </m:r>
                          </m:sub>
                          <m:sup>
                            <m:r>
                              <a:rPr lang="en-US" sz="2400" i="1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i="1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2400" dirty="0"/>
                  <a:t>)      and     </a:t>
                </a:r>
                <a:r>
                  <a:rPr lang="en-US" sz="2400" dirty="0" err="1"/>
                  <a:t>var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(2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i="1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i="1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800" dirty="0"/>
              </a:p>
              <a:p>
                <a:r>
                  <a:rPr lang="en-US" sz="2400" dirty="0"/>
                  <a:t>For a dose selected for stage II, as </a:t>
                </a:r>
              </a:p>
              <a:p>
                <a:pPr marL="0" indent="0">
                  <a:buNone/>
                </a:pPr>
                <a:r>
                  <a:rPr lang="en-US" sz="2400" dirty="0"/>
                  <a:t>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𝛿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2400" i="1">
                        <a:latin typeface="Cambria Math"/>
                      </a:rPr>
                      <m:t>)+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𝛿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 has a standard normal distribution,</a:t>
                </a:r>
              </a:p>
              <a:p>
                <a:pPr marL="0" indent="0">
                  <a:buNone/>
                </a:pPr>
                <a:r>
                  <a:rPr lang="en-US" sz="2400" dirty="0"/>
                  <a:t>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𝜎</m:t>
                            </m:r>
                          </m:e>
                        </m:acc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𝛿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𝛿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rad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 is a median unbiased estimate (</a:t>
                </a:r>
                <a:r>
                  <a:rPr lang="en-US" sz="2400" dirty="0" err="1"/>
                  <a:t>Brannath</a:t>
                </a:r>
                <a:r>
                  <a:rPr lang="en-US" sz="2400" dirty="0"/>
                  <a:t> et al. (2006)).</a:t>
                </a:r>
              </a:p>
              <a:p>
                <a:endParaRPr lang="en-US" sz="800" dirty="0"/>
              </a:p>
              <a:p>
                <a:r>
                  <a:rPr lang="en-US" sz="2400" dirty="0"/>
                  <a:t>Confidence interval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can be derived.             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196752"/>
                <a:ext cx="8496944" cy="5112568"/>
              </a:xfrm>
              <a:blipFill rotWithShape="1">
                <a:blip r:embed="rId2"/>
                <a:stretch>
                  <a:fillRect l="-2872" t="-4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/>
              <a:t>|</a:t>
            </a:r>
            <a:r>
              <a:rPr lang="fr-FR" sz="900" baseline="16000" dirty="0"/>
              <a:t>        </a:t>
            </a:r>
            <a:fld id="{2CA4D161-081E-4B5F-B944-4251042FFD77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6828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928992" cy="648072"/>
          </a:xfrm>
        </p:spPr>
        <p:txBody>
          <a:bodyPr/>
          <a:lstStyle/>
          <a:p>
            <a:pPr algn="ctr"/>
            <a:r>
              <a:rPr lang="en-US" sz="3200" dirty="0"/>
              <a:t>Simulations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196752"/>
                <a:ext cx="8496944" cy="5112568"/>
              </a:xfrm>
            </p:spPr>
            <p:txBody>
              <a:bodyPr/>
              <a:lstStyle/>
              <a:p>
                <a:r>
                  <a:rPr lang="en-US" sz="2400" dirty="0"/>
                  <a:t>Joint distribution</a:t>
                </a:r>
              </a:p>
              <a:p>
                <a:pPr marL="0" indent="0">
                  <a:buNone/>
                </a:pPr>
                <a:r>
                  <a:rPr lang="en-US" sz="2400" dirty="0"/>
                  <a:t>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~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𝑁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𝑋𝑖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𝑌𝑖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𝑍𝑖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2400" i="1"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𝑋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𝑋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𝑌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𝑋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𝑍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𝑋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𝑌</m:t>
                                  </m:r>
                                </m:sub>
                              </m:sSub>
                            </m:e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𝑌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𝑌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𝑍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𝑋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𝑍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𝑌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𝑍</m:t>
                                  </m:r>
                                </m:sub>
                              </m:sSub>
                            </m:e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𝑍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), </a:t>
                </a:r>
                <a:r>
                  <a:rPr lang="en-US" sz="2400" i="1" dirty="0" err="1"/>
                  <a:t>i</a:t>
                </a:r>
                <a:r>
                  <a:rPr lang="en-US" sz="2400" dirty="0"/>
                  <a:t>=0, 1, 2.</a:t>
                </a:r>
              </a:p>
              <a:p>
                <a:endParaRPr lang="en-US" sz="1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𝑋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=8,</m:t>
                    </m:r>
                  </m:oMath>
                </a14:m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𝑌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=10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𝑍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=14,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=0.8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sz="2400" b="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=0.5,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sz="2400" b="0" i="1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/>
                  <a:t>=0.7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20+20 for fixed design </a:t>
                </a:r>
                <a:r>
                  <a:rPr lang="en-US" sz="2400" dirty="0"/>
                  <a:t>and 90% power to detect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𝑌𝑖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=8</a:t>
                </a:r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𝑌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=10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at significance level 0.0125 (one-sided).</a:t>
                </a:r>
              </a:p>
              <a:p>
                <a:r>
                  <a:rPr lang="en-US" sz="2400" dirty="0"/>
                  <a:t>Threshold </a:t>
                </a:r>
                <a:r>
                  <a:rPr lang="en-US" sz="2400" i="1" dirty="0"/>
                  <a:t>C</a:t>
                </a:r>
                <a:r>
                  <a:rPr lang="en-US" sz="2400" dirty="0"/>
                  <a:t>=0.5 for selecting a dose for stage II</a:t>
                </a:r>
              </a:p>
              <a:p>
                <a:r>
                  <a:rPr lang="en-US" sz="2400" dirty="0"/>
                  <a:t>Sample size adaptation for 90% conditional power with cap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  <m:sup/>
                    </m:sSubSup>
                    <m:r>
                      <a:rPr lang="en-US" sz="24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/>
                  <a:t> 40 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196752"/>
                <a:ext cx="8496944" cy="5112568"/>
              </a:xfrm>
              <a:blipFill rotWithShape="1">
                <a:blip r:embed="rId2"/>
                <a:stretch>
                  <a:fillRect l="-2872" t="-4172" r="-1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/>
              <a:t>|</a:t>
            </a:r>
            <a:r>
              <a:rPr lang="fr-FR" sz="900" baseline="16000" dirty="0"/>
              <a:t>        </a:t>
            </a:r>
            <a:fld id="{2CA4D161-081E-4B5F-B944-4251042FFD77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0420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928992" cy="648072"/>
          </a:xfrm>
        </p:spPr>
        <p:txBody>
          <a:bodyPr/>
          <a:lstStyle/>
          <a:p>
            <a:pPr algn="ctr"/>
            <a:r>
              <a:rPr lang="en-US" sz="3200" dirty="0"/>
              <a:t>Simulation results (1/2)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712968" cy="5112568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/>
              <a:t>Graphical procedure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/>
              <a:t>|</a:t>
            </a:r>
            <a:r>
              <a:rPr lang="fr-FR" sz="900" baseline="16000" dirty="0"/>
              <a:t>        </a:t>
            </a:r>
            <a:fld id="{2CA4D161-081E-4B5F-B944-4251042FFD77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57363" y="19843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506106"/>
              </p:ext>
            </p:extLst>
          </p:nvPr>
        </p:nvGraphicFramePr>
        <p:xfrm>
          <a:off x="251520" y="1628800"/>
          <a:ext cx="8568953" cy="50855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8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03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96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96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03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03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96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902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indent="27813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High Dose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Low Dose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7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Primary Power (%)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Secondary Power (%)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SS for  Stage II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Primary Power (%)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Secondary Power (%)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SS for Stage II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263">
                <a:tc gridSpan="7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Scenario 1 – true effects for LD, HD for X, Y, Z = (4, 5, 10), (5, 6, 10)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5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Fixed 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70.63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67.05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Fixed 20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57.08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55.70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Fixed 20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2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Seamless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70.91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67.32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19.89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57.01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55.63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19.60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2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SSA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78.97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75.98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25.95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66.53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65.58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28.09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0263">
                <a:tc gridSpan="7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Scenario 2 – true effects for LD, HD for X, Y, Z = (4, 8,10), (4, 8, 10)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02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Fixed 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93.28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84.39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Fixed 20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92.86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84.64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Fixed 20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02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Seamless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92.76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83.87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19.67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92.17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83.99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19.60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02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SSA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96.79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90.80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26.69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96.01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90.62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26.58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0263">
                <a:tc gridSpan="7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Scenario 3 – true effects for LD, HD for X, Y, Z = (0, 0.5, 10), (4, 7, 10)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02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Fixed 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81.27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73.93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Fixed 20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4.00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4.00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Fixed 20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02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Seamless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82.28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75.50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19.67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4.04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4.04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13.82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02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SSA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89.30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83.67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27.17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4.42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4.42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25.67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814513" y="1874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778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2778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226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928992" cy="648072"/>
          </a:xfrm>
        </p:spPr>
        <p:txBody>
          <a:bodyPr/>
          <a:lstStyle/>
          <a:p>
            <a:pPr algn="ctr"/>
            <a:r>
              <a:rPr lang="en-US" sz="3200" dirty="0"/>
              <a:t>Simulation results (2/2)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712968" cy="5112568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/>
              <a:t>Step-down Hochberg procedure </a:t>
            </a:r>
          </a:p>
          <a:p>
            <a:pPr marL="0" indent="0" fontAlgn="t">
              <a:buNone/>
            </a:pPr>
            <a:r>
              <a:rPr lang="en-US" sz="2400" b="1" dirty="0"/>
              <a:t>   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/>
              <a:t>|</a:t>
            </a:r>
            <a:r>
              <a:rPr lang="fr-FR" sz="900" baseline="16000" dirty="0"/>
              <a:t>        </a:t>
            </a:r>
            <a:fld id="{2CA4D161-081E-4B5F-B944-4251042FFD77}" type="slidenum">
              <a:rPr lang="fr-FR" smtClean="0"/>
              <a:pPr/>
              <a:t>16</a:t>
            </a:fld>
            <a:endParaRPr lang="fr-FR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279500"/>
              </p:ext>
            </p:extLst>
          </p:nvPr>
        </p:nvGraphicFramePr>
        <p:xfrm>
          <a:off x="467544" y="1556791"/>
          <a:ext cx="8496946" cy="49578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0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3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3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7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3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3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86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High Dose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Low Dose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0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Primary Power (%)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Secondary Power (%)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SS for  Stage II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Primary Power (%)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Secondary Power (%)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SS for  Stage II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645">
                <a:tc gridSpan="7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Scenario 1 – true effects for LD, HD for X, Y, Z = (4, 5, 10), (5, 6, 10)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Fixed 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71.89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51.20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Fixed 20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58.67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51.99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Fixed 20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6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Seamless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72.06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50.97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19.89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58.51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51.79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19.60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6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SSA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80.11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61.66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25.95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67.98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62.62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28.09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645">
                <a:tc gridSpan="7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Scenario 2 – effects for LD, HD for X, Y, Z = (4, 8, 10), (4, 8, 10)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6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Fixed  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94.36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82.60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Fixed 20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93.78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83.12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Fixed 20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86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Seamless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93.69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81.45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19.67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92.97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82.00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19.60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86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SSA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97.09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89.12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26.69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96.45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89.50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26.58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8645">
                <a:tc gridSpan="7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Scenario 3 – true effects for LD, HD for X, Y, Z = (0, 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  <a:effectLst/>
                        </a:rPr>
                        <a:t>0.5</a:t>
                      </a:r>
                      <a:r>
                        <a:rPr lang="en-US" sz="1800" dirty="0">
                          <a:effectLst/>
                        </a:rPr>
                        <a:t>, 10), (4, 7, 10)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86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Fixed 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81.30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4.01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Fixed 20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4.06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4.04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Fixed 20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86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Seamless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82.31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4.04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19.67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4.10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4.07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13.82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86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SSA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89.31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4.42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27.17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4.49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4.48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25.67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757363" y="18954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313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928992" cy="648072"/>
          </a:xfrm>
        </p:spPr>
        <p:txBody>
          <a:bodyPr/>
          <a:lstStyle/>
          <a:p>
            <a:pPr algn="ctr"/>
            <a:r>
              <a:rPr lang="en-US" sz="3200" dirty="0"/>
              <a:t>Example (1/2)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196752"/>
                <a:ext cx="8928992" cy="5112568"/>
              </a:xfrm>
            </p:spPr>
            <p:txBody>
              <a:bodyPr/>
              <a:lstStyle/>
              <a:p>
                <a:r>
                  <a:rPr lang="en-US" sz="2400" dirty="0"/>
                  <a:t>Randomized, placebo controlled, double blind study with LD and HD in a rare disease area. </a:t>
                </a:r>
              </a:p>
              <a:p>
                <a:r>
                  <a:rPr lang="en-US" sz="2400" dirty="0"/>
                  <a:t>For a fixed design, SS </a:t>
                </a:r>
                <a:r>
                  <a:rPr lang="en-US" sz="2400" dirty="0">
                    <a:solidFill>
                      <a:srgbClr val="FF0000"/>
                    </a:solidFill>
                  </a:rPr>
                  <a:t>36</a:t>
                </a:r>
                <a:r>
                  <a:rPr lang="en-US" sz="2400" dirty="0"/>
                  <a:t>/arm for </a:t>
                </a:r>
                <a:r>
                  <a:rPr lang="en-US" sz="2400" dirty="0">
                    <a:solidFill>
                      <a:srgbClr val="FF0000"/>
                    </a:solidFill>
                  </a:rPr>
                  <a:t>80%</a:t>
                </a:r>
                <a:r>
                  <a:rPr lang="en-US" sz="2400" dirty="0"/>
                  <a:t> power to detect an effect of </a:t>
                </a:r>
                <a:r>
                  <a:rPr lang="en-US" sz="2400" dirty="0">
                    <a:solidFill>
                      <a:srgbClr val="FF0000"/>
                    </a:solidFill>
                  </a:rPr>
                  <a:t>10</a:t>
                </a:r>
                <a:r>
                  <a:rPr lang="en-US" sz="2400" dirty="0"/>
                  <a:t> on the primary endpoint with a SD of </a:t>
                </a:r>
                <a:r>
                  <a:rPr lang="en-US" sz="2400" dirty="0">
                    <a:solidFill>
                      <a:srgbClr val="FF0000"/>
                    </a:solidFill>
                  </a:rPr>
                  <a:t>13.5</a:t>
                </a:r>
                <a:r>
                  <a:rPr lang="en-US" sz="2400" dirty="0"/>
                  <a:t> and a two-sided level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=0.025</m:t>
                    </m:r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solidFill>
                      <a:srgbClr val="FF0000"/>
                    </a:solidFill>
                  </a:rPr>
                  <a:t>18</a:t>
                </a:r>
                <a:r>
                  <a:rPr lang="en-US" sz="2400" dirty="0"/>
                  <a:t>/arm patients at stage I </a:t>
                </a:r>
              </a:p>
              <a:p>
                <a:r>
                  <a:rPr lang="en-US" sz="2400" dirty="0"/>
                  <a:t>After </a:t>
                </a:r>
                <a:r>
                  <a:rPr lang="en-US" sz="2400" dirty="0">
                    <a:solidFill>
                      <a:srgbClr val="FF0000"/>
                    </a:solidFill>
                  </a:rPr>
                  <a:t>15</a:t>
                </a:r>
                <a:r>
                  <a:rPr lang="en-US" sz="2400" dirty="0"/>
                  <a:t> of stage I patients complete the 6-month treatment period (around all 18 stage I patients have been randomized), interim analysis is performed.</a:t>
                </a: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𝑋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=13.5,</m:t>
                    </m:r>
                  </m:oMath>
                </a14:m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𝑌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=13.5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𝑍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=8,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=0.6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=0.5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/>
                  <a:t>=0.5</a:t>
                </a:r>
              </a:p>
              <a:p>
                <a:r>
                  <a:rPr lang="en-US" sz="2400" dirty="0"/>
                  <a:t>Treatment effect scenarios: 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dirty="0"/>
                  <a:t>Dose trend for X, early onset on Y for LD, : LD: (5, 10, 6), HD: (10, 10, 6)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dirty="0"/>
                  <a:t>Low effect for LD, linear time trend for HD: LD: (1, 2, 2), HD: (5, 10, 6)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dirty="0"/>
                  <a:t>Low effect for LD, lower than expected effect for HD: LD: (1, 2, 2), HD: (5, 9, 6)</a:t>
                </a:r>
              </a:p>
              <a:p>
                <a:endParaRPr lang="en-US" sz="20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196752"/>
                <a:ext cx="8928992" cy="5112568"/>
              </a:xfrm>
              <a:blipFill rotWithShape="1">
                <a:blip r:embed="rId2"/>
                <a:stretch>
                  <a:fillRect l="-2732" t="-4172" r="-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/>
              <a:t>|</a:t>
            </a:r>
            <a:r>
              <a:rPr lang="fr-FR" sz="900" baseline="16000" dirty="0"/>
              <a:t>        </a:t>
            </a:r>
            <a:fld id="{2CA4D161-081E-4B5F-B944-4251042FFD77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2327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928992" cy="648072"/>
          </a:xfrm>
        </p:spPr>
        <p:txBody>
          <a:bodyPr/>
          <a:lstStyle/>
          <a:p>
            <a:pPr algn="ctr"/>
            <a:r>
              <a:rPr lang="en-US" sz="3200" dirty="0"/>
              <a:t>Example (2/2)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184576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/>
              <a:t>Simulation results for the trial example – graphical procedure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/>
              <a:t>|</a:t>
            </a:r>
            <a:r>
              <a:rPr lang="fr-FR" sz="900" baseline="16000" dirty="0"/>
              <a:t>        </a:t>
            </a:r>
            <a:fld id="{2CA4D161-081E-4B5F-B944-4251042FFD77}" type="slidenum">
              <a:rPr lang="fr-FR" smtClean="0"/>
              <a:pPr/>
              <a:t>18</a:t>
            </a:fld>
            <a:endParaRPr lang="fr-F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147690"/>
              </p:ext>
            </p:extLst>
          </p:nvPr>
        </p:nvGraphicFramePr>
        <p:xfrm>
          <a:off x="179512" y="1628800"/>
          <a:ext cx="8786882" cy="46866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7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1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7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17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5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06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45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859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39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7614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39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06517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 for go at interim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Effect scenario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Average SS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Prob</a:t>
                      </a:r>
                      <a:r>
                        <a:rPr lang="en-US" sz="1400" dirty="0">
                          <a:effectLst/>
                        </a:rPr>
                        <a:t> of go &gt;= 1 dose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Power HD primary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Power  HD secondary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Power  LD primary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Power LD secondary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332">
                <a:tc gridSpan="1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Fixed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604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108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85.25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76.80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85.23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77.31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108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81.62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71.05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8.80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4.42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1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108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71.73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63.56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8.71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4.38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332">
                <a:tc gridSpan="1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Seamless design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332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 = 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104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98.66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84.96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76.92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80.43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72.29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3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93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88.70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75.87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66.95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8.14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4.08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37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 = -999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108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71.72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63.44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8.64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4.39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1332">
                <a:tc gridSpan="1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SSA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1332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 = 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117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98.66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87.33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80.19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82.95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76.24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13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110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88.70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78.20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70.61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8.63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4.39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13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 = -999 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133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79.74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73.38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9.94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5.16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43063" y="18224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341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3" y="332656"/>
            <a:ext cx="8305676" cy="648072"/>
          </a:xfrm>
        </p:spPr>
        <p:txBody>
          <a:bodyPr/>
          <a:lstStyle/>
          <a:p>
            <a:pPr algn="ctr"/>
            <a:r>
              <a:rPr lang="en-US" sz="3200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784976" cy="5040560"/>
          </a:xfrm>
        </p:spPr>
        <p:txBody>
          <a:bodyPr/>
          <a:lstStyle/>
          <a:p>
            <a:r>
              <a:rPr lang="en-US" sz="2400" dirty="0"/>
              <a:t>To streamline new drug development process, an adaptive phase II/III inferential seamless design can be applied to a rare disease area – at least avoid the separate phase II and phase III two-study scenario </a:t>
            </a:r>
          </a:p>
          <a:p>
            <a:r>
              <a:rPr lang="en-US" sz="2400" dirty="0"/>
              <a:t>Multiplicity adjustment is necessary for multiple doses on multiple endpoints</a:t>
            </a:r>
          </a:p>
          <a:p>
            <a:pPr lvl="1"/>
            <a:r>
              <a:rPr lang="en-US" sz="2200" dirty="0"/>
              <a:t>The graphical procedure provides balanced power for the doses and endpoints</a:t>
            </a:r>
          </a:p>
          <a:p>
            <a:r>
              <a:rPr lang="en-US" sz="2400" dirty="0"/>
              <a:t>Simulation should be conducted to determine the optimal strategy for a specific trial.</a:t>
            </a:r>
          </a:p>
          <a:p>
            <a:pPr lvl="0"/>
            <a:r>
              <a:rPr lang="en-US" sz="2400" dirty="0"/>
              <a:t>Interim analysis should not be performed too early</a:t>
            </a:r>
          </a:p>
          <a:p>
            <a:r>
              <a:rPr lang="en-US" sz="2400" dirty="0"/>
              <a:t>The idea can be applied to other therapeutic areas.   </a:t>
            </a:r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/>
              <a:t>|</a:t>
            </a:r>
            <a:r>
              <a:rPr lang="fr-FR" sz="900" baseline="16000" dirty="0"/>
              <a:t>        </a:t>
            </a:r>
            <a:fld id="{2CA4D161-081E-4B5F-B944-4251042FFD77}" type="slidenum">
              <a:rPr lang="fr-FR" smtClean="0"/>
              <a:pPr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0413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063" y="404664"/>
            <a:ext cx="7858125" cy="720874"/>
          </a:xfrm>
        </p:spPr>
        <p:txBody>
          <a:bodyPr/>
          <a:lstStyle/>
          <a:p>
            <a:pPr algn="ctr"/>
            <a:r>
              <a:rPr lang="en-US" sz="3200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268760"/>
            <a:ext cx="7848872" cy="4680520"/>
          </a:xfrm>
        </p:spPr>
        <p:txBody>
          <a:bodyPr/>
          <a:lstStyle/>
          <a:p>
            <a:r>
              <a:rPr lang="en-US" sz="2600" dirty="0"/>
              <a:t>Background</a:t>
            </a:r>
          </a:p>
          <a:p>
            <a:r>
              <a:rPr lang="en-US" sz="2600" dirty="0"/>
              <a:t>A seamless phase II/III design and procedure</a:t>
            </a:r>
          </a:p>
          <a:p>
            <a:r>
              <a:rPr lang="en-US" sz="2600" dirty="0"/>
              <a:t>Sample size adaptation</a:t>
            </a:r>
          </a:p>
          <a:p>
            <a:r>
              <a:rPr lang="en-US" sz="2600" dirty="0"/>
              <a:t>Estimation of treatment effect</a:t>
            </a:r>
          </a:p>
          <a:p>
            <a:r>
              <a:rPr lang="en-US" sz="2600" dirty="0"/>
              <a:t>Simulation</a:t>
            </a:r>
          </a:p>
          <a:p>
            <a:r>
              <a:rPr lang="en-US" sz="2600" dirty="0"/>
              <a:t>Example </a:t>
            </a:r>
          </a:p>
          <a:p>
            <a:r>
              <a:rPr lang="en-US" sz="2600" dirty="0"/>
              <a:t>Discussion</a:t>
            </a:r>
          </a:p>
          <a:p>
            <a:pPr lvl="1"/>
            <a:endParaRPr lang="en-US" sz="2400" dirty="0"/>
          </a:p>
          <a:p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/>
              <a:t>|</a:t>
            </a:r>
            <a:r>
              <a:rPr lang="fr-FR" sz="900" baseline="16000" dirty="0"/>
              <a:t>        </a:t>
            </a:r>
            <a:fld id="{2CA4D161-081E-4B5F-B944-4251042FFD77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03181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3" y="332656"/>
            <a:ext cx="8305676" cy="648072"/>
          </a:xfrm>
        </p:spPr>
        <p:txBody>
          <a:bodyPr/>
          <a:lstStyle/>
          <a:p>
            <a:pPr algn="ctr"/>
            <a:r>
              <a:rPr lang="en-US" sz="3200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856984" cy="5184576"/>
          </a:xfrm>
        </p:spPr>
        <p:txBody>
          <a:bodyPr/>
          <a:lstStyle/>
          <a:p>
            <a:pPr lvl="0"/>
            <a:r>
              <a:rPr lang="en-US" sz="1000" dirty="0" err="1"/>
              <a:t>Posch</a:t>
            </a:r>
            <a:r>
              <a:rPr lang="en-US" sz="1000" dirty="0"/>
              <a:t> M, Koenig F, Branson M, </a:t>
            </a:r>
            <a:r>
              <a:rPr lang="en-US" sz="1000" dirty="0" err="1"/>
              <a:t>Brannath</a:t>
            </a:r>
            <a:r>
              <a:rPr lang="en-US" sz="1000" dirty="0"/>
              <a:t> W, </a:t>
            </a:r>
            <a:r>
              <a:rPr lang="en-US" sz="1000" dirty="0" err="1"/>
              <a:t>Dunger-Baldauf</a:t>
            </a:r>
            <a:r>
              <a:rPr lang="en-US" sz="1000" dirty="0"/>
              <a:t> C and Bauer P. Testing and estimation in flexible group sequential designs with adaptive treatment selection</a:t>
            </a:r>
            <a:r>
              <a:rPr lang="en-US" sz="1000" i="1" dirty="0"/>
              <a:t>. </a:t>
            </a:r>
            <a:r>
              <a:rPr lang="en-US" sz="1000" i="1" dirty="0" err="1"/>
              <a:t>SiM</a:t>
            </a:r>
            <a:r>
              <a:rPr lang="en-US" sz="1000" dirty="0"/>
              <a:t>. 2005; 24: 3697-3714.</a:t>
            </a:r>
          </a:p>
          <a:p>
            <a:pPr lvl="0"/>
            <a:r>
              <a:rPr lang="en-US" sz="1000" dirty="0"/>
              <a:t>Todd S and </a:t>
            </a:r>
            <a:r>
              <a:rPr lang="en-US" sz="1000" dirty="0" err="1"/>
              <a:t>Stallard</a:t>
            </a:r>
            <a:r>
              <a:rPr lang="en-US" sz="1000" dirty="0"/>
              <a:t> N. A new clinical trial design combining phases II and III: sequential designs with treatment selection and a change of endpoint. </a:t>
            </a:r>
            <a:r>
              <a:rPr lang="en-US" sz="1000" i="1" dirty="0"/>
              <a:t>Drug Information Journal </a:t>
            </a:r>
            <a:r>
              <a:rPr lang="en-US" sz="1000" dirty="0"/>
              <a:t>2005; 39: 109-118. </a:t>
            </a:r>
          </a:p>
          <a:p>
            <a:pPr lvl="0"/>
            <a:r>
              <a:rPr lang="en-US" sz="1000" dirty="0" err="1"/>
              <a:t>Stallard</a:t>
            </a:r>
            <a:r>
              <a:rPr lang="en-US" sz="1000" dirty="0"/>
              <a:t> N. A confirmatory seamless phase II/III clinical trial design incorporating short-term endpoint information. </a:t>
            </a:r>
            <a:r>
              <a:rPr lang="en-US" sz="1000" i="1" dirty="0" err="1"/>
              <a:t>SiM</a:t>
            </a:r>
            <a:r>
              <a:rPr lang="en-US" sz="1000" dirty="0"/>
              <a:t> 2010; 29: 959-971.</a:t>
            </a:r>
          </a:p>
          <a:p>
            <a:pPr lvl="0"/>
            <a:r>
              <a:rPr lang="en-US" sz="1000" dirty="0" err="1"/>
              <a:t>Friede</a:t>
            </a:r>
            <a:r>
              <a:rPr lang="en-US" sz="1000" dirty="0"/>
              <a:t> T, Parsons N, </a:t>
            </a:r>
            <a:r>
              <a:rPr lang="en-US" sz="1000" dirty="0" err="1"/>
              <a:t>Stallard</a:t>
            </a:r>
            <a:r>
              <a:rPr lang="en-US" sz="1000" dirty="0"/>
              <a:t> N, Todd S, Marquez EV, </a:t>
            </a:r>
            <a:r>
              <a:rPr lang="en-US" sz="1000" dirty="0" err="1"/>
              <a:t>Chataway</a:t>
            </a:r>
            <a:r>
              <a:rPr lang="en-US" sz="1000" dirty="0"/>
              <a:t> J and Nicholas R. Designing a seamless phase II/III clinical trial using early outcomes for treatment selection: an application in multiple sclerosis. </a:t>
            </a:r>
            <a:r>
              <a:rPr lang="en-US" sz="1000" i="1" dirty="0"/>
              <a:t>Statistics in Medicine</a:t>
            </a:r>
            <a:r>
              <a:rPr lang="en-US" sz="1000" dirty="0"/>
              <a:t>. 2011; 30: 1528-1540.</a:t>
            </a:r>
          </a:p>
          <a:p>
            <a:pPr lvl="0"/>
            <a:r>
              <a:rPr lang="en-US" sz="1000" dirty="0" err="1"/>
              <a:t>Heritier</a:t>
            </a:r>
            <a:r>
              <a:rPr lang="en-US" sz="1000" dirty="0"/>
              <a:t> S, Lo SN and Morgan CC. An adaptive confirmatory trial with interim treatment selection: practical experience and unbalanced randomization. </a:t>
            </a:r>
            <a:r>
              <a:rPr lang="en-US" sz="1000" i="1" dirty="0"/>
              <a:t>Statistics in Medicine</a:t>
            </a:r>
            <a:r>
              <a:rPr lang="en-US" sz="1000" dirty="0"/>
              <a:t> 2011; 30: 1541-1554.</a:t>
            </a:r>
          </a:p>
          <a:p>
            <a:pPr lvl="0"/>
            <a:r>
              <a:rPr lang="en-US" sz="1000" dirty="0"/>
              <a:t>Kunz CU, </a:t>
            </a:r>
            <a:r>
              <a:rPr lang="en-US" sz="1000" dirty="0" err="1"/>
              <a:t>Friede</a:t>
            </a:r>
            <a:r>
              <a:rPr lang="en-US" sz="1000" dirty="0"/>
              <a:t> T, Parsons N, Todd S and </a:t>
            </a:r>
            <a:r>
              <a:rPr lang="en-US" sz="1000" dirty="0" err="1"/>
              <a:t>Stallard</a:t>
            </a:r>
            <a:r>
              <a:rPr lang="en-US" sz="1000" dirty="0"/>
              <a:t> N. Data-driven treatment selection for seamless phase II/III trials incorporating early-outcome data. </a:t>
            </a:r>
            <a:r>
              <a:rPr lang="en-US" sz="1000" i="1" dirty="0"/>
              <a:t>Pharmaceutical Statistics</a:t>
            </a:r>
            <a:r>
              <a:rPr lang="en-US" sz="1000" dirty="0"/>
              <a:t> 2014; 13: 238-246.</a:t>
            </a:r>
          </a:p>
          <a:p>
            <a:pPr lvl="0"/>
            <a:r>
              <a:rPr lang="en-US" sz="1000" dirty="0" err="1"/>
              <a:t>Stallard</a:t>
            </a:r>
            <a:r>
              <a:rPr lang="en-US" sz="1000" dirty="0"/>
              <a:t> N, Kunz CU, Todd S, Parsons N and </a:t>
            </a:r>
            <a:r>
              <a:rPr lang="en-US" sz="1000" dirty="0" err="1"/>
              <a:t>Triede</a:t>
            </a:r>
            <a:r>
              <a:rPr lang="en-US" sz="1000" dirty="0"/>
              <a:t> T. Flexible selection of a single treatment incorporating short-term endpoint information in a phase II/III clinical trial. Statistics in Medicine 2015; 34: 3104-3115.</a:t>
            </a:r>
            <a:endParaRPr lang="en-US" sz="1000" b="1" dirty="0"/>
          </a:p>
          <a:p>
            <a:pPr lvl="0"/>
            <a:r>
              <a:rPr lang="en-US" sz="1000" dirty="0" err="1"/>
              <a:t>Maca</a:t>
            </a:r>
            <a:r>
              <a:rPr lang="en-US" sz="1000" dirty="0"/>
              <a:t> J, Bhattacharya S, </a:t>
            </a:r>
            <a:r>
              <a:rPr lang="en-US" sz="1000" dirty="0" err="1"/>
              <a:t>Dragalin</a:t>
            </a:r>
            <a:r>
              <a:rPr lang="en-US" sz="1000" dirty="0"/>
              <a:t> V, Gallo P and </a:t>
            </a:r>
            <a:r>
              <a:rPr lang="en-US" sz="1000" dirty="0" err="1"/>
              <a:t>Krams</a:t>
            </a:r>
            <a:r>
              <a:rPr lang="en-US" sz="1000" dirty="0"/>
              <a:t> M. Adaptive seamless phase II/III designs – background, operational aspects, and examples. </a:t>
            </a:r>
            <a:r>
              <a:rPr lang="en-US" sz="1000" i="1" dirty="0"/>
              <a:t>Drug Information Journal</a:t>
            </a:r>
            <a:r>
              <a:rPr lang="en-US" sz="1000" dirty="0"/>
              <a:t> 2006; 40: 463-473. </a:t>
            </a:r>
          </a:p>
          <a:p>
            <a:pPr lvl="0"/>
            <a:r>
              <a:rPr lang="en-US" sz="1000" dirty="0" err="1"/>
              <a:t>Bretz</a:t>
            </a:r>
            <a:r>
              <a:rPr lang="en-US" sz="1000" dirty="0"/>
              <a:t> F, </a:t>
            </a:r>
            <a:r>
              <a:rPr lang="en-US" sz="1000" dirty="0" err="1"/>
              <a:t>Schmidli</a:t>
            </a:r>
            <a:r>
              <a:rPr lang="en-US" sz="1000" dirty="0"/>
              <a:t> H, </a:t>
            </a:r>
            <a:r>
              <a:rPr lang="en-US" sz="1000" dirty="0" err="1"/>
              <a:t>Konig</a:t>
            </a:r>
            <a:r>
              <a:rPr lang="en-US" sz="1000" dirty="0"/>
              <a:t> F, Racine A and Maurer W. Confirmatory seamless phase II/III clinical trials with hypotheses selection at interim: general concepts. </a:t>
            </a:r>
            <a:r>
              <a:rPr lang="en-US" sz="1000" i="1" dirty="0"/>
              <a:t>Biometrical Journal</a:t>
            </a:r>
            <a:r>
              <a:rPr lang="en-US" sz="1000" dirty="0"/>
              <a:t> 2006; 48: 623-634.</a:t>
            </a:r>
          </a:p>
          <a:p>
            <a:pPr lvl="0"/>
            <a:r>
              <a:rPr lang="en-US" sz="1000" dirty="0" err="1"/>
              <a:t>Bretz</a:t>
            </a:r>
            <a:r>
              <a:rPr lang="en-US" sz="1000" dirty="0"/>
              <a:t> F, Maurer W., </a:t>
            </a:r>
            <a:r>
              <a:rPr lang="en-US" sz="1000" dirty="0" err="1"/>
              <a:t>Brannath</a:t>
            </a:r>
            <a:r>
              <a:rPr lang="en-US" sz="1000" dirty="0"/>
              <a:t> W and </a:t>
            </a:r>
            <a:r>
              <a:rPr lang="en-US" sz="1000" dirty="0" err="1"/>
              <a:t>Posch</a:t>
            </a:r>
            <a:r>
              <a:rPr lang="en-US" sz="1000" dirty="0"/>
              <a:t> M. A graphical approach to sequentially </a:t>
            </a:r>
            <a:r>
              <a:rPr lang="en-US" sz="1000" dirty="0" err="1"/>
              <a:t>rejective</a:t>
            </a:r>
            <a:r>
              <a:rPr lang="en-US" sz="1000" dirty="0"/>
              <a:t> multiple test procedures. </a:t>
            </a:r>
            <a:r>
              <a:rPr lang="en-US" sz="1000" dirty="0" err="1"/>
              <a:t>SiM</a:t>
            </a:r>
            <a:r>
              <a:rPr lang="en-US" sz="1000" dirty="0"/>
              <a:t>, 2009; 28: 586-604.</a:t>
            </a:r>
            <a:endParaRPr lang="en-US" sz="1000" b="1" dirty="0"/>
          </a:p>
          <a:p>
            <a:pPr lvl="0"/>
            <a:r>
              <a:rPr lang="en-US" sz="1000" dirty="0"/>
              <a:t>Cui L, Hung HM and Wang SJ. Modification of sample size in group sequential clinical trials. </a:t>
            </a:r>
            <a:r>
              <a:rPr lang="en-US" sz="1000" i="1" dirty="0"/>
              <a:t>Biometrics </a:t>
            </a:r>
            <a:r>
              <a:rPr lang="en-US" sz="1000" dirty="0"/>
              <a:t>1999; 55: 853-857.</a:t>
            </a:r>
          </a:p>
          <a:p>
            <a:pPr lvl="0"/>
            <a:r>
              <a:rPr lang="en-US" sz="1000" dirty="0" err="1"/>
              <a:t>Plackett</a:t>
            </a:r>
            <a:r>
              <a:rPr lang="en-US" sz="1000" dirty="0"/>
              <a:t> RL. A reduction formula for normal multivariate probabilities. </a:t>
            </a:r>
            <a:r>
              <a:rPr lang="en-US" sz="1000" i="1" dirty="0" err="1"/>
              <a:t>Biometrika</a:t>
            </a:r>
            <a:r>
              <a:rPr lang="en-US" sz="1000" dirty="0"/>
              <a:t>, 1954; 41: 351-360.</a:t>
            </a:r>
            <a:endParaRPr lang="en-US" sz="1000" b="1" dirty="0"/>
          </a:p>
          <a:p>
            <a:pPr lvl="0"/>
            <a:r>
              <a:rPr lang="en-US" sz="1000" dirty="0" err="1"/>
              <a:t>Genz</a:t>
            </a:r>
            <a:r>
              <a:rPr lang="en-US" sz="1000" dirty="0"/>
              <a:t> A. Numerical computation of rectangular bivariate and </a:t>
            </a:r>
            <a:r>
              <a:rPr lang="en-US" sz="1000" dirty="0" err="1"/>
              <a:t>trivariate</a:t>
            </a:r>
            <a:r>
              <a:rPr lang="en-US" sz="1000" dirty="0"/>
              <a:t> normal and t probabilities. </a:t>
            </a:r>
            <a:r>
              <a:rPr lang="en-US" sz="1000" i="1" dirty="0"/>
              <a:t>Stat. </a:t>
            </a:r>
            <a:r>
              <a:rPr lang="en-US" sz="1000" i="1" dirty="0" err="1"/>
              <a:t>Comput</a:t>
            </a:r>
            <a:r>
              <a:rPr lang="en-US" sz="1000" dirty="0"/>
              <a:t>. 2004; 14: 251-260.</a:t>
            </a:r>
            <a:endParaRPr lang="en-US" sz="1000" b="1" dirty="0"/>
          </a:p>
          <a:p>
            <a:pPr lvl="0"/>
            <a:r>
              <a:rPr lang="en-US" sz="1000" dirty="0"/>
              <a:t>Chen C, Anderson K, </a:t>
            </a:r>
            <a:r>
              <a:rPr lang="en-US" sz="1000" dirty="0" err="1"/>
              <a:t>Mehrotra</a:t>
            </a:r>
            <a:r>
              <a:rPr lang="en-US" sz="1000" dirty="0"/>
              <a:t> DV, Rubin EH and </a:t>
            </a:r>
            <a:r>
              <a:rPr lang="en-US" sz="1000" dirty="0" err="1"/>
              <a:t>Tse</a:t>
            </a:r>
            <a:r>
              <a:rPr lang="en-US" sz="1000" dirty="0"/>
              <a:t> A. A 2-in-1 adaptive phase 2/3 design for expedited oncology drug development. Contemporary Clinical Trials, 2018; 64: 238-242. </a:t>
            </a:r>
            <a:endParaRPr lang="en-US" sz="1000" b="1" dirty="0"/>
          </a:p>
          <a:p>
            <a:pPr lvl="0"/>
            <a:r>
              <a:rPr lang="en-US" sz="1000" dirty="0"/>
              <a:t>Hochberg Y. A sharper Bonferroni procedure for multiple tests of significance. </a:t>
            </a:r>
            <a:r>
              <a:rPr lang="en-US" sz="1000" i="1" dirty="0" err="1"/>
              <a:t>Biometrika</a:t>
            </a:r>
            <a:r>
              <a:rPr lang="en-US" sz="1000" dirty="0"/>
              <a:t> 1988; 75, 800-802.</a:t>
            </a:r>
          </a:p>
          <a:p>
            <a:pPr lvl="0"/>
            <a:r>
              <a:rPr lang="en-US" sz="1000" dirty="0" err="1"/>
              <a:t>Brannath</a:t>
            </a:r>
            <a:r>
              <a:rPr lang="en-US" sz="1000" dirty="0"/>
              <a:t> W. </a:t>
            </a:r>
            <a:r>
              <a:rPr lang="en-US" sz="1000" dirty="0" err="1"/>
              <a:t>Konig</a:t>
            </a:r>
            <a:r>
              <a:rPr lang="en-US" sz="1000" dirty="0"/>
              <a:t> F and Bauer P. Estimation in flexible two stage designs. </a:t>
            </a:r>
            <a:r>
              <a:rPr lang="en-US" sz="1000" i="1" dirty="0"/>
              <a:t>Statistics in Medicine.</a:t>
            </a:r>
            <a:r>
              <a:rPr lang="en-US" sz="1000" dirty="0"/>
              <a:t> 2006; 25: 3366-3381.</a:t>
            </a:r>
          </a:p>
          <a:p>
            <a:pPr lvl="0"/>
            <a:r>
              <a:rPr lang="en-US" sz="1000" dirty="0"/>
              <a:t>Gallo P, Chuang-Stein C, </a:t>
            </a:r>
            <a:r>
              <a:rPr lang="en-US" sz="1000" dirty="0" err="1"/>
              <a:t>Dragalin</a:t>
            </a:r>
            <a:r>
              <a:rPr lang="en-US" sz="1000" dirty="0"/>
              <a:t> V, </a:t>
            </a:r>
            <a:r>
              <a:rPr lang="en-US" sz="1000" dirty="0" err="1"/>
              <a:t>Gaydos</a:t>
            </a:r>
            <a:r>
              <a:rPr lang="en-US" sz="1000" dirty="0"/>
              <a:t> B, </a:t>
            </a:r>
            <a:r>
              <a:rPr lang="en-US" sz="1000" dirty="0" err="1"/>
              <a:t>Krams</a:t>
            </a:r>
            <a:r>
              <a:rPr lang="en-US" sz="1000" dirty="0"/>
              <a:t> M, </a:t>
            </a:r>
            <a:r>
              <a:rPr lang="en-US" sz="1000" dirty="0" err="1"/>
              <a:t>Pinheiro</a:t>
            </a:r>
            <a:r>
              <a:rPr lang="en-US" sz="1000" dirty="0"/>
              <a:t> J. Adaptive designs in clinical drug development – an executive summary of the pharma working group. </a:t>
            </a:r>
            <a:r>
              <a:rPr lang="en-US" sz="1000" i="1" dirty="0"/>
              <a:t>Journal of Biopharmaceutical Statistics</a:t>
            </a:r>
            <a:r>
              <a:rPr lang="en-US" sz="1000" dirty="0"/>
              <a:t> 2006; 16: 275 -283.</a:t>
            </a:r>
          </a:p>
          <a:p>
            <a:pPr lvl="0"/>
            <a:r>
              <a:rPr lang="en-US" sz="1000" dirty="0"/>
              <a:t>Quan H, Zhou D, Mancini P, He P and Koch G. Adaptive Patient Population Selection Design in Clinical Trials. </a:t>
            </a:r>
            <a:r>
              <a:rPr lang="en-US" sz="1000" i="1" dirty="0"/>
              <a:t>Statistics in </a:t>
            </a:r>
            <a:r>
              <a:rPr lang="en-US" sz="1000" i="1" dirty="0" err="1"/>
              <a:t>Biopharm</a:t>
            </a:r>
            <a:r>
              <a:rPr lang="en-US" sz="1000" i="1" dirty="0"/>
              <a:t> Research</a:t>
            </a:r>
            <a:r>
              <a:rPr lang="en-US" sz="1000" dirty="0"/>
              <a:t> 2012.</a:t>
            </a:r>
          </a:p>
          <a:p>
            <a:pPr lvl="0"/>
            <a:r>
              <a:rPr lang="en-US" sz="1000" dirty="0"/>
              <a:t>Quan H, Xu Y, Chen Y, Gao L and Chen X. A Case Study of an Adaptive Design for a Clinical Trial with Two Doses. Pharmaceutical Statistics, 2018.</a:t>
            </a:r>
          </a:p>
          <a:p>
            <a:r>
              <a:rPr lang="en-US" sz="2400" b="1" dirty="0"/>
              <a:t> 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/>
              <a:t>|</a:t>
            </a:r>
            <a:r>
              <a:rPr lang="fr-FR" sz="900" baseline="16000" dirty="0"/>
              <a:t>        </a:t>
            </a:r>
            <a:fld id="{2CA4D161-081E-4B5F-B944-4251042FFD77}" type="slidenum">
              <a:rPr lang="fr-FR" smtClean="0"/>
              <a:pPr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1575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|</a:t>
            </a:r>
            <a:r>
              <a:rPr lang="fr-FR" sz="900" baseline="16000"/>
              <a:t>        </a:t>
            </a:r>
            <a:fld id="{55A3805F-9755-4006-9684-0CEFB55542AA}" type="slidenum">
              <a:rPr lang="fr-FR"/>
              <a:pPr/>
              <a:t>21</a:t>
            </a:fld>
            <a:endParaRPr lang="fr-FR"/>
          </a:p>
        </p:txBody>
      </p:sp>
      <p:sp>
        <p:nvSpPr>
          <p:cNvPr id="107527" name="Rectangle 7"/>
          <p:cNvSpPr>
            <a:spLocks noChangeArrowheads="1"/>
          </p:cNvSpPr>
          <p:nvPr/>
        </p:nvSpPr>
        <p:spPr bwMode="auto">
          <a:xfrm>
            <a:off x="323850" y="908720"/>
            <a:ext cx="7935913" cy="5168230"/>
          </a:xfrm>
          <a:prstGeom prst="rect">
            <a:avLst/>
          </a:prstGeom>
          <a:solidFill>
            <a:srgbClr val="44449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9" y="3008313"/>
            <a:ext cx="6665366" cy="841375"/>
          </a:xfrm>
        </p:spPr>
        <p:txBody>
          <a:bodyPr/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Thank you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|</a:t>
            </a:r>
            <a:r>
              <a:rPr lang="fr-FR" sz="900" baseline="16000"/>
              <a:t>        </a:t>
            </a:r>
            <a:fld id="{FCA5B2FA-FE7B-42BF-8E43-F05E96993296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064895" cy="59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651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3" y="332656"/>
            <a:ext cx="8305676" cy="648072"/>
          </a:xfrm>
        </p:spPr>
        <p:txBody>
          <a:bodyPr/>
          <a:lstStyle/>
          <a:p>
            <a:pPr algn="ctr"/>
            <a:r>
              <a:rPr lang="en-US" sz="3200" dirty="0"/>
              <a:t>Background (1/3)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640960" cy="4968552"/>
          </a:xfrm>
        </p:spPr>
        <p:txBody>
          <a:bodyPr/>
          <a:lstStyle/>
          <a:p>
            <a:r>
              <a:rPr lang="en-US" sz="2400" dirty="0"/>
              <a:t>Traditionally, we use separate phase II and phase III studies in a new drug development program</a:t>
            </a:r>
          </a:p>
          <a:p>
            <a:r>
              <a:rPr lang="en-US" sz="2400" dirty="0"/>
              <a:t>We select doses for phase III based on data of phase II</a:t>
            </a:r>
          </a:p>
          <a:p>
            <a:pPr lvl="1"/>
            <a:r>
              <a:rPr lang="en-US" sz="2200" dirty="0"/>
              <a:t>8/9-month white gap between phases II and III</a:t>
            </a:r>
          </a:p>
          <a:p>
            <a:r>
              <a:rPr lang="en-US" sz="2400" dirty="0"/>
              <a:t>To streamline, we have interest in phase II/III seamless  design –- with one protocol to eliminate the white gap.</a:t>
            </a:r>
          </a:p>
          <a:p>
            <a:r>
              <a:rPr lang="en-US" sz="2400" dirty="0"/>
              <a:t>Two types of phase II/III seamless designs:</a:t>
            </a:r>
          </a:p>
          <a:p>
            <a:pPr lvl="1"/>
            <a:r>
              <a:rPr lang="en-US" sz="2200" dirty="0"/>
              <a:t>Inferential: include phase II pats in phase III analysis: need multiplicity adjustment to control Type I error rate </a:t>
            </a:r>
          </a:p>
          <a:p>
            <a:pPr lvl="1"/>
            <a:r>
              <a:rPr lang="en-US" sz="2200" dirty="0"/>
              <a:t>Operational: phase II pats excluded from phase III analysis</a:t>
            </a:r>
            <a:r>
              <a:rPr lang="en-US" sz="2400" dirty="0"/>
              <a:t> </a:t>
            </a:r>
            <a:endParaRPr lang="en-US" sz="2200" dirty="0"/>
          </a:p>
          <a:p>
            <a:pPr marL="457200" lvl="1" indent="0">
              <a:buNone/>
            </a:pPr>
            <a:endParaRPr lang="en-US" sz="2200" dirty="0"/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/>
              <a:t>|</a:t>
            </a:r>
            <a:r>
              <a:rPr lang="fr-FR" sz="900" baseline="16000" dirty="0"/>
              <a:t>        </a:t>
            </a:r>
            <a:fld id="{2CA4D161-081E-4B5F-B944-4251042FFD77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3241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3" y="332656"/>
            <a:ext cx="8305676" cy="648072"/>
          </a:xfrm>
        </p:spPr>
        <p:txBody>
          <a:bodyPr/>
          <a:lstStyle/>
          <a:p>
            <a:pPr algn="ctr"/>
            <a:r>
              <a:rPr lang="en-US" sz="3200" dirty="0"/>
              <a:t>Background (2/3)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837" y="1268760"/>
            <a:ext cx="8851651" cy="4968552"/>
          </a:xfrm>
        </p:spPr>
        <p:txBody>
          <a:bodyPr/>
          <a:lstStyle/>
          <a:p>
            <a:r>
              <a:rPr lang="en-US" sz="2400" dirty="0"/>
              <a:t>It is challenging to recruit patients in rare disease areas.</a:t>
            </a:r>
          </a:p>
          <a:p>
            <a:pPr lvl="1"/>
            <a:r>
              <a:rPr lang="en-US" sz="2200" dirty="0"/>
              <a:t>The application of an inferential seamless design will save time and resources.</a:t>
            </a:r>
          </a:p>
          <a:p>
            <a:pPr lvl="1"/>
            <a:r>
              <a:rPr lang="en-US" sz="2200" dirty="0"/>
              <a:t>Sample size adaptation will ensure desired conditional power (CP) with fixed design as a special case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/>
              <a:t>|</a:t>
            </a:r>
            <a:r>
              <a:rPr lang="fr-FR" sz="900" baseline="16000" dirty="0"/>
              <a:t>        </a:t>
            </a:r>
            <a:fld id="{2CA4D161-081E-4B5F-B944-4251042FFD77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4446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3" y="332656"/>
            <a:ext cx="8305676" cy="648072"/>
          </a:xfrm>
        </p:spPr>
        <p:txBody>
          <a:bodyPr/>
          <a:lstStyle/>
          <a:p>
            <a:pPr algn="ctr"/>
            <a:r>
              <a:rPr lang="en-US" sz="3200" dirty="0"/>
              <a:t>An adaptive design in a rare disease area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2837" y="1196752"/>
                <a:ext cx="9031163" cy="5040560"/>
              </a:xfrm>
            </p:spPr>
            <p:txBody>
              <a:bodyPr/>
              <a:lstStyle/>
              <a:p>
                <a:r>
                  <a:rPr lang="en-US" sz="2400" dirty="0"/>
                  <a:t>Two doses and placebo control,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n</m:t>
                        </m:r>
                      </m:e>
                      <m:sub>
                        <m:r>
                          <a:rPr lang="en-US" sz="240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/arm patients for phase II/stage I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n</m:t>
                        </m:r>
                      </m:e>
                      <m:sub>
                        <m:r>
                          <a:rPr lang="en-US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/arm for stage II and </a:t>
                </a:r>
                <a:r>
                  <a:rPr lang="en-US" sz="2400" dirty="0">
                    <a:solidFill>
                      <a:srgbClr val="FF0000"/>
                    </a:solidFill>
                  </a:rPr>
                  <a:t>fixed design</a:t>
                </a:r>
                <a:r>
                  <a:rPr lang="en-US" sz="2400" dirty="0"/>
                  <a:t>) </a:t>
                </a:r>
              </a:p>
              <a:p>
                <a:r>
                  <a:rPr lang="en-US" sz="2400" dirty="0"/>
                  <a:t>Interim analysis on an intermediate endpoint X (month 6)</a:t>
                </a:r>
              </a:p>
              <a:p>
                <a:r>
                  <a:rPr lang="en-US" sz="2400" dirty="0"/>
                  <a:t>Dose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i</a:t>
                </a:r>
                <a:r>
                  <a:rPr lang="en-US" sz="2400" dirty="0"/>
                  <a:t> is selected for stage II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𝛿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/>
                      </a:rPr>
                      <m:t>≥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𝐶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000" dirty="0"/>
                  <a:t>sample 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n</m:t>
                        </m:r>
                      </m:e>
                      <m:sub>
                        <m:r>
                          <a:rPr lang="en-US" sz="200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/arm for CP</a:t>
                </a:r>
              </a:p>
              <a:p>
                <a:r>
                  <a:rPr lang="en-US" sz="2400" dirty="0"/>
                  <a:t>Patients are followed for Phase III endpoints</a:t>
                </a:r>
                <a:r>
                  <a:rPr lang="en-US" sz="2000" dirty="0"/>
                  <a:t>(primary &amp; secondary)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837" y="1196752"/>
                <a:ext cx="9031163" cy="5040560"/>
              </a:xfrm>
              <a:blipFill rotWithShape="1">
                <a:blip r:embed="rId2"/>
                <a:stretch>
                  <a:fillRect l="-2701" t="-4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/>
              <a:t>|</a:t>
            </a:r>
            <a:r>
              <a:rPr lang="fr-FR" sz="900" baseline="16000" dirty="0"/>
              <a:t>        </a:t>
            </a:r>
            <a:fld id="{2CA4D161-081E-4B5F-B944-4251042FFD77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179512" y="3356992"/>
            <a:ext cx="896448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969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3" y="332656"/>
            <a:ext cx="8305676" cy="648072"/>
          </a:xfrm>
        </p:spPr>
        <p:txBody>
          <a:bodyPr/>
          <a:lstStyle/>
          <a:p>
            <a:pPr algn="ctr"/>
            <a:r>
              <a:rPr lang="en-US" sz="3200" dirty="0"/>
              <a:t>Type I error rate control (1/2)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2837" y="1196752"/>
                <a:ext cx="8851651" cy="5040560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sz="2400" dirty="0"/>
                  <a:t>Graphical procedure for Type I error rate control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837" y="1196752"/>
                <a:ext cx="8851651" cy="5040560"/>
              </a:xfrm>
              <a:blipFill rotWithShape="1">
                <a:blip r:embed="rId2"/>
                <a:stretch>
                  <a:fillRect t="-1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/>
              <a:t>|</a:t>
            </a:r>
            <a:r>
              <a:rPr lang="fr-FR" sz="900" baseline="16000" dirty="0"/>
              <a:t>        </a:t>
            </a:r>
            <a:fld id="{2CA4D161-081E-4B5F-B944-4251042FFD77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56895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13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3" y="332656"/>
            <a:ext cx="8305676" cy="648072"/>
          </a:xfrm>
        </p:spPr>
        <p:txBody>
          <a:bodyPr/>
          <a:lstStyle/>
          <a:p>
            <a:pPr algn="ctr"/>
            <a:r>
              <a:rPr lang="en-US" sz="3200" dirty="0"/>
              <a:t>Type I error rate control (2/2)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2837" y="1196752"/>
                <a:ext cx="8851651" cy="5040560"/>
              </a:xfrm>
            </p:spPr>
            <p:txBody>
              <a:bodyPr/>
              <a:lstStyle/>
              <a:p>
                <a:r>
                  <a:rPr lang="en-US" sz="2400" dirty="0"/>
                  <a:t>To focus more on the primary endpoint, a step-down Hochberg procedure: primary endpoint then secondary endpoint</a:t>
                </a:r>
                <a:r>
                  <a:rPr lang="en-US" sz="2400" dirty="0">
                    <a:ea typeface="Cambria Math"/>
                  </a:rPr>
                  <a:t> 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837" y="1196752"/>
                <a:ext cx="8851651" cy="5040560"/>
              </a:xfrm>
              <a:blipFill rotWithShape="1">
                <a:blip r:embed="rId2"/>
                <a:stretch>
                  <a:fillRect l="-2755" t="-4232" r="-2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/>
              <a:t>|</a:t>
            </a:r>
            <a:r>
              <a:rPr lang="fr-FR" sz="900" baseline="16000" dirty="0"/>
              <a:t>        </a:t>
            </a:r>
            <a:fld id="{2CA4D161-081E-4B5F-B944-4251042FFD77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864096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3373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3" y="332656"/>
            <a:ext cx="8305676" cy="648072"/>
          </a:xfrm>
        </p:spPr>
        <p:txBody>
          <a:bodyPr/>
          <a:lstStyle/>
          <a:p>
            <a:pPr algn="ctr"/>
            <a:r>
              <a:rPr lang="en-US" sz="3200" dirty="0"/>
              <a:t>Test statistics (1/2)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2837" y="1196752"/>
                <a:ext cx="8851651" cy="5040560"/>
              </a:xfrm>
            </p:spPr>
            <p:txBody>
              <a:bodyPr/>
              <a:lstStyle/>
              <a:p>
                <a:r>
                  <a:rPr lang="en-US" sz="2400" dirty="0"/>
                  <a:t>For dose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i</a:t>
                </a:r>
                <a:r>
                  <a:rPr lang="en-US" sz="2400" i="1" dirty="0"/>
                  <a:t> , </a:t>
                </a:r>
                <a:r>
                  <a:rPr lang="en-US" sz="2400" dirty="0"/>
                  <a:t>test statistic via patients enrolled at stage I,           </a:t>
                </a:r>
              </a:p>
              <a:p>
                <a:pPr marL="0" indent="0">
                  <a:buNone/>
                </a:pPr>
                <a:r>
                  <a:rPr lang="en-US" sz="2400" dirty="0"/>
                  <a:t>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𝛿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~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𝑁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</m:rad>
                      </m:den>
                    </m:f>
                  </m:oMath>
                </a14:m>
                <a:r>
                  <a:rPr lang="en-US" sz="2400" dirty="0"/>
                  <a:t>,1) </a:t>
                </a:r>
              </a:p>
              <a:p>
                <a:r>
                  <a:rPr lang="en-US" sz="2400" dirty="0"/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𝛿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240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𝐶</m:t>
                    </m:r>
                  </m:oMath>
                </a14:m>
                <a:r>
                  <a:rPr lang="en-US" sz="2400" dirty="0"/>
                  <a:t>, dose </a:t>
                </a:r>
                <a:r>
                  <a:rPr lang="en-US" sz="2400" i="1" dirty="0" err="1">
                    <a:solidFill>
                      <a:srgbClr val="FF0000"/>
                    </a:solidFill>
                  </a:rPr>
                  <a:t>i</a:t>
                </a:r>
                <a:r>
                  <a:rPr lang="en-US" sz="2400" dirty="0"/>
                  <a:t> is selected, test statistic via patients of stage II</a:t>
                </a:r>
              </a:p>
              <a:p>
                <a:pPr marL="0" indent="0">
                  <a:buNone/>
                </a:pPr>
                <a:r>
                  <a:rPr lang="en-US" sz="2400" dirty="0"/>
                  <a:t>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𝛿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𝛿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/>
                  <a:t>~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𝑁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rad>
                      </m:den>
                    </m:f>
                  </m:oMath>
                </a14:m>
                <a:r>
                  <a:rPr lang="en-US" sz="2400" dirty="0"/>
                  <a:t>,1). </a:t>
                </a:r>
              </a:p>
              <a:p>
                <a:r>
                  <a:rPr lang="en-US" sz="2400" dirty="0"/>
                  <a:t>Weighted combination test with pre-specified weights</a:t>
                </a:r>
              </a:p>
              <a:p>
                <a:pPr marL="0" indent="0">
                  <a:buNone/>
                </a:pPr>
                <a:endParaRPr lang="en-US" sz="1200" dirty="0"/>
              </a:p>
              <a:p>
                <a:pPr marL="0" indent="0">
                  <a:buNone/>
                </a:pPr>
                <a:r>
                  <a:rPr lang="en-US" sz="2400" dirty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𝛿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𝛿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𝛿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~</a:t>
                </a:r>
                <a:r>
                  <a:rPr lang="en-US" sz="2400" i="1" dirty="0"/>
                  <a:t>N</a:t>
                </a:r>
                <a:r>
                  <a:rPr lang="en-US" sz="2400" dirty="0"/>
                  <a:t>(0,1) under Null</a:t>
                </a: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837" y="1196752"/>
                <a:ext cx="8851651" cy="5040560"/>
              </a:xfrm>
              <a:blipFill rotWithShape="0">
                <a:blip r:embed="rId2"/>
                <a:stretch>
                  <a:fillRect l="-2755" t="-4353" r="-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/>
              <a:t>|</a:t>
            </a:r>
            <a:r>
              <a:rPr lang="fr-FR" sz="900" baseline="16000" dirty="0"/>
              <a:t>        </a:t>
            </a:r>
            <a:fld id="{2CA4D161-081E-4B5F-B944-4251042FFD77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9875826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Conception personnalisée 1">
      <a:dk1>
        <a:srgbClr val="444492"/>
      </a:dk1>
      <a:lt1>
        <a:srgbClr val="FFFFFF"/>
      </a:lt1>
      <a:dk2>
        <a:srgbClr val="ACB317"/>
      </a:dk2>
      <a:lt2>
        <a:srgbClr val="BCA36A"/>
      </a:lt2>
      <a:accent1>
        <a:srgbClr val="9690C4"/>
      </a:accent1>
      <a:accent2>
        <a:srgbClr val="ED5B43"/>
      </a:accent2>
      <a:accent3>
        <a:srgbClr val="FFFFFF"/>
      </a:accent3>
      <a:accent4>
        <a:srgbClr val="39397C"/>
      </a:accent4>
      <a:accent5>
        <a:srgbClr val="C9C6DE"/>
      </a:accent5>
      <a:accent6>
        <a:srgbClr val="D7523C"/>
      </a:accent6>
      <a:hlink>
        <a:srgbClr val="751D1F"/>
      </a:hlink>
      <a:folHlink>
        <a:srgbClr val="99CC00"/>
      </a:folHlink>
    </a:clrScheme>
    <a:fontScheme name="Conception personnalisé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eption personnalisée 1">
        <a:dk1>
          <a:srgbClr val="444492"/>
        </a:dk1>
        <a:lt1>
          <a:srgbClr val="FFFFFF"/>
        </a:lt1>
        <a:dk2>
          <a:srgbClr val="ACB317"/>
        </a:dk2>
        <a:lt2>
          <a:srgbClr val="BCA36A"/>
        </a:lt2>
        <a:accent1>
          <a:srgbClr val="9690C4"/>
        </a:accent1>
        <a:accent2>
          <a:srgbClr val="ED5B43"/>
        </a:accent2>
        <a:accent3>
          <a:srgbClr val="FFFFFF"/>
        </a:accent3>
        <a:accent4>
          <a:srgbClr val="39397C"/>
        </a:accent4>
        <a:accent5>
          <a:srgbClr val="C9C6DE"/>
        </a:accent5>
        <a:accent6>
          <a:srgbClr val="D7523C"/>
        </a:accent6>
        <a:hlink>
          <a:srgbClr val="751D1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nception personnalisée">
  <a:themeElements>
    <a:clrScheme name="1_Conception personnalisée 1">
      <a:dk1>
        <a:srgbClr val="444492"/>
      </a:dk1>
      <a:lt1>
        <a:srgbClr val="FFFFFF"/>
      </a:lt1>
      <a:dk2>
        <a:srgbClr val="ACB317"/>
      </a:dk2>
      <a:lt2>
        <a:srgbClr val="BCA36A"/>
      </a:lt2>
      <a:accent1>
        <a:srgbClr val="9690C4"/>
      </a:accent1>
      <a:accent2>
        <a:srgbClr val="ED5B43"/>
      </a:accent2>
      <a:accent3>
        <a:srgbClr val="FFFFFF"/>
      </a:accent3>
      <a:accent4>
        <a:srgbClr val="39397C"/>
      </a:accent4>
      <a:accent5>
        <a:srgbClr val="C9C6DE"/>
      </a:accent5>
      <a:accent6>
        <a:srgbClr val="D7523C"/>
      </a:accent6>
      <a:hlink>
        <a:srgbClr val="751D1F"/>
      </a:hlink>
      <a:folHlink>
        <a:srgbClr val="99CC00"/>
      </a:folHlink>
    </a:clrScheme>
    <a:fontScheme name="1_Conception personnalisé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nception personnalisée 1">
        <a:dk1>
          <a:srgbClr val="444492"/>
        </a:dk1>
        <a:lt1>
          <a:srgbClr val="FFFFFF"/>
        </a:lt1>
        <a:dk2>
          <a:srgbClr val="ACB317"/>
        </a:dk2>
        <a:lt2>
          <a:srgbClr val="BCA36A"/>
        </a:lt2>
        <a:accent1>
          <a:srgbClr val="9690C4"/>
        </a:accent1>
        <a:accent2>
          <a:srgbClr val="ED5B43"/>
        </a:accent2>
        <a:accent3>
          <a:srgbClr val="FFFFFF"/>
        </a:accent3>
        <a:accent4>
          <a:srgbClr val="39397C"/>
        </a:accent4>
        <a:accent5>
          <a:srgbClr val="C9C6DE"/>
        </a:accent5>
        <a:accent6>
          <a:srgbClr val="D7523C"/>
        </a:accent6>
        <a:hlink>
          <a:srgbClr val="751D1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45628</TotalTime>
  <Words>2341</Words>
  <Application>Microsoft Office PowerPoint</Application>
  <PresentationFormat>On-screen Show (4:3)</PresentationFormat>
  <Paragraphs>392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Cambria Math</vt:lpstr>
      <vt:lpstr>Times New Roman</vt:lpstr>
      <vt:lpstr>Verdana</vt:lpstr>
      <vt:lpstr>Conception personnalisée</vt:lpstr>
      <vt:lpstr>1_Conception personnalisée</vt:lpstr>
      <vt:lpstr>A case study of Phase II/III seamless adaptive design in a rare disease area </vt:lpstr>
      <vt:lpstr>Outline</vt:lpstr>
      <vt:lpstr>PowerPoint Presentation</vt:lpstr>
      <vt:lpstr>Background (1/3)</vt:lpstr>
      <vt:lpstr>Background (2/3)</vt:lpstr>
      <vt:lpstr>An adaptive design in a rare disease area</vt:lpstr>
      <vt:lpstr>Type I error rate control (1/2)</vt:lpstr>
      <vt:lpstr>Type I error rate control (2/2)</vt:lpstr>
      <vt:lpstr>Test statistics (1/2)</vt:lpstr>
      <vt:lpstr>Test statistics (2/2)</vt:lpstr>
      <vt:lpstr>Conditional power and stage II sample size</vt:lpstr>
      <vt:lpstr>Data imputation for conditional power calculation</vt:lpstr>
      <vt:lpstr>Estimation of treatment effect</vt:lpstr>
      <vt:lpstr>Simulations</vt:lpstr>
      <vt:lpstr>Simulation results (1/2)</vt:lpstr>
      <vt:lpstr>Simulation results (2/2)</vt:lpstr>
      <vt:lpstr>Example (1/2)</vt:lpstr>
      <vt:lpstr>Example (2/2)</vt:lpstr>
      <vt:lpstr>Discussion</vt:lpstr>
      <vt:lpstr>References</vt:lpstr>
      <vt:lpstr>Thank you</vt:lpstr>
    </vt:vector>
  </TitlesOfParts>
  <Company>Planet7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Planet7-PC</dc:creator>
  <cp:lastModifiedBy>Jing Gong</cp:lastModifiedBy>
  <cp:revision>769</cp:revision>
  <cp:lastPrinted>2018-10-17T12:32:20Z</cp:lastPrinted>
  <dcterms:created xsi:type="dcterms:W3CDTF">2011-05-25T17:46:34Z</dcterms:created>
  <dcterms:modified xsi:type="dcterms:W3CDTF">2019-06-14T13:18:51Z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