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2"/>
    <p:sldMasterId id="2147483660" r:id="rId3"/>
    <p:sldMasterId id="2147483672" r:id="rId4"/>
  </p:sldMasterIdLst>
  <p:notesMasterIdLst>
    <p:notesMasterId r:id="rId42"/>
  </p:notesMasterIdLst>
  <p:handoutMasterIdLst>
    <p:handoutMasterId r:id="rId43"/>
  </p:handoutMasterIdLst>
  <p:sldIdLst>
    <p:sldId id="536" r:id="rId5"/>
    <p:sldId id="374" r:id="rId6"/>
    <p:sldId id="1053" r:id="rId7"/>
    <p:sldId id="1026" r:id="rId8"/>
    <p:sldId id="1029" r:id="rId9"/>
    <p:sldId id="1030" r:id="rId10"/>
    <p:sldId id="1031" r:id="rId11"/>
    <p:sldId id="1049" r:id="rId12"/>
    <p:sldId id="1037" r:id="rId13"/>
    <p:sldId id="1055" r:id="rId14"/>
    <p:sldId id="279" r:id="rId15"/>
    <p:sldId id="1024" r:id="rId16"/>
    <p:sldId id="1025" r:id="rId17"/>
    <p:sldId id="1036" r:id="rId18"/>
    <p:sldId id="1047" r:id="rId19"/>
    <p:sldId id="1042" r:id="rId20"/>
    <p:sldId id="1032" r:id="rId21"/>
    <p:sldId id="1050" r:id="rId22"/>
    <p:sldId id="1041" r:id="rId23"/>
    <p:sldId id="891" r:id="rId24"/>
    <p:sldId id="941" r:id="rId25"/>
    <p:sldId id="995" r:id="rId26"/>
    <p:sldId id="996" r:id="rId27"/>
    <p:sldId id="997" r:id="rId28"/>
    <p:sldId id="998" r:id="rId29"/>
    <p:sldId id="1002" r:id="rId30"/>
    <p:sldId id="1003" r:id="rId31"/>
    <p:sldId id="999" r:id="rId32"/>
    <p:sldId id="1004" r:id="rId33"/>
    <p:sldId id="1005" r:id="rId34"/>
    <p:sldId id="1054" r:id="rId35"/>
    <p:sldId id="1006" r:id="rId36"/>
    <p:sldId id="1007" r:id="rId37"/>
    <p:sldId id="983" r:id="rId38"/>
    <p:sldId id="469" r:id="rId39"/>
    <p:sldId id="1051" r:id="rId40"/>
    <p:sldId id="1044" r:id="rId4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26">
          <p15:clr>
            <a:srgbClr val="A4A3A4"/>
          </p15:clr>
        </p15:guide>
        <p15:guide id="2" orient="horz" pos="4157">
          <p15:clr>
            <a:srgbClr val="A4A3A4"/>
          </p15:clr>
        </p15:guide>
        <p15:guide id="3" orient="horz" pos="847">
          <p15:clr>
            <a:srgbClr val="A4A3A4"/>
          </p15:clr>
        </p15:guide>
        <p15:guide id="4" orient="horz" pos="932">
          <p15:clr>
            <a:srgbClr val="A4A3A4"/>
          </p15:clr>
        </p15:guide>
        <p15:guide id="5" orient="horz" pos="1006">
          <p15:clr>
            <a:srgbClr val="A4A3A4"/>
          </p15:clr>
        </p15:guide>
        <p15:guide id="6" orient="horz" pos="1652">
          <p15:clr>
            <a:srgbClr val="A4A3A4"/>
          </p15:clr>
        </p15:guide>
        <p15:guide id="7" orient="horz" pos="2816">
          <p15:clr>
            <a:srgbClr val="A4A3A4"/>
          </p15:clr>
        </p15:guide>
        <p15:guide id="8" pos="2882">
          <p15:clr>
            <a:srgbClr val="A4A3A4"/>
          </p15:clr>
        </p15:guide>
        <p15:guide id="9" pos="297">
          <p15:clr>
            <a:srgbClr val="A4A3A4"/>
          </p15:clr>
        </p15:guide>
        <p15:guide id="10" pos="5481">
          <p15:clr>
            <a:srgbClr val="A4A3A4"/>
          </p15:clr>
        </p15:guide>
        <p15:guide id="11" pos="2413">
          <p15:clr>
            <a:srgbClr val="A4A3A4"/>
          </p15:clr>
        </p15:guide>
        <p15:guide id="12" pos="583">
          <p15:clr>
            <a:srgbClr val="A4A3A4"/>
          </p15:clr>
        </p15:guide>
        <p15:guide id="13" pos="10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rck &amp; Co., Inc." initials="SO" lastIdx="11" clrIdx="0"/>
  <p:cmAuthor id="1" name="Nicole Li" initials="NL" lastIdx="2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5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890" autoAdjust="0"/>
    <p:restoredTop sz="93201" autoAdjust="0"/>
  </p:normalViewPr>
  <p:slideViewPr>
    <p:cSldViewPr snapToGrid="0" showGuides="1">
      <p:cViewPr>
        <p:scale>
          <a:sx n="101" d="100"/>
          <a:sy n="101" d="100"/>
        </p:scale>
        <p:origin x="-966" y="-24"/>
      </p:cViewPr>
      <p:guideLst>
        <p:guide orient="horz" pos="1926"/>
        <p:guide orient="horz" pos="4157"/>
        <p:guide orient="horz" pos="847"/>
        <p:guide orient="horz" pos="932"/>
        <p:guide orient="horz" pos="1006"/>
        <p:guide orient="horz" pos="1652"/>
        <p:guide orient="horz" pos="2816"/>
        <p:guide pos="2882"/>
        <p:guide pos="297"/>
        <p:guide pos="5481"/>
        <p:guide pos="2413"/>
        <p:guide pos="583"/>
        <p:guide pos="10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3" d="100"/>
          <a:sy n="123" d="100"/>
        </p:scale>
        <p:origin x="-4896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commentAuthors" Target="commentAuthors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CE0E3E53-F3B5-41AB-909B-D76B271220BB}" type="datetimeFigureOut">
              <a:rPr lang="en-US" smtClean="0"/>
              <a:t>7/12/2019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A48EB82F-EA66-4121-9ADE-6335504BD2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210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A5F75DA0-3F51-4B12-8EAB-FB9E3F8086D6}" type="datetimeFigureOut">
              <a:rPr lang="en-US" smtClean="0"/>
              <a:t>7/12/2019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9DF33590-6C4E-4B02-865B-480E5A8C73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3274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70662" indent="-29640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85634" indent="-23712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59887" indent="-23712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34141" indent="-237127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0839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2648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56902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31155" indent="-23712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8A4677F-615F-42F0-B70D-9B7B73439624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FAST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596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8D681-7867-E949-A3D2-41DDE609BED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695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61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536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987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5962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2665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787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077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618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5085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1539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7860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867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738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FAST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18F4-CA8F-4CB3-A5E1-07577398FE10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166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FAST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18F4-CA8F-4CB3-A5E1-07577398FE10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5680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FAST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18F4-CA8F-4CB3-A5E1-07577398FE10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272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8544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FAST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18F4-CA8F-4CB3-A5E1-07577398FE10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7193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952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6416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0075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6992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3644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1201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FAST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18F4-CA8F-4CB3-A5E1-07577398FE10}" type="slidenum">
              <a:rPr lang="en-US" smtClean="0">
                <a:solidFill>
                  <a:prstClr val="black"/>
                </a:solidFill>
              </a:rPr>
              <a:pPr/>
              <a:t>34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0110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FAST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18F4-CA8F-4CB3-A5E1-07577398FE10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2961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107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898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920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021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542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65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FAST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18F4-CA8F-4CB3-A5E1-07577398FE1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647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33590-6C4E-4B02-865B-480E5A8C73B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959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0"/>
          <a:stretch/>
        </p:blipFill>
        <p:spPr bwMode="auto">
          <a:xfrm>
            <a:off x="0" y="2022086"/>
            <a:ext cx="7245473" cy="280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806" y="6379217"/>
            <a:ext cx="947930" cy="2773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2213190"/>
            <a:ext cx="5257800" cy="2419569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en-US" dirty="0"/>
              <a:t>Type Presentation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89711"/>
            <a:ext cx="7032171" cy="1295400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Content Placeholder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44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29100" y="6423661"/>
            <a:ext cx="685800" cy="434339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964B1-F7E3-4C82-A508-C1BE42D8BC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499EC-1163-4E6D-BE20-5B4ABDC892D3}" type="datetime1">
              <a:rPr lang="en-US" smtClean="0"/>
              <a:t>7/12/2019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7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10600" cy="1100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81000" y="1447800"/>
            <a:ext cx="8458200" cy="46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9" name="Picture 8" descr="merck_be_well_green_gray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472" y="6355080"/>
            <a:ext cx="1008888" cy="3078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534" y="-1"/>
            <a:ext cx="7500938" cy="1104901"/>
          </a:xfrm>
        </p:spPr>
        <p:txBody>
          <a:bodyPr tIns="45720" bIns="4572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73826"/>
            <a:ext cx="4064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DB1CEB0-146D-41E0-B6B4-7C5A5D6A1FA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/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4114800" y="6355081"/>
            <a:ext cx="876300" cy="32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59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Blank with gutter spa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83"/>
          <a:stretch>
            <a:fillRect/>
          </a:stretch>
        </p:blipFill>
        <p:spPr bwMode="auto">
          <a:xfrm>
            <a:off x="8510589" y="6078596"/>
            <a:ext cx="610791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675" y="1995492"/>
            <a:ext cx="1170385" cy="273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48" t="14111" r="61900"/>
          <a:stretch>
            <a:fillRect/>
          </a:stretch>
        </p:blipFill>
        <p:spPr bwMode="auto">
          <a:xfrm>
            <a:off x="3202781" y="180975"/>
            <a:ext cx="16383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-7143" y="0"/>
            <a:ext cx="5092304" cy="6858000"/>
          </a:xfrm>
          <a:prstGeom prst="rect">
            <a:avLst/>
          </a:prstGeom>
          <a:solidFill>
            <a:srgbClr val="FFFFFF">
              <a:alpha val="6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195263"/>
          </a:xfrm>
          <a:prstGeom prst="rect">
            <a:avLst/>
          </a:prstGeom>
          <a:solidFill>
            <a:srgbClr val="4095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7529543" y="415925"/>
            <a:ext cx="1521619" cy="730251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>
          <a:xfrm>
            <a:off x="6993731" y="6391334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641CB-6BD3-47DA-BFB0-CFB3642800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997769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EC34-ED21-4BC6-A003-9C7A5A81D266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6282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0"/>
          <a:stretch/>
        </p:blipFill>
        <p:spPr bwMode="auto">
          <a:xfrm>
            <a:off x="0" y="2456023"/>
            <a:ext cx="7245473" cy="280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90800"/>
            <a:ext cx="6019800" cy="2593848"/>
          </a:xfrm>
        </p:spPr>
        <p:txBody>
          <a:bodyPr anchor="ctr"/>
          <a:lstStyle>
            <a:lvl1pPr algn="l">
              <a:defRPr sz="3200" b="1" cap="none"/>
            </a:lvl1pPr>
          </a:lstStyle>
          <a:p>
            <a:r>
              <a:rPr lang="en-US" dirty="0"/>
              <a:t>Type Section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943" y="5399088"/>
            <a:ext cx="7031736" cy="1379664"/>
          </a:xfrm>
        </p:spPr>
        <p:txBody>
          <a:bodyPr anchor="t">
            <a:normAutofit/>
          </a:bodyPr>
          <a:lstStyle>
            <a:lvl1pPr marL="0" indent="0">
              <a:lnSpc>
                <a:spcPct val="90000"/>
              </a:lnSpc>
              <a:spcBef>
                <a:spcPts val="3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Content Placeholder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655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A3FAD-9670-44D5-BD2D-2AA70BFA17C7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15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40188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00200"/>
            <a:ext cx="4041775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6EC81-82D7-41A0-9FF7-C1AEA7518781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2614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7A56-D351-478D-9558-413146392B31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5500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E96E-E658-4B15-94EF-98CCD7B58D08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0342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7620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2E661-DACA-49FB-B756-37AA34D6B15B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60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F8DCF-169A-4934-BCA7-3471B7954603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5366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90601"/>
            <a:ext cx="54864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E03A-CB77-431C-BE93-BFE6F1220946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62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69DE-2CEF-4AD4-B536-E2FBFCCC8715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309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DE2B3-60F9-485E-B529-4E8F9BBE78C6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622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0"/>
          <a:stretch/>
        </p:blipFill>
        <p:spPr bwMode="auto">
          <a:xfrm>
            <a:off x="0" y="2456023"/>
            <a:ext cx="7245473" cy="280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90800"/>
            <a:ext cx="5943600" cy="2593848"/>
          </a:xfrm>
        </p:spPr>
        <p:txBody>
          <a:bodyPr anchor="ctr"/>
          <a:lstStyle>
            <a:lvl1pPr algn="l">
              <a:defRPr sz="3200" b="1" cap="none"/>
            </a:lvl1pPr>
          </a:lstStyle>
          <a:p>
            <a:r>
              <a:rPr lang="en-US" dirty="0"/>
              <a:t>Type Section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943" y="5399088"/>
            <a:ext cx="7031736" cy="1379664"/>
          </a:xfrm>
        </p:spPr>
        <p:txBody>
          <a:bodyPr anchor="t">
            <a:normAutofit/>
          </a:bodyPr>
          <a:lstStyle>
            <a:lvl1pPr marL="0" indent="0">
              <a:lnSpc>
                <a:spcPct val="90000"/>
              </a:lnSpc>
              <a:spcBef>
                <a:spcPts val="3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Content Placeholder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6313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5364F-1663-4AD7-84C7-972D8CDF0322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5584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799"/>
            <a:ext cx="4040188" cy="3535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050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799"/>
            <a:ext cx="4041775" cy="3535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2CA95-D05A-4183-A9FD-A9607233477B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8681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53273-ACB0-4A5F-AED8-CF599446C4E1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8085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31950-1889-4F05-8B74-B07091A934E3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7009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467600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79042"/>
            <a:ext cx="5111750" cy="42471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79042"/>
            <a:ext cx="3008313" cy="42471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BBC8-8E92-4DBA-ACAB-E91421F31493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43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905000"/>
            <a:ext cx="5486400" cy="28225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0C778-8B6E-4A2C-A775-F74BE86A4968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03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83680"/>
            <a:ext cx="457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5540D-26A2-458C-81F1-25D42FF068A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0"/>
          <a:stretch/>
        </p:blipFill>
        <p:spPr bwMode="auto">
          <a:xfrm>
            <a:off x="0" y="2438400"/>
            <a:ext cx="7245473" cy="280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37847"/>
            <a:ext cx="5943600" cy="2593848"/>
          </a:xfrm>
        </p:spPr>
        <p:txBody>
          <a:bodyPr tIns="0" bIns="0" anchor="ctr"/>
          <a:lstStyle>
            <a:lvl1pPr algn="l">
              <a:lnSpc>
                <a:spcPct val="95000"/>
              </a:lnSpc>
              <a:spcBef>
                <a:spcPts val="600"/>
              </a:spcBef>
              <a:defRPr sz="3200" b="1" cap="none"/>
            </a:lvl1pPr>
          </a:lstStyle>
          <a:p>
            <a:r>
              <a:rPr lang="en-US" dirty="0"/>
              <a:t>Type Section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943" y="5402451"/>
            <a:ext cx="7031736" cy="1368552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Content Placeholder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25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8075"/>
            <a:ext cx="4038600" cy="47310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28075"/>
            <a:ext cx="4038600" cy="47310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339F5-FFC2-42B3-9001-F7A8982F8C78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508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7485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3508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7485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517-C594-4420-BEB3-4C7B02BFD0BD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29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7BF2-8ABF-422B-9CD4-60908C75A681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46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69556-E999-4C4E-96E2-8EEA7C5CF197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86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467600" cy="741834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525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485C8-A3F5-4F68-8AA5-C67F2689C1AA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99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00199"/>
            <a:ext cx="5486400" cy="3127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3E65-CBAA-4097-A086-59951522C6CF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85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5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438"/>
          <a:stretch/>
        </p:blipFill>
        <p:spPr bwMode="auto">
          <a:xfrm>
            <a:off x="-6350" y="0"/>
            <a:ext cx="85407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8721"/>
            <a:ext cx="7924800" cy="891398"/>
          </a:xfrm>
          <a:prstGeom prst="rect">
            <a:avLst/>
          </a:prstGeom>
        </p:spPr>
        <p:txBody>
          <a:bodyPr vert="horz" lIns="91440" tIns="45720" rIns="91440" bIns="109728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5088"/>
            <a:ext cx="8229600" cy="4791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9268"/>
            <a:ext cx="2133600" cy="2122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C7356B45-6926-4C39-9DC6-BAA9A4361445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44143"/>
            <a:ext cx="7162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83680"/>
            <a:ext cx="457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5540D-26A2-458C-81F1-25D42FF068A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Content Placeholder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48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2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5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2064" indent="-274320" algn="l" defTabSz="914400" rtl="0" eaLnBrk="1" latinLnBrk="0" hangingPunct="1">
        <a:lnSpc>
          <a:spcPct val="95000"/>
        </a:lnSpc>
        <a:spcBef>
          <a:spcPts val="3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5000"/>
        </a:lnSpc>
        <a:spcBef>
          <a:spcPts val="300"/>
        </a:spcBef>
        <a:buClr>
          <a:schemeClr val="accent2">
            <a:lumMod val="75000"/>
          </a:schemeClr>
        </a:buClr>
        <a:buSzPct val="9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300"/>
        </a:spcBef>
        <a:buClr>
          <a:schemeClr val="tx1">
            <a:lumMod val="85000"/>
            <a:lumOff val="15000"/>
          </a:schemeClr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182880" algn="l" defTabSz="914400" rtl="0" eaLnBrk="1" latinLnBrk="0" hangingPunct="1">
        <a:lnSpc>
          <a:spcPct val="90000"/>
        </a:lnSpc>
        <a:spcBef>
          <a:spcPts val="300"/>
        </a:spcBef>
        <a:buSzPct val="85000"/>
        <a:buFont typeface="Wingdings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9268"/>
            <a:ext cx="2133600" cy="2122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9EF08E1B-A135-4267-837E-E7417B7167B3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44143"/>
            <a:ext cx="7162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83680"/>
            <a:ext cx="457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5540D-26A2-458C-81F1-25D42FF068A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66"/>
          <a:stretch>
            <a:fillRect/>
          </a:stretch>
        </p:blipFill>
        <p:spPr bwMode="auto">
          <a:xfrm>
            <a:off x="0" y="0"/>
            <a:ext cx="8610600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64424" cy="715962"/>
          </a:xfrm>
          <a:prstGeom prst="rect">
            <a:avLst/>
          </a:prstGeom>
        </p:spPr>
        <p:txBody>
          <a:bodyPr vert="horz" lIns="91440" tIns="45720" rIns="91440" bIns="109728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8" name="Content Placeholder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71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5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2064" indent="-274320" algn="l" defTabSz="914400" rtl="0" eaLnBrk="1" latinLnBrk="0" hangingPunct="1">
        <a:lnSpc>
          <a:spcPct val="95000"/>
        </a:lnSpc>
        <a:spcBef>
          <a:spcPts val="3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5000"/>
        </a:lnSpc>
        <a:spcBef>
          <a:spcPts val="300"/>
        </a:spcBef>
        <a:buClr>
          <a:schemeClr val="accent2">
            <a:lumMod val="75000"/>
          </a:schemeClr>
        </a:buClr>
        <a:buSzPct val="9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300"/>
        </a:spcBef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182880" algn="l" defTabSz="914400" rtl="0" eaLnBrk="1" latinLnBrk="0" hangingPunct="1">
        <a:lnSpc>
          <a:spcPct val="90000"/>
        </a:lnSpc>
        <a:spcBef>
          <a:spcPts val="300"/>
        </a:spcBef>
        <a:buSzPct val="85000"/>
        <a:buFont typeface="Wingdings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22317"/>
            <a:ext cx="8540750" cy="178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24800" cy="1600200"/>
          </a:xfrm>
          <a:prstGeom prst="rect">
            <a:avLst/>
          </a:prstGeom>
        </p:spPr>
        <p:txBody>
          <a:bodyPr vert="horz" lIns="91440" tIns="45720" rIns="91440" bIns="109728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09268"/>
            <a:ext cx="2133600" cy="2122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FE54F6BB-E380-4278-B44F-EBC333581AC6}" type="datetime1">
              <a:rPr lang="en-US" smtClean="0"/>
              <a:t>7/12/2019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44143"/>
            <a:ext cx="7162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83680"/>
            <a:ext cx="457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A65540D-26A2-458C-81F1-25D42FF068A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Content Placeholder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794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5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2064" indent="-274320" algn="l" defTabSz="914400" rtl="0" eaLnBrk="1" latinLnBrk="0" hangingPunct="1">
        <a:lnSpc>
          <a:spcPct val="95000"/>
        </a:lnSpc>
        <a:spcBef>
          <a:spcPts val="300"/>
        </a:spcBef>
        <a:buClr>
          <a:schemeClr val="tx1">
            <a:lumMod val="50000"/>
            <a:lumOff val="50000"/>
          </a:schemeClr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5000"/>
        </a:lnSpc>
        <a:spcBef>
          <a:spcPts val="300"/>
        </a:spcBef>
        <a:buClr>
          <a:schemeClr val="accent2">
            <a:lumMod val="75000"/>
          </a:schemeClr>
        </a:buClr>
        <a:buSzPct val="9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300"/>
        </a:spcBef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182880" algn="l" defTabSz="914400" rtl="0" eaLnBrk="1" latinLnBrk="0" hangingPunct="1">
        <a:lnSpc>
          <a:spcPct val="90000"/>
        </a:lnSpc>
        <a:spcBef>
          <a:spcPts val="300"/>
        </a:spcBef>
        <a:buSzPct val="85000"/>
        <a:buFont typeface="Wingdings" pitchFamily="2" charset="2"/>
        <a:buChar char="s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198" y="2285998"/>
            <a:ext cx="6335488" cy="2338135"/>
          </a:xfrm>
        </p:spPr>
        <p:txBody>
          <a:bodyPr/>
          <a:lstStyle/>
          <a:p>
            <a:r>
              <a:rPr lang="en-US" dirty="0"/>
              <a:t>Statistical Considerations on Early-to-Late Transition of Oncology Projects</a:t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57200" y="4889710"/>
            <a:ext cx="7032171" cy="1477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300"/>
              </a:spcBef>
              <a:buClr>
                <a:schemeClr val="accent1"/>
              </a:buClr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5000"/>
              </a:lnSpc>
              <a:spcBef>
                <a:spcPts val="300"/>
              </a:spcBef>
              <a:buClr>
                <a:schemeClr val="tx1">
                  <a:lumMod val="50000"/>
                  <a:lumOff val="50000"/>
                </a:schemeClr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5000"/>
              </a:lnSpc>
              <a:spcBef>
                <a:spcPts val="300"/>
              </a:spcBef>
              <a:buClr>
                <a:schemeClr val="accent2">
                  <a:lumMod val="75000"/>
                </a:schemeClr>
              </a:buClr>
              <a:buSzPct val="90000"/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Clr>
                <a:schemeClr val="tx1">
                  <a:lumMod val="85000"/>
                  <a:lumOff val="15000"/>
                </a:schemeClr>
              </a:buClr>
              <a:buSzPct val="9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SzPct val="85000"/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US" sz="4000" b="1" dirty="0"/>
              <a:t>Cong Chen, PhD</a:t>
            </a:r>
          </a:p>
          <a:p>
            <a:pPr>
              <a:lnSpc>
                <a:spcPct val="115000"/>
              </a:lnSpc>
            </a:pPr>
            <a:r>
              <a:rPr lang="en-US" sz="4000" b="1" dirty="0"/>
              <a:t>Executive Director and Head of Early Oncology Statistics</a:t>
            </a:r>
          </a:p>
          <a:p>
            <a:pPr>
              <a:lnSpc>
                <a:spcPct val="115000"/>
              </a:lnSpc>
            </a:pPr>
            <a:endParaRPr lang="en-US" sz="2800" b="1" dirty="0"/>
          </a:p>
          <a:p>
            <a:pPr>
              <a:lnSpc>
                <a:spcPct val="115000"/>
              </a:lnSpc>
            </a:pPr>
            <a:r>
              <a:rPr lang="en-US" sz="3700" b="1" dirty="0"/>
              <a:t>ASA NJ Chapter, Rutgers, June 28</a:t>
            </a:r>
            <a:r>
              <a:rPr lang="en-US" sz="3700" b="1" baseline="30000" dirty="0"/>
              <a:t>th</a:t>
            </a:r>
            <a:r>
              <a:rPr lang="en-US" sz="3700" b="1" dirty="0"/>
              <a:t>, 2019</a:t>
            </a:r>
          </a:p>
        </p:txBody>
      </p:sp>
      <p:pic>
        <p:nvPicPr>
          <p:cNvPr id="4" name="Content Placeholder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271" y="6367656"/>
            <a:ext cx="970329" cy="28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4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448564-AB8C-421B-907E-CF4BF855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Two-tumor Basket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BBD2D6-7686-405E-8EE5-3726BB4D3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Independent evaluation (</a:t>
            </a:r>
            <a:r>
              <a:rPr lang="el-GR" dirty="0"/>
              <a:t>α</a:t>
            </a:r>
            <a:r>
              <a:rPr lang="en-US" baseline="-25000" dirty="0"/>
              <a:t>s</a:t>
            </a:r>
            <a:r>
              <a:rPr lang="en-US" dirty="0"/>
              <a:t> =</a:t>
            </a:r>
            <a:r>
              <a:rPr lang="el-GR" dirty="0"/>
              <a:t>α</a:t>
            </a:r>
            <a:r>
              <a:rPr lang="en-US" dirty="0"/>
              <a:t>/2, </a:t>
            </a:r>
            <a:r>
              <a:rPr lang="el-GR" dirty="0"/>
              <a:t>α</a:t>
            </a:r>
            <a:r>
              <a:rPr lang="en-US" dirty="0"/>
              <a:t>*=1) and pooling w/o pooling (</a:t>
            </a:r>
            <a:r>
              <a:rPr lang="el-GR" dirty="0"/>
              <a:t>α</a:t>
            </a:r>
            <a:r>
              <a:rPr lang="en-US" baseline="-25000" dirty="0"/>
              <a:t>s</a:t>
            </a:r>
            <a:r>
              <a:rPr lang="en-US" dirty="0"/>
              <a:t> =1, </a:t>
            </a:r>
            <a:r>
              <a:rPr lang="el-GR" dirty="0"/>
              <a:t>α</a:t>
            </a:r>
            <a:r>
              <a:rPr lang="en-US" dirty="0"/>
              <a:t>*=</a:t>
            </a:r>
            <a:r>
              <a:rPr lang="el-GR" dirty="0"/>
              <a:t>α</a:t>
            </a:r>
            <a:r>
              <a:rPr lang="en-US" dirty="0"/>
              <a:t>) are special cases of the pruning and pooling method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BDEB628-E46D-4A63-A20F-FD91DBC6C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08E62C8-D63B-4683-A920-C14B61579BA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641" y="2526384"/>
            <a:ext cx="5762380" cy="412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74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Fit-for-purpose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11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299962" y="2353973"/>
            <a:ext cx="1643490" cy="1488300"/>
          </a:xfrm>
          <a:prstGeom prst="wedgeEllipseCallout">
            <a:avLst>
              <a:gd name="adj1" fmla="val 95146"/>
              <a:gd name="adj2" fmla="val 1272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One or two-stage?</a:t>
            </a:r>
          </a:p>
        </p:txBody>
      </p:sp>
      <p:sp>
        <p:nvSpPr>
          <p:cNvPr id="7" name="Oval Callout 6"/>
          <p:cNvSpPr/>
          <p:nvPr/>
        </p:nvSpPr>
        <p:spPr>
          <a:xfrm>
            <a:off x="2284600" y="5318641"/>
            <a:ext cx="2066055" cy="1302883"/>
          </a:xfrm>
          <a:prstGeom prst="wedgeEllipseCallout">
            <a:avLst>
              <a:gd name="adj1" fmla="val 21031"/>
              <a:gd name="adj2" fmla="val -7469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Same or different hypotheses?</a:t>
            </a:r>
          </a:p>
        </p:txBody>
      </p:sp>
      <p:sp>
        <p:nvSpPr>
          <p:cNvPr id="8" name="Oval Callout 7"/>
          <p:cNvSpPr/>
          <p:nvPr/>
        </p:nvSpPr>
        <p:spPr>
          <a:xfrm>
            <a:off x="7084430" y="1494972"/>
            <a:ext cx="1759607" cy="2168640"/>
          </a:xfrm>
          <a:prstGeom prst="wedgeEllipseCallout">
            <a:avLst>
              <a:gd name="adj1" fmla="val -88089"/>
              <a:gd name="adj2" fmla="val 74532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Fix power or sample size?</a:t>
            </a:r>
          </a:p>
        </p:txBody>
      </p:sp>
      <p:pic>
        <p:nvPicPr>
          <p:cNvPr id="13" name="Picture 2" descr="Image result for one size fits all">
            <a:extLst>
              <a:ext uri="{FF2B5EF4-FFF2-40B4-BE49-F238E27FC236}">
                <a16:creationId xmlns:a16="http://schemas.microsoft.com/office/drawing/2014/main" xmlns="" id="{A3F04C82-E2D0-4D13-8FC1-8B276813F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208" y="2220685"/>
            <a:ext cx="3649384" cy="272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20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1F6856-FBE3-41B6-AA8E-53DE5CEDB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One-stage Design Example with Same Null/Alternative Hypotheses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5EF60F-D1EF-4CF9-89F9-21D647A12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5088"/>
            <a:ext cx="8229600" cy="5002212"/>
          </a:xfrm>
        </p:spPr>
        <p:txBody>
          <a:bodyPr>
            <a:normAutofit/>
          </a:bodyPr>
          <a:lstStyle/>
          <a:p>
            <a:r>
              <a:rPr lang="en-US" dirty="0"/>
              <a:t>Design of a 5-tumor basket trial with minimal sample size targeting (</a:t>
            </a:r>
            <a:r>
              <a:rPr lang="el-GR" dirty="0"/>
              <a:t>α</a:t>
            </a:r>
            <a:r>
              <a:rPr lang="en-US" dirty="0"/>
              <a:t>, </a:t>
            </a:r>
            <a:r>
              <a:rPr lang="el-GR" dirty="0"/>
              <a:t>β</a:t>
            </a:r>
            <a:r>
              <a:rPr lang="en-US" dirty="0"/>
              <a:t>)=(0.05, 0.20)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sample size in the hypothetical trial is optimal</a:t>
            </a:r>
          </a:p>
          <a:p>
            <a:pPr lvl="1"/>
            <a:r>
              <a:rPr lang="en-US" dirty="0"/>
              <a:t>The clinical intuition of pooling tumors with ≥4 responses makes sense </a:t>
            </a:r>
          </a:p>
          <a:p>
            <a:pPr lvl="1"/>
            <a:r>
              <a:rPr lang="en-US" dirty="0"/>
              <a:t>The pooled data should be tested at </a:t>
            </a:r>
            <a:r>
              <a:rPr lang="el-GR" dirty="0"/>
              <a:t>α</a:t>
            </a:r>
            <a:r>
              <a:rPr lang="en-US" dirty="0"/>
              <a:t>*=0.009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BC7643C-C518-436D-9F61-30F0DD137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D26FF1AF-3346-4D1A-B827-892E5A0BAF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9450" y="2392317"/>
          <a:ext cx="74803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060">
                  <a:extLst>
                    <a:ext uri="{9D8B030D-6E8A-4147-A177-3AD203B41FA5}">
                      <a16:colId xmlns:a16="http://schemas.microsoft.com/office/drawing/2014/main" xmlns="" val="2296371730"/>
                    </a:ext>
                  </a:extLst>
                </a:gridCol>
                <a:gridCol w="1496060">
                  <a:extLst>
                    <a:ext uri="{9D8B030D-6E8A-4147-A177-3AD203B41FA5}">
                      <a16:colId xmlns:a16="http://schemas.microsoft.com/office/drawing/2014/main" xmlns="" val="4207365792"/>
                    </a:ext>
                  </a:extLst>
                </a:gridCol>
                <a:gridCol w="1496060">
                  <a:extLst>
                    <a:ext uri="{9D8B030D-6E8A-4147-A177-3AD203B41FA5}">
                      <a16:colId xmlns:a16="http://schemas.microsoft.com/office/drawing/2014/main" xmlns="" val="2215371652"/>
                    </a:ext>
                  </a:extLst>
                </a:gridCol>
                <a:gridCol w="1496060">
                  <a:extLst>
                    <a:ext uri="{9D8B030D-6E8A-4147-A177-3AD203B41FA5}">
                      <a16:colId xmlns:a16="http://schemas.microsoft.com/office/drawing/2014/main" xmlns="" val="4152117342"/>
                    </a:ext>
                  </a:extLst>
                </a:gridCol>
                <a:gridCol w="1496060">
                  <a:extLst>
                    <a:ext uri="{9D8B030D-6E8A-4147-A177-3AD203B41FA5}">
                      <a16:colId xmlns:a16="http://schemas.microsoft.com/office/drawing/2014/main" xmlns="" val="166948158"/>
                    </a:ext>
                  </a:extLst>
                </a:gridCol>
              </a:tblGrid>
              <a:tr h="435928">
                <a:tc>
                  <a:txBody>
                    <a:bodyPr/>
                    <a:lstStyle/>
                    <a:p>
                      <a:r>
                        <a:rPr lang="en-US" sz="2400" dirty="0"/>
                        <a:t>P0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α</a:t>
                      </a:r>
                      <a:r>
                        <a:rPr lang="en-US" sz="2400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5878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1221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386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FF4C09-4E18-49B8-8B9F-F2EFE1957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Positive Outcomes in the Hypothetical Trial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5FE213-1D71-46A9-9104-D28AD1D21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drug is deemed active based on hypothetical outcome (4+5+6=15 responses in 3 tumor cohorts) </a:t>
            </a:r>
          </a:p>
          <a:p>
            <a:pPr lvl="1"/>
            <a:r>
              <a:rPr lang="en-US" dirty="0"/>
              <a:t>However, it doesn’t mean all 3 tumor cohorts are active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324EF2-0B10-4625-ADC7-5EF8AE7DA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E8B8606C-30B1-4E2E-821F-54533B09DA2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69950" y="2779712"/>
          <a:ext cx="7378699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4113">
                  <a:extLst>
                    <a:ext uri="{9D8B030D-6E8A-4147-A177-3AD203B41FA5}">
                      <a16:colId xmlns:a16="http://schemas.microsoft.com/office/drawing/2014/main" xmlns="" val="1549636526"/>
                    </a:ext>
                  </a:extLst>
                </a:gridCol>
                <a:gridCol w="1945294">
                  <a:extLst>
                    <a:ext uri="{9D8B030D-6E8A-4147-A177-3AD203B41FA5}">
                      <a16:colId xmlns:a16="http://schemas.microsoft.com/office/drawing/2014/main" xmlns="" val="3694617372"/>
                    </a:ext>
                  </a:extLst>
                </a:gridCol>
                <a:gridCol w="1710516">
                  <a:extLst>
                    <a:ext uri="{9D8B030D-6E8A-4147-A177-3AD203B41FA5}">
                      <a16:colId xmlns:a16="http://schemas.microsoft.com/office/drawing/2014/main" xmlns="" val="1237960194"/>
                    </a:ext>
                  </a:extLst>
                </a:gridCol>
                <a:gridCol w="1788776">
                  <a:extLst>
                    <a:ext uri="{9D8B030D-6E8A-4147-A177-3AD203B41FA5}">
                      <a16:colId xmlns:a16="http://schemas.microsoft.com/office/drawing/2014/main" xmlns="" val="37157784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# Tumors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Sample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Min #</a:t>
                      </a:r>
                      <a:r>
                        <a:rPr lang="en-US" sz="2400" dirty="0" err="1"/>
                        <a:t>resp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Min ORR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2255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49355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62635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9360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6414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343696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6776B6E-5DAD-4757-A33F-84528613415C}"/>
              </a:ext>
            </a:extLst>
          </p:cNvPr>
          <p:cNvSpPr txBox="1"/>
          <p:nvPr/>
        </p:nvSpPr>
        <p:spPr>
          <a:xfrm>
            <a:off x="584200" y="5159356"/>
            <a:ext cx="7950201" cy="558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5878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942A54-18EA-476C-99E8-77F6E6641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One-stage Design Example with Heterogenous Null/Alternative Hypotheses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984094-6182-4729-92B8-0208D5E32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Set-up for (H0, H1)</a:t>
            </a:r>
          </a:p>
          <a:p>
            <a:pPr lvl="1"/>
            <a:r>
              <a:rPr lang="en-US" dirty="0"/>
              <a:t>Mono in 3 tumor cohorts without SOC: (0.05, 0.2)</a:t>
            </a:r>
          </a:p>
          <a:p>
            <a:pPr lvl="1"/>
            <a:r>
              <a:rPr lang="en-US" dirty="0"/>
              <a:t>Combo with SOC in 2 tumor cohorts: (0.2, 0.35)</a:t>
            </a:r>
          </a:p>
          <a:p>
            <a:r>
              <a:rPr lang="en-US" dirty="0"/>
              <a:t>Design features</a:t>
            </a:r>
          </a:p>
          <a:p>
            <a:pPr lvl="1"/>
            <a:r>
              <a:rPr lang="en-US" dirty="0"/>
              <a:t>Each has comparable probability to be pooled</a:t>
            </a:r>
          </a:p>
          <a:p>
            <a:pPr lvl="1"/>
            <a:r>
              <a:rPr lang="en-US" dirty="0"/>
              <a:t>Minimum overall sample size to achieve the desired Type I/II error rates</a:t>
            </a:r>
          </a:p>
          <a:p>
            <a:r>
              <a:rPr lang="en-US" dirty="0"/>
              <a:t>Overall response rate in the pool is compared to H0 for the pooled tumor cohorts weighted by sample size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7E2F6D-030D-476D-8825-8EDDB192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61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802617-41B6-4221-93A5-843CADAB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Design of the Hypothetical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9B8E97-8DD9-47AD-A044-BFB65C197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parameters at </a:t>
            </a:r>
            <a:r>
              <a:rPr lang="el-GR" dirty="0"/>
              <a:t>(α, β)=(0.05, 0.20)</a:t>
            </a:r>
            <a:endParaRPr lang="en-US" dirty="0"/>
          </a:p>
          <a:p>
            <a:pPr lvl="1"/>
            <a:r>
              <a:rPr lang="en-US" dirty="0"/>
              <a:t>Total sample size=3*18+2*34=122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Probability of pooling</a:t>
            </a:r>
          </a:p>
          <a:p>
            <a:pPr lvl="1"/>
            <a:r>
              <a:rPr lang="en-US" dirty="0"/>
              <a:t>(23%, 23%) under P0 for (mono, combo)</a:t>
            </a:r>
          </a:p>
          <a:p>
            <a:pPr lvl="1"/>
            <a:r>
              <a:rPr lang="en-US" dirty="0"/>
              <a:t>(90%, 89%) under P1 for (mono, combo)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D5B957-0DEC-44A0-BBF6-F0B5F3839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3E44BA3A-AD22-49BF-875D-158CFC53C8B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95400" y="2499692"/>
          <a:ext cx="60960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405664153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102181661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116257008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373543557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255779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/>
                        <a:t>α</a:t>
                      </a:r>
                      <a:r>
                        <a:rPr lang="en-US" sz="2400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891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18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2400" dirty="0"/>
                        <a:t>0.011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71815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34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65089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3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802617-41B6-4221-93A5-843CADAB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Examples of A Positive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09B8E97-8DD9-47AD-A044-BFB65C197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Assuming there is one mono and one combo left in the pool (n=52=18+34)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D5B957-0DEC-44A0-BBF6-F0B5F3839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A2E204A2-3F3B-41E4-82ED-96003F4AA7B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95300" y="2490746"/>
          <a:ext cx="78867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4160">
                  <a:extLst>
                    <a:ext uri="{9D8B030D-6E8A-4147-A177-3AD203B41FA5}">
                      <a16:colId xmlns:a16="http://schemas.microsoft.com/office/drawing/2014/main" xmlns="" val="758659780"/>
                    </a:ext>
                  </a:extLst>
                </a:gridCol>
                <a:gridCol w="1635485">
                  <a:extLst>
                    <a:ext uri="{9D8B030D-6E8A-4147-A177-3AD203B41FA5}">
                      <a16:colId xmlns:a16="http://schemas.microsoft.com/office/drawing/2014/main" xmlns="" val="3185387868"/>
                    </a:ext>
                  </a:extLst>
                </a:gridCol>
                <a:gridCol w="1571832">
                  <a:extLst>
                    <a:ext uri="{9D8B030D-6E8A-4147-A177-3AD203B41FA5}">
                      <a16:colId xmlns:a16="http://schemas.microsoft.com/office/drawing/2014/main" xmlns="" val="2187272177"/>
                    </a:ext>
                  </a:extLst>
                </a:gridCol>
                <a:gridCol w="1701735">
                  <a:extLst>
                    <a:ext uri="{9D8B030D-6E8A-4147-A177-3AD203B41FA5}">
                      <a16:colId xmlns:a16="http://schemas.microsoft.com/office/drawing/2014/main" xmlns="" val="91291546"/>
                    </a:ext>
                  </a:extLst>
                </a:gridCol>
                <a:gridCol w="1443488">
                  <a:extLst>
                    <a:ext uri="{9D8B030D-6E8A-4147-A177-3AD203B41FA5}">
                      <a16:colId xmlns:a16="http://schemas.microsoft.com/office/drawing/2014/main" xmlns="" val="27327250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#</a:t>
                      </a:r>
                      <a:r>
                        <a:rPr lang="en-US" sz="2400" dirty="0" err="1"/>
                        <a:t>resp</a:t>
                      </a:r>
                      <a:r>
                        <a:rPr lang="en-US" sz="2400" dirty="0"/>
                        <a:t>(%) to mono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#</a:t>
                      </a:r>
                      <a:r>
                        <a:rPr lang="en-US" sz="2400" dirty="0" err="1"/>
                        <a:t>resp</a:t>
                      </a:r>
                      <a:r>
                        <a:rPr lang="en-US" sz="2400" dirty="0"/>
                        <a:t>(%) to combo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Overall #</a:t>
                      </a:r>
                      <a:r>
                        <a:rPr lang="en-US" sz="2400" dirty="0" err="1"/>
                        <a:t>resp</a:t>
                      </a:r>
                      <a:r>
                        <a:rPr lang="en-US" sz="2400" dirty="0"/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Weighted ORR (H0)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P-value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5601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2 (11%)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13 (38%)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2400" dirty="0"/>
                    </a:p>
                    <a:p>
                      <a:r>
                        <a:rPr lang="en-US" sz="2400" dirty="0"/>
                        <a:t>15 (29%)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2400" dirty="0"/>
                    </a:p>
                    <a:p>
                      <a:r>
                        <a:rPr lang="en-US" sz="2400" dirty="0"/>
                        <a:t>14.8%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sz="2400" dirty="0"/>
                    </a:p>
                    <a:p>
                      <a:r>
                        <a:rPr lang="en-US" sz="2400" dirty="0"/>
                        <a:t>0.0069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900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4 (22%)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 (32%)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7122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6 (33%)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9 (26%)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80992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376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D25B61-D9D7-4C65-B301-A02170645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Two-stage Optimal Basket Designs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32A8607-A679-47B5-B427-06D5DD5A9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parameters of a two-stage 5-tumor basket trial with </a:t>
            </a:r>
            <a:r>
              <a:rPr lang="en-US" b="1" dirty="0"/>
              <a:t>minimal</a:t>
            </a:r>
            <a:r>
              <a:rPr lang="en-US" dirty="0"/>
              <a:t> sample size for same (P0, P1)=(0.1, 0.25) targeting (α, β)=(0.05, 0.20)</a:t>
            </a:r>
          </a:p>
          <a:p>
            <a:pPr lvl="1"/>
            <a:r>
              <a:rPr lang="en-US" b="1" dirty="0"/>
              <a:t>An extension of Simon’s two-stage designs for single arm trials to a multi-arm basket trials</a:t>
            </a:r>
          </a:p>
          <a:p>
            <a:pPr lvl="1"/>
            <a:r>
              <a:rPr lang="en-US" dirty="0"/>
              <a:t>N=</a:t>
            </a:r>
            <a:r>
              <a:rPr lang="en-US" dirty="0">
                <a:highlight>
                  <a:srgbClr val="FFFF00"/>
                </a:highlight>
              </a:rPr>
              <a:t>43/40</a:t>
            </a:r>
            <a:r>
              <a:rPr lang="en-US" dirty="0"/>
              <a:t> under Simon’s designs for single arm trials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DAB7F87-F64B-4F59-9C08-404CC276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E7BF33CD-F6BE-4F20-8265-AC8BCDE9E6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11200" y="3931603"/>
          <a:ext cx="75692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840">
                  <a:extLst>
                    <a:ext uri="{9D8B030D-6E8A-4147-A177-3AD203B41FA5}">
                      <a16:colId xmlns:a16="http://schemas.microsoft.com/office/drawing/2014/main" xmlns="" val="4136399178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xmlns="" val="389559359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xmlns="" val="1391978443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xmlns="" val="3567135421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xmlns="" val="6511981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α</a:t>
                      </a:r>
                      <a:r>
                        <a:rPr lang="en-US" sz="2400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724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Optimal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845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Minimax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8234220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r>
                        <a:rPr lang="en-US" sz="2400" dirty="0"/>
                        <a:t>Tumor cohorts with ≥r1/n1 responders will be pooled for analysis at end of second stage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481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570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9E3A4B-E82C-4DAE-B535-4027AF51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Two-stage Design Under Fixed Sample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84EC1F-0A79-4F08-895D-9FC53E2A1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Remaining sample size for early-terminated tumor cohorts is evenly distributed to the continuing ones</a:t>
            </a:r>
          </a:p>
          <a:p>
            <a:r>
              <a:rPr lang="en-US" dirty="0"/>
              <a:t>Design parameters of a two-stage 5-tumor basket trial with minimal sample size for same (P0, P1) &amp; (α, β)</a:t>
            </a:r>
          </a:p>
          <a:p>
            <a:pPr lvl="1"/>
            <a:r>
              <a:rPr lang="en-US" dirty="0"/>
              <a:t>Planned sample size per arm (n=20) is smaller than under the optimal design (n=33) </a:t>
            </a:r>
          </a:p>
          <a:p>
            <a:pPr lvl="1"/>
            <a:r>
              <a:rPr lang="en-US" dirty="0"/>
              <a:t>However, may have more patients in a remaining arm (e.g., n=35 if 3 arms were terminated in first stage)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3628BDF-F6D5-49E9-9851-AD6BE3FA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53BD2718-EC43-4D5F-AC96-B7BCCE4E67A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44320" y="4780942"/>
          <a:ext cx="605536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840">
                  <a:extLst>
                    <a:ext uri="{9D8B030D-6E8A-4147-A177-3AD203B41FA5}">
                      <a16:colId xmlns:a16="http://schemas.microsoft.com/office/drawing/2014/main" xmlns="" val="3390086007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xmlns="" val="3774424141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xmlns="" val="336139808"/>
                    </a:ext>
                  </a:extLst>
                </a:gridCol>
                <a:gridCol w="1513840">
                  <a:extLst>
                    <a:ext uri="{9D8B030D-6E8A-4147-A177-3AD203B41FA5}">
                      <a16:colId xmlns:a16="http://schemas.microsoft.com/office/drawing/2014/main" xmlns="" val="22094943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r1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α</a:t>
                      </a:r>
                      <a:r>
                        <a:rPr lang="en-US" sz="2400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83673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highlight>
                            <a:srgbClr val="FFFF00"/>
                          </a:highlight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5821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151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F178DD-F9F2-4CF4-9112-18113D489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465C26-6F7A-4399-9B4A-65514903C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5088"/>
            <a:ext cx="8229600" cy="5012703"/>
          </a:xfrm>
        </p:spPr>
        <p:txBody>
          <a:bodyPr>
            <a:normAutofit/>
          </a:bodyPr>
          <a:lstStyle/>
          <a:p>
            <a:r>
              <a:rPr lang="en-US" dirty="0"/>
              <a:t>The basket designs based on pruning and pooling provide closed-form sample size estimates for planning purpose </a:t>
            </a:r>
          </a:p>
          <a:p>
            <a:r>
              <a:rPr lang="en-US" dirty="0"/>
              <a:t>Rejection of the global null means drug is active which paves the way for further investigation</a:t>
            </a:r>
          </a:p>
          <a:p>
            <a:r>
              <a:rPr lang="en-US" dirty="0"/>
              <a:t>RWE may be used to assist with GNG decisions in this dynamic era post immunotherapy revolution</a:t>
            </a:r>
          </a:p>
          <a:p>
            <a:r>
              <a:rPr lang="en-US" dirty="0"/>
              <a:t>Alternative endpoint to ORR and randomized controlled designs may be considered as appropriate</a:t>
            </a:r>
          </a:p>
          <a:p>
            <a:r>
              <a:rPr lang="en-US" dirty="0"/>
              <a:t>Various extensions under investigation (e.g., two-stage under heterogeneous hypotheses)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F9FA4D7-F712-4061-B9E6-830FEDE4E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37847"/>
            <a:ext cx="5943600" cy="2593848"/>
          </a:xfrm>
        </p:spPr>
        <p:txBody>
          <a:bodyPr/>
          <a:lstStyle/>
          <a:p>
            <a:r>
              <a:rPr lang="en-US" dirty="0"/>
              <a:t>Does the Drug Work?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6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Adaptive 2-in-1 Design for Seamless Phase 2/3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4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Quo for Early to Late Transition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typical program tests a new drug combination with an approved IO in Phase 1, and intends to go directly to Phase 3 once encouraging signal is observed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21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24" y="3789061"/>
            <a:ext cx="3189753" cy="253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2159" y="6421998"/>
            <a:ext cx="3819645" cy="2662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400" dirty="0"/>
              <a:t>Science, March 23, 2018 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305893" y="2542346"/>
            <a:ext cx="597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altLang="en-US" sz="2400" b="1" dirty="0">
                <a:latin typeface="Tahoma" pitchFamily="34" charset="0"/>
                <a:ea typeface="MS PGothic" pitchFamily="34" charset="-128"/>
              </a:rPr>
              <a:t>Phase 1B       	    Phase 3</a:t>
            </a: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913330" y="3203702"/>
            <a:ext cx="7364184" cy="79819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V="1">
            <a:off x="929704" y="3426626"/>
            <a:ext cx="7364184" cy="20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1571446" y="3460655"/>
            <a:ext cx="7937" cy="41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 rot="16200000">
            <a:off x="5113547" y="2116878"/>
            <a:ext cx="573937" cy="2398689"/>
          </a:xfrm>
          <a:prstGeom prst="can">
            <a:avLst>
              <a:gd name="adj" fmla="val 45413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AutoShape 3"/>
          <p:cNvSpPr>
            <a:spLocks noChangeArrowheads="1"/>
          </p:cNvSpPr>
          <p:nvPr/>
        </p:nvSpPr>
        <p:spPr bwMode="auto">
          <a:xfrm rot="16200000">
            <a:off x="1814857" y="2645505"/>
            <a:ext cx="392112" cy="1439797"/>
          </a:xfrm>
          <a:prstGeom prst="can">
            <a:avLst>
              <a:gd name="adj" fmla="val 22648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4221804" y="3260136"/>
            <a:ext cx="228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 flipV="1">
            <a:off x="4207350" y="3426554"/>
            <a:ext cx="243054" cy="474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AutoShape 2" descr="Image result for bala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" name="Picture 2" descr="Image result for unsustainab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042" y="4003850"/>
            <a:ext cx="3730098" cy="229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873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20AD79-5EBC-451F-AFCB-843CD584B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Keytruda+Axitinib</a:t>
            </a:r>
            <a:r>
              <a:rPr lang="en-US" dirty="0"/>
              <a:t> in 1L RCC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9B749F-970C-4EE3-9662-32AD165C5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5088"/>
            <a:ext cx="8229600" cy="4791075"/>
          </a:xfrm>
        </p:spPr>
        <p:txBody>
          <a:bodyPr/>
          <a:lstStyle/>
          <a:p>
            <a:r>
              <a:rPr lang="en-US" dirty="0"/>
              <a:t>Both Keytruda and </a:t>
            </a:r>
            <a:r>
              <a:rPr lang="en-US" dirty="0" err="1"/>
              <a:t>axitinib</a:t>
            </a:r>
            <a:r>
              <a:rPr lang="en-US" dirty="0"/>
              <a:t> were known to have monotherapy activity in RCC prior to combination study</a:t>
            </a:r>
          </a:p>
          <a:p>
            <a:r>
              <a:rPr lang="en-US" dirty="0"/>
              <a:t>Phase 1B: 38/52 (</a:t>
            </a:r>
            <a:r>
              <a:rPr lang="en-US" b="1" dirty="0"/>
              <a:t>73%</a:t>
            </a:r>
            <a:r>
              <a:rPr lang="en-US" dirty="0"/>
              <a:t>; 95% CI 59·0-84·4) patients achieved an objective response (vs </a:t>
            </a:r>
            <a:r>
              <a:rPr lang="en-US" b="1" dirty="0"/>
              <a:t>31%</a:t>
            </a:r>
            <a:r>
              <a:rPr lang="en-US" dirty="0"/>
              <a:t> for sunitinib) </a:t>
            </a:r>
          </a:p>
          <a:p>
            <a:pPr lvl="1"/>
            <a:r>
              <a:rPr lang="en-US" dirty="0"/>
              <a:t>The median progression-free survival was estimated as 21 months (vs 11 months for sunitinib)</a:t>
            </a:r>
          </a:p>
          <a:p>
            <a:r>
              <a:rPr lang="en-US" dirty="0"/>
              <a:t>KN-426 (Oct 18, 2018)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BA0E32A-DF71-4761-ABB1-3AAA0A39C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22</a:t>
            </a:fld>
            <a:endParaRPr lang="en-US" dirty="0"/>
          </a:p>
        </p:txBody>
      </p:sp>
      <p:pic>
        <p:nvPicPr>
          <p:cNvPr id="6" name="Picture 5" descr="headline quote white thin">
            <a:extLst>
              <a:ext uri="{FF2B5EF4-FFF2-40B4-BE49-F238E27FC236}">
                <a16:creationId xmlns:a16="http://schemas.microsoft.com/office/drawing/2014/main" xmlns="" id="{7C3B73C9-C920-4371-BE9C-E7796F764F4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lum bright="78000" contrast="-16000"/>
          </a:blip>
          <a:srcRect/>
          <a:stretch>
            <a:fillRect/>
          </a:stretch>
        </p:blipFill>
        <p:spPr bwMode="auto">
          <a:xfrm>
            <a:off x="581504" y="4502615"/>
            <a:ext cx="7523789" cy="170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0CB8367-7AF8-4754-9364-8C3DC61F2A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8551" y="4860627"/>
            <a:ext cx="6469693" cy="92573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EEA3338-C977-4695-BA81-A28BFFFBAF33}"/>
              </a:ext>
            </a:extLst>
          </p:cNvPr>
          <p:cNvSpPr txBox="1"/>
          <p:nvPr/>
        </p:nvSpPr>
        <p:spPr>
          <a:xfrm>
            <a:off x="4947781" y="5458409"/>
            <a:ext cx="2630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lgerian" panose="04020705040A02060702" pitchFamily="82" charset="0"/>
              </a:rPr>
              <a:t>streetinsider.com</a:t>
            </a:r>
          </a:p>
        </p:txBody>
      </p:sp>
    </p:spTree>
    <p:extLst>
      <p:ext uri="{BB962C8B-B14F-4D97-AF65-F5344CB8AC3E}">
        <p14:creationId xmlns:p14="http://schemas.microsoft.com/office/powerpoint/2010/main" val="240853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Epacadostat</a:t>
            </a:r>
            <a:r>
              <a:rPr lang="en-US" dirty="0"/>
              <a:t> (IDO1) in Melanoma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most advanced new MOA right after PD-1/PD-L1</a:t>
            </a:r>
          </a:p>
          <a:p>
            <a:r>
              <a:rPr lang="en-US" dirty="0"/>
              <a:t>ECHO-202: Phase 1/2 in combo with pembrolizumab </a:t>
            </a:r>
          </a:p>
          <a:p>
            <a:pPr lvl="1"/>
            <a:r>
              <a:rPr lang="en-US" dirty="0"/>
              <a:t>ORR=</a:t>
            </a:r>
            <a:r>
              <a:rPr lang="en-US" b="1" dirty="0"/>
              <a:t>56%*</a:t>
            </a:r>
            <a:r>
              <a:rPr lang="en-US" dirty="0"/>
              <a:t> (100 mg) vs ~</a:t>
            </a:r>
            <a:r>
              <a:rPr lang="en-US" b="1" dirty="0"/>
              <a:t>37%</a:t>
            </a:r>
            <a:r>
              <a:rPr lang="en-US" dirty="0"/>
              <a:t> for pembrolizumab alone based on historical data</a:t>
            </a:r>
          </a:p>
          <a:p>
            <a:r>
              <a:rPr lang="en-US" dirty="0"/>
              <a:t>ECHO-301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23</a:t>
            </a:fld>
            <a:endParaRPr lang="en-US" dirty="0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xmlns="" id="{90771D71-02ED-450C-8582-61CCB696A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484" y="3730625"/>
            <a:ext cx="8262516" cy="201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02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Post Phase 1B Efficacy Screening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24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09517" y="1790904"/>
            <a:ext cx="2080585" cy="92333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Follow-up trials in those with a positive outcome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40313" y="2100762"/>
            <a:ext cx="1824619" cy="36933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Go to Phase 3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490102" y="2285428"/>
            <a:ext cx="116664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12957" y="3571501"/>
            <a:ext cx="2627914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Traditional Phase 2 with a separate Phase 3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874988" y="2714234"/>
            <a:ext cx="1265883" cy="83804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693462" y="2714234"/>
            <a:ext cx="1593279" cy="8572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61847" y="3571500"/>
            <a:ext cx="3057978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Phase 2 with an option to expand to Phase 3</a:t>
            </a:r>
            <a:r>
              <a:rPr lang="en-US" dirty="0"/>
              <a:t> (</a:t>
            </a:r>
            <a:r>
              <a:rPr lang="en-US" b="1" dirty="0"/>
              <a:t>2-in-1</a:t>
            </a:r>
            <a:r>
              <a:rPr lang="en-US" dirty="0"/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41657" y="5075100"/>
            <a:ext cx="2531765" cy="36933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 small Phase 3 for AA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750611" y="4217833"/>
            <a:ext cx="1265883" cy="83804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569085" y="4217833"/>
            <a:ext cx="1593279" cy="85726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96482" y="5075101"/>
            <a:ext cx="2531764" cy="36933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 large Phase 3 for FA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7026" y="6144140"/>
            <a:ext cx="72083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/>
              <a:t>Chen C, Anderson K, </a:t>
            </a:r>
            <a:r>
              <a:rPr lang="en-US" sz="1400" dirty="0" err="1"/>
              <a:t>Mehrotra</a:t>
            </a:r>
            <a:r>
              <a:rPr lang="en-US" sz="1400" dirty="0"/>
              <a:t> DV, Rubin EH and </a:t>
            </a:r>
            <a:r>
              <a:rPr lang="en-US" sz="1400" dirty="0" err="1"/>
              <a:t>Tse</a:t>
            </a:r>
            <a:r>
              <a:rPr lang="en-US" sz="1400" dirty="0"/>
              <a:t> A. A 2-in-1 adaptive Phase 2/3 design for expedited drug development. </a:t>
            </a:r>
            <a:r>
              <a:rPr lang="en-US" sz="1400" i="1" dirty="0"/>
              <a:t>Contemporary Clinical Trials </a:t>
            </a:r>
            <a:r>
              <a:rPr lang="en-US" sz="1400" dirty="0"/>
              <a:t>2018; 64:238-242.</a:t>
            </a:r>
          </a:p>
        </p:txBody>
      </p:sp>
    </p:spTree>
    <p:extLst>
      <p:ext uri="{BB962C8B-B14F-4D97-AF65-F5344CB8AC3E}">
        <p14:creationId xmlns:p14="http://schemas.microsoft.com/office/powerpoint/2010/main" val="364430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2" grpId="0" animBg="1"/>
      <p:bldP spid="21" grpId="0" animBg="1"/>
      <p:bldP spid="19" grpId="0" animBg="1"/>
      <p:bldP spid="25" grpId="0" animBg="1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2-in-1 Design for Phase 2/3 Adaptation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randomized Phase 2 trial is started with a pre-specified criterion for expansion to Phase 3</a:t>
            </a:r>
          </a:p>
          <a:p>
            <a:pPr lvl="1"/>
            <a:r>
              <a:rPr lang="en-US" dirty="0"/>
              <a:t>All patients including those used for the expansion decision will be included in the Phase 3 final analysis</a:t>
            </a:r>
          </a:p>
          <a:p>
            <a:r>
              <a:rPr lang="en-US" dirty="0"/>
              <a:t>The trial is considered positive if Phase 2 (w/o expansion) </a:t>
            </a:r>
            <a:r>
              <a:rPr lang="en-US" b="1" dirty="0"/>
              <a:t>or</a:t>
            </a:r>
            <a:r>
              <a:rPr lang="en-US" dirty="0"/>
              <a:t> Phase 3 (w/ expansion) is positive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25</a:t>
            </a:fld>
            <a:endParaRPr lang="en-US" dirty="0"/>
          </a:p>
        </p:txBody>
      </p:sp>
      <p:pic>
        <p:nvPicPr>
          <p:cNvPr id="5" name="Picture 2" descr="Image result for one stone two birds">
            <a:extLst>
              <a:ext uri="{FF2B5EF4-FFF2-40B4-BE49-F238E27FC236}">
                <a16:creationId xmlns:a16="http://schemas.microsoft.com/office/drawing/2014/main" xmlns="" id="{583268AE-2382-4A3D-B92E-99A81212B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795" y="3708470"/>
            <a:ext cx="5134742" cy="2940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403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Generic 2-in-1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three standardized test statistics X, Y and Z can be based upon different endpoints</a:t>
            </a:r>
          </a:p>
          <a:p>
            <a:r>
              <a:rPr lang="en-US" dirty="0"/>
              <a:t>No penalty if Phase 2 endpoint is used for expansion decision (a sufficient but not necessary condition)</a:t>
            </a:r>
          </a:p>
          <a:p>
            <a:pPr lvl="1"/>
            <a:r>
              <a:rPr lang="en-US" dirty="0" err="1"/>
              <a:t>i.e.,w</a:t>
            </a:r>
            <a:r>
              <a:rPr lang="en-US" dirty="0"/>
              <a:t>=1.96 to keep alpha controlled at 2.5% (1-sided)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67026" y="2611195"/>
            <a:ext cx="1713100" cy="36933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Phase 2 trial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36848" y="1884958"/>
            <a:ext cx="165368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Keep as a Phase 2 trial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89577" y="2426529"/>
            <a:ext cx="844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X&gt;C? </a:t>
            </a:r>
          </a:p>
        </p:txBody>
      </p:sp>
      <p:cxnSp>
        <p:nvCxnSpPr>
          <p:cNvPr id="8" name="Straight Arrow Connector 7"/>
          <p:cNvCxnSpPr>
            <a:endCxn id="6" idx="1"/>
          </p:cNvCxnSpPr>
          <p:nvPr/>
        </p:nvCxnSpPr>
        <p:spPr>
          <a:xfrm flipV="1">
            <a:off x="3534023" y="2208124"/>
            <a:ext cx="902825" cy="60973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34023" y="2817857"/>
            <a:ext cx="902825" cy="65975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580125" y="2817857"/>
            <a:ext cx="95389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36849" y="3154448"/>
            <a:ext cx="1653686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Expand to Phase 3</a:t>
            </a:r>
          </a:p>
        </p:txBody>
      </p:sp>
      <p:sp>
        <p:nvSpPr>
          <p:cNvPr id="12" name="TextBox 11"/>
          <p:cNvSpPr txBox="1"/>
          <p:nvPr/>
        </p:nvSpPr>
        <p:spPr>
          <a:xfrm rot="18906636">
            <a:off x="3399892" y="1999048"/>
            <a:ext cx="96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 rot="2168694">
            <a:off x="3399890" y="3292948"/>
            <a:ext cx="96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132403" y="2142908"/>
            <a:ext cx="95389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132403" y="3528188"/>
            <a:ext cx="95389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241855" y="1715699"/>
            <a:ext cx="844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Y&gt;w?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1856" y="3044469"/>
            <a:ext cx="844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Z&gt;w?</a:t>
            </a:r>
          </a:p>
        </p:txBody>
      </p:sp>
      <p:pic>
        <p:nvPicPr>
          <p:cNvPr id="1026" name="Picture 2" descr="C:\Users\chencong\AppData\Local\Microsoft\Windows\Temporary Internet Files\Content.IE5\A6SFHQ9A\256px-Approve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314" y="1680885"/>
            <a:ext cx="924045" cy="924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chencong\AppData\Local\Microsoft\Windows\Temporary Internet Files\Content.IE5\A6SFHQ9A\256px-Approve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313" y="3015590"/>
            <a:ext cx="924045" cy="924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35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11" grpId="0" animBg="1"/>
      <p:bldP spid="12" grpId="0"/>
      <p:bldP spid="13" grpId="0"/>
      <p:bldP spid="16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784E94-8E2D-4482-8E0B-A6001685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Questions Before You Consider 2-in-1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8BF32C-7A8C-4DF8-951B-4AE7C1E4B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Realistically, should you consider a randomized Phase 2 instead of a straight Phase 3 based on Phase 1 data?</a:t>
            </a:r>
          </a:p>
          <a:p>
            <a:r>
              <a:rPr lang="en-US" dirty="0"/>
              <a:t>Is the program ready for a registration enabling study?</a:t>
            </a:r>
          </a:p>
          <a:p>
            <a:pPr lvl="1"/>
            <a:r>
              <a:rPr lang="en-US" dirty="0"/>
              <a:t>Any mid-trial change is subject to heavy scrutiny  </a:t>
            </a:r>
          </a:p>
          <a:p>
            <a:r>
              <a:rPr lang="en-US" dirty="0"/>
              <a:t>Is logistics worked out to enable seamless transition?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3557600-2428-4275-9D24-263EE6D2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27</a:t>
            </a:fld>
            <a:endParaRPr lang="en-US" dirty="0"/>
          </a:p>
        </p:txBody>
      </p:sp>
      <p:pic>
        <p:nvPicPr>
          <p:cNvPr id="5" name="Picture 2" descr="C:\Users\Chencong\AppData\Local\Microsoft\Windows\Temporary Internet Files\Content.IE5\IEVHO79P\ler[1].jpg">
            <a:extLst>
              <a:ext uri="{FF2B5EF4-FFF2-40B4-BE49-F238E27FC236}">
                <a16:creationId xmlns:a16="http://schemas.microsoft.com/office/drawing/2014/main" xmlns="" id="{D603615E-85D5-4642-A226-6496A0914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237" y="4529502"/>
            <a:ext cx="2831526" cy="1721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50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small Phase 1 trial of a combination therapy with SOC has demonstrated exciting ORR in 1</a:t>
            </a:r>
            <a:r>
              <a:rPr lang="en-US" baseline="30000" dirty="0"/>
              <a:t>st</a:t>
            </a:r>
            <a:r>
              <a:rPr lang="en-US" dirty="0"/>
              <a:t> line gastric cancer</a:t>
            </a:r>
          </a:p>
          <a:p>
            <a:pPr lvl="1"/>
            <a:r>
              <a:rPr lang="en-US" dirty="0"/>
              <a:t>More patients are being added but uncertainty of treatment effect remains due to single-arm   </a:t>
            </a:r>
          </a:p>
          <a:p>
            <a:r>
              <a:rPr lang="en-US" dirty="0"/>
              <a:t>A seamless Phase 2/3 trial based on 2-in-1 design with Phase 2 oversized for AA is considered</a:t>
            </a:r>
          </a:p>
          <a:p>
            <a:r>
              <a:rPr lang="en-US" dirty="0"/>
              <a:t>Expansion decision targets one month ahead of Phase 2 accrual completion to ensure seamless expansion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28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012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Phase 2 (in case of no expansion)</a:t>
            </a:r>
          </a:p>
          <a:p>
            <a:pPr lvl="1"/>
            <a:r>
              <a:rPr lang="en-US" dirty="0"/>
              <a:t>With 240 patients, it has 88% power for detecting an ORR increase of </a:t>
            </a:r>
            <a:r>
              <a:rPr lang="en-US" b="1" dirty="0"/>
              <a:t>20%</a:t>
            </a:r>
            <a:r>
              <a:rPr lang="en-US" dirty="0"/>
              <a:t> at 2.5% (one-sided) alpha level</a:t>
            </a:r>
          </a:p>
          <a:p>
            <a:pPr lvl="1"/>
            <a:r>
              <a:rPr lang="en-US" dirty="0"/>
              <a:t>Stop the trial early in case of no ORR improvement</a:t>
            </a:r>
          </a:p>
          <a:p>
            <a:pPr lvl="1"/>
            <a:r>
              <a:rPr lang="en-US" dirty="0"/>
              <a:t>P-value&lt;0.025 for ORR leads to filing for AA (a Phase 3 trial may still be considered otherwise)</a:t>
            </a:r>
          </a:p>
          <a:p>
            <a:r>
              <a:rPr lang="en-US" dirty="0"/>
              <a:t>Phase 3 (in case of expansion)</a:t>
            </a:r>
          </a:p>
          <a:p>
            <a:pPr lvl="1"/>
            <a:r>
              <a:rPr lang="en-US" dirty="0"/>
              <a:t>With 460 OS events (600 patients in total), it has 90% power for detecting a hazard ratio (HR) of </a:t>
            </a:r>
            <a:r>
              <a:rPr lang="en-US" b="1" dirty="0"/>
              <a:t>0.74</a:t>
            </a:r>
            <a:r>
              <a:rPr lang="en-US" dirty="0"/>
              <a:t> at 2.5% (one-sided) alpha level</a:t>
            </a:r>
          </a:p>
          <a:p>
            <a:pPr lvl="1"/>
            <a:r>
              <a:rPr lang="en-US" dirty="0"/>
              <a:t>P-value&lt;0.025 for OS leads to filing for 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23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F70A81-D7D6-4A4E-8674-2E03689B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Efficacy Screening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DA42F5-2269-4588-9072-44DD353A8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Benefit of finding an active new drug quickly and cost-effectively outweighs the risk of wrong tumor selection</a:t>
            </a:r>
          </a:p>
          <a:p>
            <a:r>
              <a:rPr lang="en-US" dirty="0"/>
              <a:t>A set of tumor types are often investigated simultaneously in a basket trial to account for </a:t>
            </a:r>
            <a:r>
              <a:rPr lang="en-US" i="1" dirty="0"/>
              <a:t>Type III error </a:t>
            </a:r>
            <a:r>
              <a:rPr lang="en-US" dirty="0"/>
              <a:t>of missed opportunities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1F38FC2-A0AE-465D-BEEC-4A43F985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E6AE028-C7C2-4AE8-9345-45505C8723CF}"/>
              </a:ext>
            </a:extLst>
          </p:cNvPr>
          <p:cNvSpPr txBox="1"/>
          <p:nvPr/>
        </p:nvSpPr>
        <p:spPr>
          <a:xfrm>
            <a:off x="1416050" y="4914900"/>
            <a:ext cx="6769100" cy="812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en-US" sz="24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98F1948-D4EE-48FD-B544-E48E14FCD1FC}"/>
              </a:ext>
            </a:extLst>
          </p:cNvPr>
          <p:cNvSpPr/>
          <p:nvPr/>
        </p:nvSpPr>
        <p:spPr>
          <a:xfrm>
            <a:off x="688768" y="5430692"/>
            <a:ext cx="77664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US" sz="1400" dirty="0"/>
              <a:t>Chen C, Deng Q, He L, </a:t>
            </a:r>
            <a:r>
              <a:rPr lang="en-US" sz="1400" dirty="0" err="1"/>
              <a:t>Mehrotra</a:t>
            </a:r>
            <a:r>
              <a:rPr lang="en-US" sz="1400" dirty="0"/>
              <a:t> D, Rubin EH, Beckman RA. How many tumor indications should be initially studied in clinical development of next generation immunotherapies? </a:t>
            </a:r>
            <a:r>
              <a:rPr lang="en-US" sz="1400" i="1" dirty="0"/>
              <a:t>Contemporary Clinical Trials </a:t>
            </a:r>
            <a:r>
              <a:rPr lang="en-US" sz="1400" dirty="0"/>
              <a:t>2017; 59:113-117.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77722C7A-E40A-4C23-9BFE-76272101A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250" y="4296288"/>
            <a:ext cx="5108866" cy="105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9E170AA-01AF-451F-A346-2714BD872F57}"/>
              </a:ext>
            </a:extLst>
          </p:cNvPr>
          <p:cNvSpPr txBox="1"/>
          <p:nvPr/>
        </p:nvSpPr>
        <p:spPr>
          <a:xfrm>
            <a:off x="2150364" y="3668320"/>
            <a:ext cx="4618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3-5 shots on goal </a:t>
            </a:r>
          </a:p>
        </p:txBody>
      </p:sp>
    </p:spTree>
    <p:extLst>
      <p:ext uri="{BB962C8B-B14F-4D97-AF65-F5344CB8AC3E}">
        <p14:creationId xmlns:p14="http://schemas.microsoft.com/office/powerpoint/2010/main" val="311576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Cost-effective Expansion Bar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Type I error is controlled for any expansion bar </a:t>
            </a:r>
          </a:p>
          <a:p>
            <a:r>
              <a:rPr lang="en-US" dirty="0"/>
              <a:t>A benefit-cost ratio analysis</a:t>
            </a:r>
          </a:p>
          <a:p>
            <a:pPr lvl="1"/>
            <a:r>
              <a:rPr lang="en-US" u="sng" dirty="0"/>
              <a:t>Benefit</a:t>
            </a:r>
            <a:r>
              <a:rPr lang="en-US" dirty="0"/>
              <a:t>: value adjusted probability of a positive trial</a:t>
            </a:r>
          </a:p>
          <a:p>
            <a:pPr lvl="2"/>
            <a:r>
              <a:rPr lang="en-US" dirty="0"/>
              <a:t>A positive Phase 2=1/3 of a positive Phase 3</a:t>
            </a:r>
          </a:p>
          <a:p>
            <a:pPr lvl="1"/>
            <a:r>
              <a:rPr lang="en-US" u="sng" dirty="0"/>
              <a:t>Cost</a:t>
            </a:r>
            <a:r>
              <a:rPr lang="en-US" dirty="0"/>
              <a:t>: expected overall sample size for the study</a:t>
            </a:r>
          </a:p>
          <a:p>
            <a:pPr lvl="2"/>
            <a:r>
              <a:rPr lang="en-US" dirty="0"/>
              <a:t>240+prob(expansion under null or alternative)*360</a:t>
            </a:r>
          </a:p>
          <a:p>
            <a:pPr lvl="1"/>
            <a:r>
              <a:rPr lang="en-US" dirty="0"/>
              <a:t>Test drug is assume have 50% chance of being active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30</a:t>
            </a:fld>
            <a:endParaRPr lang="en-US" dirty="0"/>
          </a:p>
        </p:txBody>
      </p:sp>
      <p:pic>
        <p:nvPicPr>
          <p:cNvPr id="6" name="Picture 6" descr="Image result for bala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203" y="4744989"/>
            <a:ext cx="33813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AB66CC6-4A6A-4A34-ACDF-2C8FD3F3FEE8}"/>
              </a:ext>
            </a:extLst>
          </p:cNvPr>
          <p:cNvSpPr/>
          <p:nvPr/>
        </p:nvSpPr>
        <p:spPr>
          <a:xfrm>
            <a:off x="965201" y="5845016"/>
            <a:ext cx="74167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US" sz="1400" dirty="0"/>
              <a:t>Sun L, Li W, Chen C, and Zhao J. Advanced Utilization of Intermediate Endpoints for Making Optimized Cost-Effective Decisions in Seamless Phase II/III Oncology Trials. Under review for publication.</a:t>
            </a:r>
          </a:p>
        </p:txBody>
      </p:sp>
    </p:spTree>
    <p:extLst>
      <p:ext uri="{BB962C8B-B14F-4D97-AF65-F5344CB8AC3E}">
        <p14:creationId xmlns:p14="http://schemas.microsoft.com/office/powerpoint/2010/main" val="407763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Resulting Design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538846" y="4177598"/>
            <a:ext cx="5147953" cy="217731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Probability of expansion is 80%, 44% and 14% when true ORR improvement is 20%, 10% and 0%, respectively</a:t>
            </a:r>
          </a:p>
          <a:p>
            <a:r>
              <a:rPr lang="en-US" dirty="0"/>
              <a:t>Probability of a positive Phase 2 is ~50% if true ORR is 11% but is potentially higher due to longer follow-up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2674" y="2090409"/>
            <a:ext cx="2364611" cy="92333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 240 patient 1:1 randomized Phase 2 trial (ORR)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16833" y="1580755"/>
            <a:ext cx="2400500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Keep as Phase 2 with 240 patients (ORR)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57285" y="1844188"/>
            <a:ext cx="1987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Improvement in ORR &gt;</a:t>
            </a:r>
            <a:r>
              <a:rPr lang="en-US" sz="2000" b="1" dirty="0">
                <a:solidFill>
                  <a:srgbClr val="FF0000"/>
                </a:solidFill>
              </a:rPr>
              <a:t>11%</a:t>
            </a:r>
            <a:r>
              <a:rPr lang="en-US" sz="2000" dirty="0">
                <a:solidFill>
                  <a:srgbClr val="FF0000"/>
                </a:solidFill>
              </a:rPr>
              <a:t>?</a:t>
            </a:r>
          </a:p>
        </p:txBody>
      </p:sp>
      <p:cxnSp>
        <p:nvCxnSpPr>
          <p:cNvPr id="9" name="Straight Arrow Connector 8"/>
          <p:cNvCxnSpPr>
            <a:endCxn id="7" idx="1"/>
          </p:cNvCxnSpPr>
          <p:nvPr/>
        </p:nvCxnSpPr>
        <p:spPr>
          <a:xfrm flipV="1">
            <a:off x="4914008" y="1903921"/>
            <a:ext cx="902825" cy="60973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914008" y="2513654"/>
            <a:ext cx="902825" cy="65975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57285" y="2513654"/>
            <a:ext cx="185672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16832" y="2879609"/>
            <a:ext cx="2400501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Enroll additional 360 patients (OS)</a:t>
            </a:r>
          </a:p>
        </p:txBody>
      </p:sp>
      <p:sp>
        <p:nvSpPr>
          <p:cNvPr id="13" name="TextBox 12"/>
          <p:cNvSpPr txBox="1"/>
          <p:nvPr/>
        </p:nvSpPr>
        <p:spPr>
          <a:xfrm rot="19509104">
            <a:off x="4965112" y="1783038"/>
            <a:ext cx="877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 rot="2168694">
            <a:off x="4883888" y="2908129"/>
            <a:ext cx="96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772103" y="3013739"/>
            <a:ext cx="1" cy="51220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ecision 15"/>
          <p:cNvSpPr/>
          <p:nvPr/>
        </p:nvSpPr>
        <p:spPr>
          <a:xfrm>
            <a:off x="692674" y="3525940"/>
            <a:ext cx="2158859" cy="1303316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Stop if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</a:rPr>
              <a:t>no ORR effect</a:t>
            </a:r>
          </a:p>
        </p:txBody>
      </p:sp>
    </p:spTree>
    <p:extLst>
      <p:ext uri="{BB962C8B-B14F-4D97-AF65-F5344CB8AC3E}">
        <p14:creationId xmlns:p14="http://schemas.microsoft.com/office/powerpoint/2010/main" val="124665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  <p:bldP spid="6" grpId="0" animBg="1"/>
      <p:bldP spid="7" grpId="0" animBg="1"/>
      <p:bldP spid="8" grpId="0"/>
      <p:bldP spid="12" grpId="0" animBg="1"/>
      <p:bldP spid="13" grpId="0"/>
      <p:bldP spid="14" grpId="0"/>
      <p:bldP spid="1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BCR Changes with the Expansion Bar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32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460666" y="1248066"/>
            <a:ext cx="6080166" cy="512898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H="1">
            <a:off x="5498275" y="1460665"/>
            <a:ext cx="23751" cy="4916382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96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Sensitivity of Input Variables 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641267" y="1745671"/>
          <a:ext cx="7825839" cy="41167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675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94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056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631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6736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</a:rPr>
                        <a:t>Prior distribution of treatment effect for OS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</a:rPr>
                        <a:t>Relative value of a positive Phase 2 vs. a positive Phase 3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</a:rPr>
                        <a:t>Approximate optimal expansion bar in ΔORR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51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</a:rPr>
                        <a:t>P(HR = 0.74)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SimSun"/>
                        </a:rPr>
                        <a:t>P(HR = 1)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05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1/3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2/3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1:3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12%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5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1:5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10%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05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SimSun"/>
                        </a:rPr>
                        <a:t>1/2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SimSun"/>
                        </a:rPr>
                        <a:t>1/2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SimSun"/>
                        </a:rPr>
                        <a:t>1:3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SimSun"/>
                        </a:rPr>
                        <a:t>11%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05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1:5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9%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05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SimSun"/>
                        </a:rPr>
                        <a:t>2/3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SimSun"/>
                        </a:rPr>
                        <a:t>1/3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1:3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10%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05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SimSu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SimSun"/>
                        </a:rPr>
                        <a:t>1:5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SimSun"/>
                        </a:rPr>
                        <a:t>8%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7630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with Other Adaptive Designs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endpoint is often used for both adaptation decision and hypothesis testing in the literature</a:t>
            </a:r>
          </a:p>
          <a:p>
            <a:r>
              <a:rPr lang="en-US" dirty="0"/>
              <a:t>The 2-in-1 design allows the use of an intermediate endpoint, key to timely and cost-effective adaptation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73460" y="6400610"/>
            <a:ext cx="457200" cy="274320"/>
          </a:xfrm>
        </p:spPr>
        <p:txBody>
          <a:bodyPr/>
          <a:lstStyle/>
          <a:p>
            <a:fld id="{DA65540D-26A2-458C-81F1-25D42FF068A2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34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5791" y="4694726"/>
            <a:ext cx="3265272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Enrollment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4790690" y="4694726"/>
            <a:ext cx="3054928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Extended f/u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5791" y="3676409"/>
            <a:ext cx="3438897" cy="4631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dirty="0"/>
              <a:t>Adaptive decision based on an intermediate endpoint</a:t>
            </a:r>
          </a:p>
        </p:txBody>
      </p:sp>
      <p:sp>
        <p:nvSpPr>
          <p:cNvPr id="9" name="Down Arrow 8"/>
          <p:cNvSpPr/>
          <p:nvPr/>
        </p:nvSpPr>
        <p:spPr>
          <a:xfrm>
            <a:off x="2962332" y="4292148"/>
            <a:ext cx="403761" cy="4025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62332" y="5559646"/>
            <a:ext cx="2965153" cy="4631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dirty="0"/>
              <a:t>Adaptive decision based on the clinical endpoint</a:t>
            </a:r>
          </a:p>
        </p:txBody>
      </p:sp>
      <p:sp>
        <p:nvSpPr>
          <p:cNvPr id="13" name="Down Arrow 12"/>
          <p:cNvSpPr/>
          <p:nvPr/>
        </p:nvSpPr>
        <p:spPr>
          <a:xfrm rot="10800000">
            <a:off x="4171580" y="5157068"/>
            <a:ext cx="403761" cy="4025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5" grpId="0"/>
      <p:bldP spid="9" grpId="0" animBg="1"/>
      <p:bldP spid="11" grpId="0"/>
      <p:bldP spid="1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to Phase 3 Futility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Both are penalty-free (a correlation assumption for 2-in-1 design is generally expected to hold in practice)</a:t>
            </a:r>
          </a:p>
          <a:p>
            <a:r>
              <a:rPr lang="en-US" dirty="0"/>
              <a:t>There is usually less incentive to stop an ongoing Phase 3 oncology trial for futility, despite potentially low POS</a:t>
            </a:r>
          </a:p>
          <a:p>
            <a:pPr lvl="1"/>
            <a:r>
              <a:rPr lang="en-US" dirty="0"/>
              <a:t>Futility bar is often set low, rending it a “disaster check”, while 2-in-1 design facilitates a bona-fide POC</a:t>
            </a:r>
          </a:p>
          <a:p>
            <a:r>
              <a:rPr lang="en-US" dirty="0"/>
              <a:t>The 2-in-1 design allows declaration of a positive outcome for Phase 2 even without expansion but a Phase 3 trial can’t be rescued after futility stopping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65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AD64DC-A871-487D-B83C-26B69E0CF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791A32-6CC6-4F57-A3B1-8FC1E65CE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Expansion bars may be based on other considerations</a:t>
            </a:r>
          </a:p>
          <a:p>
            <a:r>
              <a:rPr lang="en-US" dirty="0"/>
              <a:t>The 2-in-1 design may be considered an alternative approach to sample size re-estimation</a:t>
            </a:r>
          </a:p>
          <a:p>
            <a:pPr lvl="1"/>
            <a:r>
              <a:rPr lang="en-US" dirty="0"/>
              <a:t>Conventional methods that increase sample size when the data are less promising are less cost-effective</a:t>
            </a:r>
          </a:p>
          <a:p>
            <a:r>
              <a:rPr lang="en-US" dirty="0"/>
              <a:t>The 2-in-1 design may be extended (e.g., GSD for Phase 3, co-primary endpoints)</a:t>
            </a:r>
          </a:p>
          <a:p>
            <a:r>
              <a:rPr lang="en-US" dirty="0"/>
              <a:t>The properties of 2-in-1 design in its basic form is “well-understood”, paving the way for regulatory acceptance</a:t>
            </a:r>
          </a:p>
          <a:p>
            <a:pPr lvl="1"/>
            <a:r>
              <a:rPr lang="en-US" dirty="0"/>
              <a:t>Analytic proof or simulations may be needed otherwise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4A97A71-90D2-4483-8D5A-02F70C61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0590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523398-FAA0-4F13-87B9-37891FA41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768090B-F25F-454C-A59F-460B803C8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37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14CB52B-890F-422D-8D35-E61B7A72E2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286" y="1303376"/>
            <a:ext cx="6198228" cy="50770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C4E030D-F4CA-4204-98CC-58A95E81B8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844" y="4668086"/>
            <a:ext cx="457200" cy="39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91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1DEA0F-3932-4F55-A68A-B443EC7D2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Hypothetical Outcome of a Basket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E3D2CC-0622-4633-A82B-0F5B10BB3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0033"/>
            <a:ext cx="8229600" cy="4791075"/>
          </a:xfrm>
        </p:spPr>
        <p:txBody>
          <a:bodyPr/>
          <a:lstStyle/>
          <a:p>
            <a:r>
              <a:rPr lang="en-US" dirty="0"/>
              <a:t>Five tumor cohorts (n=25 each) in patients refractory to PD-1 treatment (ORR under null: 10%) </a:t>
            </a:r>
          </a:p>
          <a:p>
            <a:r>
              <a:rPr lang="en-US" dirty="0"/>
              <a:t>Number of responses range from 2 (8%) to 6 (24%)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0C3609-D445-4BD8-8CB9-B7AB5A710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12-Point Star 21">
            <a:extLst>
              <a:ext uri="{FF2B5EF4-FFF2-40B4-BE49-F238E27FC236}">
                <a16:creationId xmlns:a16="http://schemas.microsoft.com/office/drawing/2014/main" xmlns="" id="{88BF698C-5B2D-45A2-8E51-E8F0A2222182}"/>
              </a:ext>
            </a:extLst>
          </p:cNvPr>
          <p:cNvSpPr/>
          <p:nvPr/>
        </p:nvSpPr>
        <p:spPr>
          <a:xfrm>
            <a:off x="1278037" y="3011513"/>
            <a:ext cx="790150" cy="771114"/>
          </a:xfrm>
          <a:prstGeom prst="star12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6" name="8-Point Star 22">
            <a:extLst>
              <a:ext uri="{FF2B5EF4-FFF2-40B4-BE49-F238E27FC236}">
                <a16:creationId xmlns:a16="http://schemas.microsoft.com/office/drawing/2014/main" xmlns="" id="{5B48FC9C-6097-4C46-B487-A494C62A8229}"/>
              </a:ext>
            </a:extLst>
          </p:cNvPr>
          <p:cNvSpPr/>
          <p:nvPr/>
        </p:nvSpPr>
        <p:spPr>
          <a:xfrm>
            <a:off x="4559300" y="3196484"/>
            <a:ext cx="630613" cy="771114"/>
          </a:xfrm>
          <a:prstGeom prst="star8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7" name="Explosion 2 19">
            <a:extLst>
              <a:ext uri="{FF2B5EF4-FFF2-40B4-BE49-F238E27FC236}">
                <a16:creationId xmlns:a16="http://schemas.microsoft.com/office/drawing/2014/main" xmlns="" id="{8C6FA74D-422A-4BA5-95B7-A70C09A6C275}"/>
              </a:ext>
            </a:extLst>
          </p:cNvPr>
          <p:cNvSpPr/>
          <p:nvPr/>
        </p:nvSpPr>
        <p:spPr>
          <a:xfrm>
            <a:off x="2847143" y="3539544"/>
            <a:ext cx="715926" cy="834655"/>
          </a:xfrm>
          <a:prstGeom prst="irregularSeal2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8" name="Explosion 1 7">
            <a:extLst>
              <a:ext uri="{FF2B5EF4-FFF2-40B4-BE49-F238E27FC236}">
                <a16:creationId xmlns:a16="http://schemas.microsoft.com/office/drawing/2014/main" xmlns="" id="{864F9ED1-91E0-4549-9D2A-D727BA47CAEF}"/>
              </a:ext>
            </a:extLst>
          </p:cNvPr>
          <p:cNvSpPr/>
          <p:nvPr/>
        </p:nvSpPr>
        <p:spPr>
          <a:xfrm>
            <a:off x="7768762" y="5115957"/>
            <a:ext cx="808286" cy="858958"/>
          </a:xfrm>
          <a:prstGeom prst="irregularSeal1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9" name="32-Point Star 10">
            <a:extLst>
              <a:ext uri="{FF2B5EF4-FFF2-40B4-BE49-F238E27FC236}">
                <a16:creationId xmlns:a16="http://schemas.microsoft.com/office/drawing/2014/main" xmlns="" id="{4D157558-267A-42D4-A2B1-3AE8AA5D199C}"/>
              </a:ext>
            </a:extLst>
          </p:cNvPr>
          <p:cNvSpPr/>
          <p:nvPr/>
        </p:nvSpPr>
        <p:spPr>
          <a:xfrm>
            <a:off x="5965711" y="4260998"/>
            <a:ext cx="736938" cy="768835"/>
          </a:xfrm>
          <a:prstGeom prst="star32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A2D10589-6C5D-43AC-A61D-5C938790671D}"/>
              </a:ext>
            </a:extLst>
          </p:cNvPr>
          <p:cNvCxnSpPr>
            <a:cxnSpLocks/>
          </p:cNvCxnSpPr>
          <p:nvPr/>
        </p:nvCxnSpPr>
        <p:spPr>
          <a:xfrm>
            <a:off x="285750" y="5162167"/>
            <a:ext cx="854710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C498385-AE84-4DEB-BF8B-7D632F58BAD7}"/>
              </a:ext>
            </a:extLst>
          </p:cNvPr>
          <p:cNvSpPr txBox="1"/>
          <p:nvPr/>
        </p:nvSpPr>
        <p:spPr>
          <a:xfrm>
            <a:off x="3386862" y="5156973"/>
            <a:ext cx="3606102" cy="38099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dirty="0"/>
              <a:t>ORR under null: 10%</a:t>
            </a:r>
          </a:p>
        </p:txBody>
      </p:sp>
    </p:spTree>
    <p:extLst>
      <p:ext uri="{BB962C8B-B14F-4D97-AF65-F5344CB8AC3E}">
        <p14:creationId xmlns:p14="http://schemas.microsoft.com/office/powerpoint/2010/main" val="330216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1DEA0F-3932-4F55-A68A-B443EC7D2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E3D2CC-0622-4633-A82B-0F5B10BB3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0033"/>
            <a:ext cx="8229600" cy="4791075"/>
          </a:xfrm>
        </p:spPr>
        <p:txBody>
          <a:bodyPr/>
          <a:lstStyle/>
          <a:p>
            <a:r>
              <a:rPr lang="en-US" dirty="0"/>
              <a:t>Each tumor cohort is evaluated separately, with or without multiplicity adjustment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0C3609-D445-4BD8-8CB9-B7AB5A710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12-Point Star 21">
            <a:extLst>
              <a:ext uri="{FF2B5EF4-FFF2-40B4-BE49-F238E27FC236}">
                <a16:creationId xmlns:a16="http://schemas.microsoft.com/office/drawing/2014/main" xmlns="" id="{88BF698C-5B2D-45A2-8E51-E8F0A2222182}"/>
              </a:ext>
            </a:extLst>
          </p:cNvPr>
          <p:cNvSpPr/>
          <p:nvPr/>
        </p:nvSpPr>
        <p:spPr>
          <a:xfrm>
            <a:off x="1278037" y="3011513"/>
            <a:ext cx="790150" cy="771114"/>
          </a:xfrm>
          <a:prstGeom prst="star12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6" name="8-Point Star 22">
            <a:extLst>
              <a:ext uri="{FF2B5EF4-FFF2-40B4-BE49-F238E27FC236}">
                <a16:creationId xmlns:a16="http://schemas.microsoft.com/office/drawing/2014/main" xmlns="" id="{5B48FC9C-6097-4C46-B487-A494C62A8229}"/>
              </a:ext>
            </a:extLst>
          </p:cNvPr>
          <p:cNvSpPr/>
          <p:nvPr/>
        </p:nvSpPr>
        <p:spPr>
          <a:xfrm>
            <a:off x="4559300" y="3196484"/>
            <a:ext cx="630613" cy="771114"/>
          </a:xfrm>
          <a:prstGeom prst="star8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7" name="Explosion 2 19">
            <a:extLst>
              <a:ext uri="{FF2B5EF4-FFF2-40B4-BE49-F238E27FC236}">
                <a16:creationId xmlns:a16="http://schemas.microsoft.com/office/drawing/2014/main" xmlns="" id="{8C6FA74D-422A-4BA5-95B7-A70C09A6C275}"/>
              </a:ext>
            </a:extLst>
          </p:cNvPr>
          <p:cNvSpPr/>
          <p:nvPr/>
        </p:nvSpPr>
        <p:spPr>
          <a:xfrm>
            <a:off x="2847143" y="3539544"/>
            <a:ext cx="715926" cy="834655"/>
          </a:xfrm>
          <a:prstGeom prst="irregularSeal2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8" name="Explosion 1 7">
            <a:extLst>
              <a:ext uri="{FF2B5EF4-FFF2-40B4-BE49-F238E27FC236}">
                <a16:creationId xmlns:a16="http://schemas.microsoft.com/office/drawing/2014/main" xmlns="" id="{864F9ED1-91E0-4549-9D2A-D727BA47CAEF}"/>
              </a:ext>
            </a:extLst>
          </p:cNvPr>
          <p:cNvSpPr/>
          <p:nvPr/>
        </p:nvSpPr>
        <p:spPr>
          <a:xfrm>
            <a:off x="7768762" y="5115957"/>
            <a:ext cx="808286" cy="858958"/>
          </a:xfrm>
          <a:prstGeom prst="irregularSeal1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9" name="32-Point Star 10">
            <a:extLst>
              <a:ext uri="{FF2B5EF4-FFF2-40B4-BE49-F238E27FC236}">
                <a16:creationId xmlns:a16="http://schemas.microsoft.com/office/drawing/2014/main" xmlns="" id="{4D157558-267A-42D4-A2B1-3AE8AA5D199C}"/>
              </a:ext>
            </a:extLst>
          </p:cNvPr>
          <p:cNvSpPr/>
          <p:nvPr/>
        </p:nvSpPr>
        <p:spPr>
          <a:xfrm>
            <a:off x="5965711" y="4260998"/>
            <a:ext cx="736938" cy="768835"/>
          </a:xfrm>
          <a:prstGeom prst="star32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A2D10589-6C5D-43AC-A61D-5C938790671D}"/>
              </a:ext>
            </a:extLst>
          </p:cNvPr>
          <p:cNvCxnSpPr>
            <a:cxnSpLocks/>
          </p:cNvCxnSpPr>
          <p:nvPr/>
        </p:nvCxnSpPr>
        <p:spPr>
          <a:xfrm>
            <a:off x="285750" y="5162167"/>
            <a:ext cx="854710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C498385-AE84-4DEB-BF8B-7D632F58BAD7}"/>
              </a:ext>
            </a:extLst>
          </p:cNvPr>
          <p:cNvSpPr txBox="1"/>
          <p:nvPr/>
        </p:nvSpPr>
        <p:spPr>
          <a:xfrm>
            <a:off x="3386862" y="5164442"/>
            <a:ext cx="3606102" cy="38099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dirty="0"/>
              <a:t>ORR under null: 10%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xmlns="" id="{AEBA762B-9915-4D51-8534-73A421A5884E}"/>
              </a:ext>
            </a:extLst>
          </p:cNvPr>
          <p:cNvSpPr/>
          <p:nvPr/>
        </p:nvSpPr>
        <p:spPr>
          <a:xfrm>
            <a:off x="915454" y="3782627"/>
            <a:ext cx="808286" cy="137726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F3EF9B3-5461-4DA7-A48B-0E79BF7ECF2D}"/>
              </a:ext>
            </a:extLst>
          </p:cNvPr>
          <p:cNvSpPr txBox="1"/>
          <p:nvPr/>
        </p:nvSpPr>
        <p:spPr>
          <a:xfrm>
            <a:off x="190500" y="4374199"/>
            <a:ext cx="724954" cy="4449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dirty="0"/>
              <a:t>P=0.033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xmlns="" id="{A856E740-2E85-4B91-8DCC-D7196080B2BF}"/>
              </a:ext>
            </a:extLst>
          </p:cNvPr>
          <p:cNvSpPr/>
          <p:nvPr/>
        </p:nvSpPr>
        <p:spPr>
          <a:xfrm>
            <a:off x="4091009" y="3962316"/>
            <a:ext cx="736938" cy="11975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794E68C-ADD0-4396-B015-9C4FA09D01D0}"/>
              </a:ext>
            </a:extLst>
          </p:cNvPr>
          <p:cNvSpPr txBox="1"/>
          <p:nvPr/>
        </p:nvSpPr>
        <p:spPr>
          <a:xfrm>
            <a:off x="3366055" y="4427612"/>
            <a:ext cx="724954" cy="44490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dirty="0"/>
              <a:t>P=0.098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xmlns="" id="{DBF97B34-F9BA-49A2-9537-8532454A7A25}"/>
              </a:ext>
            </a:extLst>
          </p:cNvPr>
          <p:cNvSpPr/>
          <p:nvPr/>
        </p:nvSpPr>
        <p:spPr>
          <a:xfrm>
            <a:off x="2400211" y="4299923"/>
            <a:ext cx="808286" cy="8346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E2E902C-185B-4AA4-90C2-15ACD8CF29BF}"/>
              </a:ext>
            </a:extLst>
          </p:cNvPr>
          <p:cNvSpPr txBox="1"/>
          <p:nvPr/>
        </p:nvSpPr>
        <p:spPr>
          <a:xfrm>
            <a:off x="1685551" y="4627875"/>
            <a:ext cx="724954" cy="2696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dirty="0"/>
              <a:t>P=0.24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737A2B5-78D1-4AE4-8174-2B6DF1E6F8C4}"/>
              </a:ext>
            </a:extLst>
          </p:cNvPr>
          <p:cNvSpPr txBox="1"/>
          <p:nvPr/>
        </p:nvSpPr>
        <p:spPr>
          <a:xfrm>
            <a:off x="7587053" y="5460310"/>
            <a:ext cx="339410" cy="22270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i="1" dirty="0"/>
              <a:t>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3956B1B-8C64-4F73-A020-E2AFB4CDC333}"/>
              </a:ext>
            </a:extLst>
          </p:cNvPr>
          <p:cNvSpPr txBox="1"/>
          <p:nvPr/>
        </p:nvSpPr>
        <p:spPr>
          <a:xfrm>
            <a:off x="5694223" y="4516524"/>
            <a:ext cx="339410" cy="22270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i="1" dirty="0"/>
              <a:t>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EA304A7B-8B9E-442D-AE2A-2B980612EF84}"/>
              </a:ext>
            </a:extLst>
          </p:cNvPr>
          <p:cNvSpPr txBox="1"/>
          <p:nvPr/>
        </p:nvSpPr>
        <p:spPr>
          <a:xfrm>
            <a:off x="2567964" y="3932397"/>
            <a:ext cx="339410" cy="22270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i="1" dirty="0"/>
              <a:t>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881B97BF-2758-400C-A216-151C98C0685B}"/>
              </a:ext>
            </a:extLst>
          </p:cNvPr>
          <p:cNvSpPr txBox="1"/>
          <p:nvPr/>
        </p:nvSpPr>
        <p:spPr>
          <a:xfrm>
            <a:off x="4342025" y="3456733"/>
            <a:ext cx="339410" cy="22270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i="1" dirty="0"/>
              <a:t>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0907883-F276-4A60-9C28-37E7F9AB1C4F}"/>
              </a:ext>
            </a:extLst>
          </p:cNvPr>
          <p:cNvSpPr txBox="1"/>
          <p:nvPr/>
        </p:nvSpPr>
        <p:spPr>
          <a:xfrm>
            <a:off x="968743" y="3320743"/>
            <a:ext cx="339410" cy="22270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865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1DEA0F-3932-4F55-A68A-B443EC7D2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Ad-hoc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E3D2CC-0622-4633-A82B-0F5B10BB3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0033"/>
            <a:ext cx="8229600" cy="4791075"/>
          </a:xfrm>
        </p:spPr>
        <p:txBody>
          <a:bodyPr/>
          <a:lstStyle/>
          <a:p>
            <a:r>
              <a:rPr lang="en-US" i="1" dirty="0"/>
              <a:t>Clinical director 1: </a:t>
            </a:r>
            <a:r>
              <a:rPr lang="en-US" dirty="0"/>
              <a:t>Look at the 3 top ones! The drug is working!!</a:t>
            </a:r>
          </a:p>
          <a:p>
            <a:r>
              <a:rPr lang="en-US" i="1" dirty="0"/>
              <a:t>Clinical director 2: </a:t>
            </a:r>
            <a:r>
              <a:rPr lang="en-US" dirty="0"/>
              <a:t>This is cherry-picking.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0C3609-D445-4BD8-8CB9-B7AB5A710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12-Point Star 21">
            <a:extLst>
              <a:ext uri="{FF2B5EF4-FFF2-40B4-BE49-F238E27FC236}">
                <a16:creationId xmlns:a16="http://schemas.microsoft.com/office/drawing/2014/main" xmlns="" id="{88BF698C-5B2D-45A2-8E51-E8F0A2222182}"/>
              </a:ext>
            </a:extLst>
          </p:cNvPr>
          <p:cNvSpPr/>
          <p:nvPr/>
        </p:nvSpPr>
        <p:spPr>
          <a:xfrm>
            <a:off x="1278037" y="3083710"/>
            <a:ext cx="790150" cy="771114"/>
          </a:xfrm>
          <a:prstGeom prst="star12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6" name="8-Point Star 22">
            <a:extLst>
              <a:ext uri="{FF2B5EF4-FFF2-40B4-BE49-F238E27FC236}">
                <a16:creationId xmlns:a16="http://schemas.microsoft.com/office/drawing/2014/main" xmlns="" id="{5B48FC9C-6097-4C46-B487-A494C62A8229}"/>
              </a:ext>
            </a:extLst>
          </p:cNvPr>
          <p:cNvSpPr/>
          <p:nvPr/>
        </p:nvSpPr>
        <p:spPr>
          <a:xfrm>
            <a:off x="4559300" y="3268681"/>
            <a:ext cx="630613" cy="771114"/>
          </a:xfrm>
          <a:prstGeom prst="star8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7" name="Explosion 2 19">
            <a:extLst>
              <a:ext uri="{FF2B5EF4-FFF2-40B4-BE49-F238E27FC236}">
                <a16:creationId xmlns:a16="http://schemas.microsoft.com/office/drawing/2014/main" xmlns="" id="{8C6FA74D-422A-4BA5-95B7-A70C09A6C275}"/>
              </a:ext>
            </a:extLst>
          </p:cNvPr>
          <p:cNvSpPr/>
          <p:nvPr/>
        </p:nvSpPr>
        <p:spPr>
          <a:xfrm>
            <a:off x="2847143" y="3611741"/>
            <a:ext cx="715926" cy="834655"/>
          </a:xfrm>
          <a:prstGeom prst="irregularSeal2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8" name="Explosion 1 7">
            <a:extLst>
              <a:ext uri="{FF2B5EF4-FFF2-40B4-BE49-F238E27FC236}">
                <a16:creationId xmlns:a16="http://schemas.microsoft.com/office/drawing/2014/main" xmlns="" id="{864F9ED1-91E0-4549-9D2A-D727BA47CAEF}"/>
              </a:ext>
            </a:extLst>
          </p:cNvPr>
          <p:cNvSpPr/>
          <p:nvPr/>
        </p:nvSpPr>
        <p:spPr>
          <a:xfrm>
            <a:off x="7768762" y="5188154"/>
            <a:ext cx="808286" cy="858958"/>
          </a:xfrm>
          <a:prstGeom prst="irregularSeal1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9" name="32-Point Star 10">
            <a:extLst>
              <a:ext uri="{FF2B5EF4-FFF2-40B4-BE49-F238E27FC236}">
                <a16:creationId xmlns:a16="http://schemas.microsoft.com/office/drawing/2014/main" xmlns="" id="{4D157558-267A-42D4-A2B1-3AE8AA5D199C}"/>
              </a:ext>
            </a:extLst>
          </p:cNvPr>
          <p:cNvSpPr/>
          <p:nvPr/>
        </p:nvSpPr>
        <p:spPr>
          <a:xfrm>
            <a:off x="5965711" y="4333195"/>
            <a:ext cx="736938" cy="768835"/>
          </a:xfrm>
          <a:prstGeom prst="star32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A2D10589-6C5D-43AC-A61D-5C938790671D}"/>
              </a:ext>
            </a:extLst>
          </p:cNvPr>
          <p:cNvCxnSpPr>
            <a:cxnSpLocks/>
          </p:cNvCxnSpPr>
          <p:nvPr/>
        </p:nvCxnSpPr>
        <p:spPr>
          <a:xfrm>
            <a:off x="285750" y="5234364"/>
            <a:ext cx="854710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C498385-AE84-4DEB-BF8B-7D632F58BAD7}"/>
              </a:ext>
            </a:extLst>
          </p:cNvPr>
          <p:cNvSpPr txBox="1"/>
          <p:nvPr/>
        </p:nvSpPr>
        <p:spPr>
          <a:xfrm>
            <a:off x="3386862" y="5259744"/>
            <a:ext cx="3606102" cy="38099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dirty="0"/>
              <a:t>ORR under null: 10%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99B0D643-3350-464B-9195-9A74FB598C00}"/>
              </a:ext>
            </a:extLst>
          </p:cNvPr>
          <p:cNvSpPr/>
          <p:nvPr/>
        </p:nvSpPr>
        <p:spPr>
          <a:xfrm>
            <a:off x="457200" y="2880921"/>
            <a:ext cx="5741581" cy="1669297"/>
          </a:xfrm>
          <a:prstGeom prst="ellipse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7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1DEA0F-3932-4F55-A68A-B443EC7D2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Bayesian Information Borrowing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E3D2CC-0622-4633-A82B-0F5B10BB3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0033"/>
            <a:ext cx="8229600" cy="4791075"/>
          </a:xfrm>
        </p:spPr>
        <p:txBody>
          <a:bodyPr/>
          <a:lstStyle/>
          <a:p>
            <a:r>
              <a:rPr lang="da-DK" dirty="0"/>
              <a:t>Expert statisticians </a:t>
            </a:r>
            <a:r>
              <a:rPr lang="en-US" dirty="0"/>
              <a:t>all assume some form of homogeneity on response rates across tumor cohorts</a:t>
            </a:r>
          </a:p>
          <a:p>
            <a:pPr lvl="1"/>
            <a:r>
              <a:rPr lang="da-DK" dirty="0"/>
              <a:t>Thall et al. 2003, Berry et al. 2013, Simon et al., 2016, Cunanan et al., 2017</a:t>
            </a:r>
            <a:endParaRPr lang="en-US" dirty="0"/>
          </a:p>
          <a:p>
            <a:r>
              <a:rPr lang="en-US" i="1" dirty="0"/>
              <a:t>Clinical director 1</a:t>
            </a:r>
            <a:r>
              <a:rPr lang="en-US" dirty="0"/>
              <a:t>: I like Bayesian, but why does response to an active drug have to be homogeneous?</a:t>
            </a:r>
          </a:p>
          <a:p>
            <a:r>
              <a:rPr lang="en-US" i="1" dirty="0"/>
              <a:t>Clinical director 2</a:t>
            </a:r>
            <a:r>
              <a:rPr lang="en-US" dirty="0"/>
              <a:t>: It is too complicated for me. Can’t you just tell me how to cherry-pick properly?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0C3609-D445-4BD8-8CB9-B7AB5A710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37074" y="6517758"/>
            <a:ext cx="457200" cy="425303"/>
          </a:xfrm>
        </p:spPr>
        <p:txBody>
          <a:bodyPr/>
          <a:lstStyle/>
          <a:p>
            <a:fld id="{DA65540D-26A2-458C-81F1-25D42FF068A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57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xmlns="" id="{03835BDC-0B15-1748-A5D8-A819B7F662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27" y="1406500"/>
            <a:ext cx="4169848" cy="49483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CD4DF1-7997-5741-BDFF-60E0912D7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Multiplicity Control for Cherry-picking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39921CD-B730-324C-9F2A-896636E6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14600" y="6289898"/>
            <a:ext cx="457200" cy="274320"/>
          </a:xfrm>
        </p:spPr>
        <p:txBody>
          <a:bodyPr/>
          <a:lstStyle/>
          <a:p>
            <a:fld id="{DA65540D-26A2-458C-81F1-25D42FF068A2}" type="slidenum">
              <a:rPr lang="en-US" smtClean="0"/>
              <a:t>8</a:t>
            </a:fld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2D288CEB-9F4F-D747-9A20-9918AE3B11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155" y="2680495"/>
            <a:ext cx="457200" cy="399393"/>
          </a:xfrm>
          <a:prstGeom prst="rect">
            <a:avLst/>
          </a:prstGeom>
        </p:spPr>
      </p:pic>
      <p:pic>
        <p:nvPicPr>
          <p:cNvPr id="26" name="Picture 25" descr="A picture containing pool ball&#10;&#10;Description automatically generated">
            <a:extLst>
              <a:ext uri="{FF2B5EF4-FFF2-40B4-BE49-F238E27FC236}">
                <a16:creationId xmlns:a16="http://schemas.microsoft.com/office/drawing/2014/main" xmlns="" id="{FC4EE4AF-431B-3144-8896-27B5B81C5BB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479" y="1757455"/>
            <a:ext cx="457200" cy="3993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2C5EC1F1-7FA3-EB4A-9D8E-CBDFE7703C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788" y="2732961"/>
            <a:ext cx="457200" cy="39939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2D192835-93BB-2743-A679-91BC387C18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671" y="2411488"/>
            <a:ext cx="457200" cy="39939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547B7AE7-3948-D94A-8FC3-ABAC9404745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114" y="2042505"/>
            <a:ext cx="337078" cy="29445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5E7867DC-AC3F-224C-9BAC-EEB707716E3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365" y="3362299"/>
            <a:ext cx="337078" cy="29445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7FC3E75D-9506-8247-81A8-3680748B95D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896" y="2932658"/>
            <a:ext cx="337078" cy="29445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FE876875-14E6-374E-9ED4-FE023744564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710" y="3098683"/>
            <a:ext cx="337078" cy="29445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C41CC854-9163-B943-8377-F7227528FB0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942" y="1874930"/>
            <a:ext cx="337078" cy="294459"/>
          </a:xfrm>
          <a:prstGeom prst="rect">
            <a:avLst/>
          </a:prstGeom>
        </p:spPr>
      </p:pic>
      <p:pic>
        <p:nvPicPr>
          <p:cNvPr id="34" name="Picture 33" descr="A picture containing pool ball&#10;&#10;Description automatically generated">
            <a:extLst>
              <a:ext uri="{FF2B5EF4-FFF2-40B4-BE49-F238E27FC236}">
                <a16:creationId xmlns:a16="http://schemas.microsoft.com/office/drawing/2014/main" xmlns="" id="{57A8535B-2AD9-BB4A-9A3C-31CA33836A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602" y="3456160"/>
            <a:ext cx="457200" cy="399393"/>
          </a:xfrm>
          <a:prstGeom prst="rect">
            <a:avLst/>
          </a:prstGeom>
        </p:spPr>
      </p:pic>
      <p:pic>
        <p:nvPicPr>
          <p:cNvPr id="35" name="Picture 34" descr="A picture containing pool ball&#10;&#10;Description automatically generated">
            <a:extLst>
              <a:ext uri="{FF2B5EF4-FFF2-40B4-BE49-F238E27FC236}">
                <a16:creationId xmlns:a16="http://schemas.microsoft.com/office/drawing/2014/main" xmlns="" id="{3319E47A-3982-AB47-9C08-1DC32079FF4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61" y="2596496"/>
            <a:ext cx="345427" cy="301752"/>
          </a:xfrm>
          <a:prstGeom prst="rect">
            <a:avLst/>
          </a:prstGeom>
        </p:spPr>
      </p:pic>
      <p:pic>
        <p:nvPicPr>
          <p:cNvPr id="36" name="Picture 35" descr="A picture containing pool ball&#10;&#10;Description automatically generated">
            <a:extLst>
              <a:ext uri="{FF2B5EF4-FFF2-40B4-BE49-F238E27FC236}">
                <a16:creationId xmlns:a16="http://schemas.microsoft.com/office/drawing/2014/main" xmlns="" id="{30483696-469D-054A-B08E-658FEA4B86F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977" y="2376064"/>
            <a:ext cx="345427" cy="301752"/>
          </a:xfrm>
          <a:prstGeom prst="rect">
            <a:avLst/>
          </a:prstGeom>
        </p:spPr>
      </p:pic>
      <p:pic>
        <p:nvPicPr>
          <p:cNvPr id="37" name="Picture 36" descr="A picture containing pool ball&#10;&#10;Description automatically generated">
            <a:extLst>
              <a:ext uri="{FF2B5EF4-FFF2-40B4-BE49-F238E27FC236}">
                <a16:creationId xmlns:a16="http://schemas.microsoft.com/office/drawing/2014/main" xmlns="" id="{F114DDA2-8BD4-9F42-AA89-B72B4E5CAEE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679" y="3300816"/>
            <a:ext cx="345427" cy="30175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FB2C0EA-AE7B-4AAC-B803-039EDA0DDC60}"/>
              </a:ext>
            </a:extLst>
          </p:cNvPr>
          <p:cNvSpPr/>
          <p:nvPr/>
        </p:nvSpPr>
        <p:spPr>
          <a:xfrm>
            <a:off x="5135524" y="1818917"/>
            <a:ext cx="3966713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411480" algn="l"/>
              </a:tabLs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Chen C, Li N, Yuan S,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Antonijevic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Z, </a:t>
            </a:r>
            <a:r>
              <a:rPr lang="en-U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Kalamegham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R, Beckman RA. Statistical design and considerations of a Phase 3 basket trial for simultaneous investigation of multiple tumor types in one study. </a:t>
            </a:r>
            <a:r>
              <a:rPr lang="en-US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Statistics in Biopharmaceutical Research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2016; 8 (3): 248-257.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ED76244-2184-439B-B35F-483202D84A10}"/>
              </a:ext>
            </a:extLst>
          </p:cNvPr>
          <p:cNvSpPr/>
          <p:nvPr/>
        </p:nvSpPr>
        <p:spPr>
          <a:xfrm>
            <a:off x="5135524" y="3260075"/>
            <a:ext cx="40084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en-US" sz="1400" dirty="0">
                <a:latin typeface="Times New Roman" panose="02020603050405020304" pitchFamily="18" charset="0"/>
              </a:rPr>
              <a:t>Zhou H, Liu F, Wu C, Rubin EH, Giranda VL, Chen C. Optimal Two-stage Designs for Exploratory Basket Trials, </a:t>
            </a:r>
            <a:r>
              <a:rPr lang="en-US" sz="1400" i="1" dirty="0">
                <a:latin typeface="Times New Roman" panose="02020603050405020304" pitchFamily="18" charset="0"/>
              </a:rPr>
              <a:t>Contemporary Clinical Trials</a:t>
            </a:r>
            <a:r>
              <a:rPr lang="en-US" sz="1400" dirty="0">
                <a:latin typeface="Times New Roman" panose="02020603050405020304" pitchFamily="18" charset="0"/>
              </a:rPr>
              <a:t>, in press.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F646368-113F-45AD-A9F7-AEFD1BBF5CD4}"/>
              </a:ext>
            </a:extLst>
          </p:cNvPr>
          <p:cNvSpPr/>
          <p:nvPr/>
        </p:nvSpPr>
        <p:spPr>
          <a:xfrm>
            <a:off x="5135523" y="4352709"/>
            <a:ext cx="40084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</a:rPr>
              <a:t>Wu C, Liu F, Zhou H, Rubin EH, Giranda VL, Chen C. Optimal Design and Analysis of Efficacy Expansion in Phase I Oncology Trials, to be submitted.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8F547C8A-EA95-44A8-B2D9-A3F31F53D0D2}"/>
              </a:ext>
            </a:extLst>
          </p:cNvPr>
          <p:cNvSpPr/>
          <p:nvPr/>
        </p:nvSpPr>
        <p:spPr>
          <a:xfrm>
            <a:off x="5135523" y="5472951"/>
            <a:ext cx="400847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</a:rPr>
              <a:t>Chen C, Zhou H, Li W, Beckman RA. How Many </a:t>
            </a:r>
            <a:r>
              <a:rPr lang="en-US" sz="1400" dirty="0" err="1">
                <a:latin typeface="Times New Roman" panose="02020603050405020304" pitchFamily="18" charset="0"/>
              </a:rPr>
              <a:t>Substudies</a:t>
            </a:r>
            <a:r>
              <a:rPr lang="en-US" sz="1400" dirty="0">
                <a:latin typeface="Times New Roman" panose="02020603050405020304" pitchFamily="18" charset="0"/>
              </a:rPr>
              <a:t> Should be Included in a Master Protocol? to be submitted.</a:t>
            </a:r>
          </a:p>
        </p:txBody>
      </p:sp>
    </p:spTree>
    <p:extLst>
      <p:ext uri="{BB962C8B-B14F-4D97-AF65-F5344CB8AC3E}">
        <p14:creationId xmlns:p14="http://schemas.microsoft.com/office/powerpoint/2010/main" val="251911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-0.01337 0.17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8BB96F-F1FB-49C4-AB8D-A2994BF5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Basket Designs with Cherry-picking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AB38E6-CEC6-45FC-B72E-F14F9BC85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Prune inactive ones if p-value&gt;</a:t>
            </a:r>
            <a:r>
              <a:rPr lang="el-GR" dirty="0"/>
              <a:t>α</a:t>
            </a:r>
            <a:r>
              <a:rPr lang="en-US" baseline="-25000" dirty="0"/>
              <a:t>s</a:t>
            </a:r>
            <a:r>
              <a:rPr lang="en-US" dirty="0"/>
              <a:t> and pool active ones in the pooled analysis (</a:t>
            </a:r>
            <a:r>
              <a:rPr lang="el-GR" dirty="0"/>
              <a:t>α</a:t>
            </a:r>
            <a:r>
              <a:rPr lang="en-US" dirty="0"/>
              <a:t>*), i.e., </a:t>
            </a:r>
            <a:r>
              <a:rPr lang="en-US" b="1" i="1" dirty="0"/>
              <a:t>pruning and pooling</a:t>
            </a:r>
          </a:p>
          <a:p>
            <a:pPr lvl="1"/>
            <a:r>
              <a:rPr lang="en-US" dirty="0"/>
              <a:t>Overall Type I error is at </a:t>
            </a:r>
            <a:r>
              <a:rPr lang="el-GR" dirty="0"/>
              <a:t>α</a:t>
            </a:r>
            <a:r>
              <a:rPr lang="en-US" dirty="0"/>
              <a:t> level under global null</a:t>
            </a:r>
          </a:p>
          <a:p>
            <a:r>
              <a:rPr lang="en-US" dirty="0"/>
              <a:t>Type II error is calculated under a non-informative prior for number of active tumors (i.e., uniform distribution)</a:t>
            </a:r>
          </a:p>
          <a:p>
            <a:pPr lvl="1"/>
            <a:r>
              <a:rPr lang="en-US" dirty="0"/>
              <a:t>Design parameters can be obtained similarly when an informative prior is available  </a:t>
            </a:r>
          </a:p>
          <a:p>
            <a:r>
              <a:rPr lang="en-US" dirty="0"/>
              <a:t>Don’t rely on homogeneous assumption for analysis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2391139-5387-4EFC-8437-A2092CC51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5540D-26A2-458C-81F1-25D42FF068A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46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-line-head-mixed-MRK">
  <a:themeElements>
    <a:clrScheme name="Merck">
      <a:dk1>
        <a:srgbClr val="000000"/>
      </a:dk1>
      <a:lt1>
        <a:srgbClr val="FFFFFF"/>
      </a:lt1>
      <a:dk2>
        <a:srgbClr val="36424A"/>
      </a:dk2>
      <a:lt2>
        <a:srgbClr val="BFBFBF"/>
      </a:lt2>
      <a:accent1>
        <a:srgbClr val="00877C"/>
      </a:accent1>
      <a:accent2>
        <a:srgbClr val="8CC7BA"/>
      </a:accent2>
      <a:accent3>
        <a:srgbClr val="94A545"/>
      </a:accent3>
      <a:accent4>
        <a:srgbClr val="F4DC05"/>
      </a:accent4>
      <a:accent5>
        <a:srgbClr val="7A003C"/>
      </a:accent5>
      <a:accent6>
        <a:srgbClr val="F79646"/>
      </a:accent6>
      <a:hlink>
        <a:srgbClr val="00877C"/>
      </a:hlink>
      <a:folHlink>
        <a:srgbClr val="8CC7BA"/>
      </a:folHlink>
    </a:clrScheme>
    <a:fontScheme name="Merck A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>
          <a:defRPr/>
        </a:defPPr>
      </a:lstStyle>
    </a:txDef>
  </a:objectDefaults>
  <a:extraClrSchemeLst/>
</a:theme>
</file>

<file path=ppt/theme/theme2.xml><?xml version="1.0" encoding="utf-8"?>
<a:theme xmlns:a="http://schemas.openxmlformats.org/drawingml/2006/main" name="1-line head">
  <a:themeElements>
    <a:clrScheme name="Merck">
      <a:dk1>
        <a:srgbClr val="000000"/>
      </a:dk1>
      <a:lt1>
        <a:srgbClr val="FFFFFF"/>
      </a:lt1>
      <a:dk2>
        <a:srgbClr val="36424A"/>
      </a:dk2>
      <a:lt2>
        <a:srgbClr val="BFBFBF"/>
      </a:lt2>
      <a:accent1>
        <a:srgbClr val="00877C"/>
      </a:accent1>
      <a:accent2>
        <a:srgbClr val="8CC7BA"/>
      </a:accent2>
      <a:accent3>
        <a:srgbClr val="94A545"/>
      </a:accent3>
      <a:accent4>
        <a:srgbClr val="F4DC05"/>
      </a:accent4>
      <a:accent5>
        <a:srgbClr val="7A003C"/>
      </a:accent5>
      <a:accent6>
        <a:srgbClr val="F79646"/>
      </a:accent6>
      <a:hlink>
        <a:srgbClr val="00877C"/>
      </a:hlink>
      <a:folHlink>
        <a:srgbClr val="8CC7BA"/>
      </a:folHlink>
    </a:clrScheme>
    <a:fontScheme name="Merck A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ree Line Titles">
  <a:themeElements>
    <a:clrScheme name="Merck">
      <a:dk1>
        <a:srgbClr val="000000"/>
      </a:dk1>
      <a:lt1>
        <a:srgbClr val="FFFFFF"/>
      </a:lt1>
      <a:dk2>
        <a:srgbClr val="36424A"/>
      </a:dk2>
      <a:lt2>
        <a:srgbClr val="BFBFBF"/>
      </a:lt2>
      <a:accent1>
        <a:srgbClr val="00877C"/>
      </a:accent1>
      <a:accent2>
        <a:srgbClr val="8CC7BA"/>
      </a:accent2>
      <a:accent3>
        <a:srgbClr val="94A545"/>
      </a:accent3>
      <a:accent4>
        <a:srgbClr val="F4DC05"/>
      </a:accent4>
      <a:accent5>
        <a:srgbClr val="7A003C"/>
      </a:accent5>
      <a:accent6>
        <a:srgbClr val="F79646"/>
      </a:accent6>
      <a:hlink>
        <a:srgbClr val="00877C"/>
      </a:hlink>
      <a:folHlink>
        <a:srgbClr val="8CC7BA"/>
      </a:folHlink>
    </a:clrScheme>
    <a:fontScheme name="Merck A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a10f9ac0-5937-4b4f-b459-96aedd9ed2c5" origin="userSelected">
  <element uid="9920fcc9-9f43-4d43-9e3e-b98a219cfd55" value=""/>
</sisl>
</file>

<file path=customXml/itemProps1.xml><?xml version="1.0" encoding="utf-8"?>
<ds:datastoreItem xmlns:ds="http://schemas.openxmlformats.org/officeDocument/2006/customXml" ds:itemID="{F9DF84CD-EFBA-451F-B6B2-A82B2C3ECB4A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2-line-head-mixed-MRK</Template>
  <TotalTime>11044</TotalTime>
  <Words>2383</Words>
  <Application>Microsoft Office PowerPoint</Application>
  <PresentationFormat>On-screen Show (4:3)</PresentationFormat>
  <Paragraphs>439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2-line-head-mixed-MRK</vt:lpstr>
      <vt:lpstr>1-line head</vt:lpstr>
      <vt:lpstr>Three Line Titles</vt:lpstr>
      <vt:lpstr>Statistical Considerations on Early-to-Late Transition of Oncology Projects </vt:lpstr>
      <vt:lpstr>Does the Drug Work?</vt:lpstr>
      <vt:lpstr>Efficacy Screening</vt:lpstr>
      <vt:lpstr>Hypothetical Outcome of a Basket Trial</vt:lpstr>
      <vt:lpstr>Independent Evaluation</vt:lpstr>
      <vt:lpstr>Ad-hoc Assessment</vt:lpstr>
      <vt:lpstr>Bayesian Information Borrowing</vt:lpstr>
      <vt:lpstr>Multiplicity Control for Cherry-picking</vt:lpstr>
      <vt:lpstr>Basket Designs with Cherry-picking</vt:lpstr>
      <vt:lpstr>A Two-tumor Basket Trial</vt:lpstr>
      <vt:lpstr>Fit-for-purpose</vt:lpstr>
      <vt:lpstr>A One-stage Design Example with Same Null/Alternative Hypotheses</vt:lpstr>
      <vt:lpstr>Positive Outcomes in the Hypothetical Trial </vt:lpstr>
      <vt:lpstr>A One-stage Design Example with Heterogenous Null/Alternative Hypotheses</vt:lpstr>
      <vt:lpstr>  Design of the Hypothetical Trial</vt:lpstr>
      <vt:lpstr>  Examples of A Positive Outcome</vt:lpstr>
      <vt:lpstr>Two-stage Optimal Basket Designs</vt:lpstr>
      <vt:lpstr>Two-stage Design Under Fixed Sample Size</vt:lpstr>
      <vt:lpstr>Comments</vt:lpstr>
      <vt:lpstr>Adaptive 2-in-1 Design for Seamless Phase 2/3</vt:lpstr>
      <vt:lpstr>Status Quo for Early to Late Transition</vt:lpstr>
      <vt:lpstr>Keytruda+Axitinib in 1L RCC</vt:lpstr>
      <vt:lpstr> Epacadostat (IDO1) in Melanoma </vt:lpstr>
      <vt:lpstr>Options Post Phase 1B Efficacy Screening</vt:lpstr>
      <vt:lpstr>A 2-in-1 Design for Phase 2/3 Adaptation</vt:lpstr>
      <vt:lpstr>A Generic 2-in-1 Design</vt:lpstr>
      <vt:lpstr>Key Questions Before You Consider 2-in-1</vt:lpstr>
      <vt:lpstr>An Example</vt:lpstr>
      <vt:lpstr>Design Details</vt:lpstr>
      <vt:lpstr>A Cost-effective Expansion Bar</vt:lpstr>
      <vt:lpstr>Resulting Design</vt:lpstr>
      <vt:lpstr>BCR Changes with the Expansion Bar</vt:lpstr>
      <vt:lpstr>Sensitivity of Input Variables </vt:lpstr>
      <vt:lpstr>Comparison with Other Adaptive Designs</vt:lpstr>
      <vt:lpstr>Comparison to Phase 3 Futility Analysis</vt:lpstr>
      <vt:lpstr>Comments</vt:lpstr>
      <vt:lpstr>PowerPoint Presentation</vt:lpstr>
    </vt:vector>
  </TitlesOfParts>
  <Company>Merck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birds can be killed with one stone? The KEYNOTE-001 experience</dc:title>
  <dc:creator>Sue Wilks 215-993-5114</dc:creator>
  <cp:lastModifiedBy>Vinuri</cp:lastModifiedBy>
  <cp:revision>1431</cp:revision>
  <cp:lastPrinted>2018-07-20T19:28:00Z</cp:lastPrinted>
  <dcterms:created xsi:type="dcterms:W3CDTF">2016-04-22T18:17:43Z</dcterms:created>
  <dcterms:modified xsi:type="dcterms:W3CDTF">2019-07-12T15:31:18Z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087c1eed-a476-4c62-ab01-78c67f1b3013</vt:lpwstr>
  </property>
  <property fmtid="{D5CDD505-2E9C-101B-9397-08002B2CF9AE}" pid="3" name="bjSaver">
    <vt:lpwstr>VgsPqrcyzp5ObqWfDLL5MnNZiN+ukWPN</vt:lpwstr>
  </property>
  <property fmtid="{D5CDD505-2E9C-101B-9397-08002B2CF9AE}" pid="4" name="_NewReviewCycle">
    <vt:lpwstr/>
  </property>
  <property fmtid="{D5CDD505-2E9C-101B-9397-08002B2CF9AE}" pid="5" name="bjDocumentSecurityLabel">
    <vt:lpwstr>Not Classified</vt:lpwstr>
  </property>
  <property fmtid="{D5CDD505-2E9C-101B-9397-08002B2CF9AE}" pid="6" name="bjDocumentLabelXML">
    <vt:lpwstr>&lt;?xml version="1.0" encoding="us-ascii"?&gt;&lt;sisl xmlns:xsi="http://www.w3.org/2001/XMLSchema-instance" xmlns:xsd="http://www.w3.org/2001/XMLSchema" sislVersion="0" policy="a10f9ac0-5937-4b4f-b459-96aedd9ed2c5" origin="userSelected" xmlns="http://www.boldonj</vt:lpwstr>
  </property>
  <property fmtid="{D5CDD505-2E9C-101B-9397-08002B2CF9AE}" pid="7" name="bjDocumentLabelXML-0">
    <vt:lpwstr>ames.com/2008/01/sie/internal/label"&gt;&lt;element uid="9920fcc9-9f43-4d43-9e3e-b98a219cfd55" value="" /&gt;&lt;/sisl&gt;</vt:lpwstr>
  </property>
</Properties>
</file>