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71"/>
  </p:notesMasterIdLst>
  <p:sldIdLst>
    <p:sldId id="256" r:id="rId2"/>
    <p:sldId id="273" r:id="rId3"/>
    <p:sldId id="276" r:id="rId4"/>
    <p:sldId id="362" r:id="rId5"/>
    <p:sldId id="271" r:id="rId6"/>
    <p:sldId id="272" r:id="rId7"/>
    <p:sldId id="266" r:id="rId8"/>
    <p:sldId id="267" r:id="rId9"/>
    <p:sldId id="268" r:id="rId10"/>
    <p:sldId id="269" r:id="rId11"/>
    <p:sldId id="270" r:id="rId12"/>
    <p:sldId id="274" r:id="rId13"/>
    <p:sldId id="275" r:id="rId14"/>
    <p:sldId id="277" r:id="rId15"/>
    <p:sldId id="278" r:id="rId16"/>
    <p:sldId id="279" r:id="rId17"/>
    <p:sldId id="280" r:id="rId18"/>
    <p:sldId id="281" r:id="rId19"/>
    <p:sldId id="282" r:id="rId20"/>
    <p:sldId id="367" r:id="rId21"/>
    <p:sldId id="337" r:id="rId22"/>
    <p:sldId id="290" r:id="rId23"/>
    <p:sldId id="343" r:id="rId24"/>
    <p:sldId id="288" r:id="rId25"/>
    <p:sldId id="301" r:id="rId26"/>
    <p:sldId id="331" r:id="rId27"/>
    <p:sldId id="338" r:id="rId28"/>
    <p:sldId id="289" r:id="rId29"/>
    <p:sldId id="302" r:id="rId30"/>
    <p:sldId id="357" r:id="rId31"/>
    <p:sldId id="358" r:id="rId32"/>
    <p:sldId id="360" r:id="rId33"/>
    <p:sldId id="359" r:id="rId34"/>
    <p:sldId id="361" r:id="rId35"/>
    <p:sldId id="363" r:id="rId36"/>
    <p:sldId id="332" r:id="rId37"/>
    <p:sldId id="354" r:id="rId38"/>
    <p:sldId id="355" r:id="rId39"/>
    <p:sldId id="356" r:id="rId40"/>
    <p:sldId id="304" r:id="rId41"/>
    <p:sldId id="364" r:id="rId42"/>
    <p:sldId id="340" r:id="rId43"/>
    <p:sldId id="341" r:id="rId44"/>
    <p:sldId id="339" r:id="rId45"/>
    <p:sldId id="368" r:id="rId46"/>
    <p:sldId id="318" r:id="rId47"/>
    <p:sldId id="319" r:id="rId48"/>
    <p:sldId id="320" r:id="rId49"/>
    <p:sldId id="322" r:id="rId50"/>
    <p:sldId id="321" r:id="rId51"/>
    <p:sldId id="323" r:id="rId52"/>
    <p:sldId id="324" r:id="rId53"/>
    <p:sldId id="325" r:id="rId54"/>
    <p:sldId id="264" r:id="rId55"/>
    <p:sldId id="353" r:id="rId56"/>
    <p:sldId id="344" r:id="rId57"/>
    <p:sldId id="366" r:id="rId58"/>
    <p:sldId id="365" r:id="rId59"/>
    <p:sldId id="329" r:id="rId60"/>
    <p:sldId id="369" r:id="rId61"/>
    <p:sldId id="370" r:id="rId62"/>
    <p:sldId id="371" r:id="rId63"/>
    <p:sldId id="372" r:id="rId64"/>
    <p:sldId id="373" r:id="rId65"/>
    <p:sldId id="374" r:id="rId66"/>
    <p:sldId id="375" r:id="rId67"/>
    <p:sldId id="376" r:id="rId68"/>
    <p:sldId id="377" r:id="rId69"/>
    <p:sldId id="378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125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DECAE-A500-4AC6-B155-9A78409F567B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E658F-B58B-4711-BD9E-20191F0AD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01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F99430-D89B-4411-B39B-125BCD1BF03B}" type="slidenum">
              <a:rPr lang="en-US"/>
              <a:pPr/>
              <a:t>40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A9AC-00CD-4111-A732-4846D0DF9045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3704-1C26-420B-BC86-1C161AEF9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84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A9AC-00CD-4111-A732-4846D0DF9045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3704-1C26-420B-BC86-1C161AEF9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83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A9AC-00CD-4111-A732-4846D0DF9045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3704-1C26-420B-BC86-1C161AEF9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6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A9AC-00CD-4111-A732-4846D0DF9045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3704-1C26-420B-BC86-1C161AEF9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25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A9AC-00CD-4111-A732-4846D0DF9045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3704-1C26-420B-BC86-1C161AEF9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55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A9AC-00CD-4111-A732-4846D0DF9045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3704-1C26-420B-BC86-1C161AEF9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20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A9AC-00CD-4111-A732-4846D0DF9045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3704-1C26-420B-BC86-1C161AEF9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44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A9AC-00CD-4111-A732-4846D0DF9045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3704-1C26-420B-BC86-1C161AEF9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46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A9AC-00CD-4111-A732-4846D0DF9045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3704-1C26-420B-BC86-1C161AEF9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34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A9AC-00CD-4111-A732-4846D0DF9045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3704-1C26-420B-BC86-1C161AEF9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83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A9AC-00CD-4111-A732-4846D0DF9045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3704-1C26-420B-BC86-1C161AEF9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FA9AC-00CD-4111-A732-4846D0DF9045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93704-1C26-420B-BC86-1C161AEF9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72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447800"/>
            <a:ext cx="8001000" cy="17557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Examining Intuitions About Statistical Inference in Applied Research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Eric </a:t>
            </a:r>
            <a:r>
              <a:rPr lang="en-US" dirty="0" err="1"/>
              <a:t>Loken</a:t>
            </a:r>
            <a:endParaRPr lang="en-US" dirty="0"/>
          </a:p>
          <a:p>
            <a:r>
              <a:rPr lang="en-US" dirty="0"/>
              <a:t>University of Connecticut</a:t>
            </a:r>
          </a:p>
        </p:txBody>
      </p:sp>
    </p:spTree>
    <p:extLst>
      <p:ext uri="{BB962C8B-B14F-4D97-AF65-F5344CB8AC3E}">
        <p14:creationId xmlns:p14="http://schemas.microsoft.com/office/powerpoint/2010/main" val="4033364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Crisis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Poor calibration of value and risk (AAA ratings)</a:t>
            </a:r>
          </a:p>
          <a:p>
            <a:r>
              <a:rPr lang="en-US" dirty="0"/>
              <a:t>Passing on the risk to others</a:t>
            </a:r>
          </a:p>
          <a:p>
            <a:r>
              <a:rPr lang="en-US" dirty="0"/>
              <a:t>Churn</a:t>
            </a:r>
          </a:p>
          <a:p>
            <a:r>
              <a:rPr lang="en-US" dirty="0"/>
              <a:t>Keeping up with everyone else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981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Science may not be “self-correcting”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Ioannidis 2005</a:t>
            </a:r>
          </a:p>
        </p:txBody>
      </p:sp>
    </p:spTree>
    <p:extLst>
      <p:ext uri="{BB962C8B-B14F-4D97-AF65-F5344CB8AC3E}">
        <p14:creationId xmlns:p14="http://schemas.microsoft.com/office/powerpoint/2010/main" val="3627116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2813" r="3603" b="11912"/>
          <a:stretch/>
        </p:blipFill>
        <p:spPr>
          <a:xfrm>
            <a:off x="381000" y="1676400"/>
            <a:ext cx="8153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66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Failure to Replicate Scientific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Ioannidis 2005</a:t>
            </a:r>
          </a:p>
          <a:p>
            <a:pPr lvl="1"/>
            <a:r>
              <a:rPr lang="en-US" dirty="0"/>
              <a:t>Low power research yields over-estimates of effect sizes after conditioning on significance</a:t>
            </a:r>
          </a:p>
        </p:txBody>
      </p:sp>
    </p:spTree>
    <p:extLst>
      <p:ext uri="{BB962C8B-B14F-4D97-AF65-F5344CB8AC3E}">
        <p14:creationId xmlns:p14="http://schemas.microsoft.com/office/powerpoint/2010/main" val="1995172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" t="20641" r="58"/>
          <a:stretch/>
        </p:blipFill>
        <p:spPr bwMode="auto">
          <a:xfrm>
            <a:off x="685800" y="2341418"/>
            <a:ext cx="7365328" cy="2849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6096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Sampling Distribution Under the Null</a:t>
            </a:r>
          </a:p>
        </p:txBody>
      </p:sp>
    </p:spTree>
    <p:extLst>
      <p:ext uri="{BB962C8B-B14F-4D97-AF65-F5344CB8AC3E}">
        <p14:creationId xmlns:p14="http://schemas.microsoft.com/office/powerpoint/2010/main" val="1150914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53"/>
          <a:stretch/>
        </p:blipFill>
        <p:spPr bwMode="auto">
          <a:xfrm>
            <a:off x="1143000" y="2590800"/>
            <a:ext cx="6427567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7620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Large effect, small error</a:t>
            </a:r>
          </a:p>
        </p:txBody>
      </p:sp>
    </p:spTree>
    <p:extLst>
      <p:ext uri="{BB962C8B-B14F-4D97-AF65-F5344CB8AC3E}">
        <p14:creationId xmlns:p14="http://schemas.microsoft.com/office/powerpoint/2010/main" val="2865048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6"/>
          <a:stretch/>
        </p:blipFill>
        <p:spPr bwMode="auto">
          <a:xfrm>
            <a:off x="1066800" y="2812473"/>
            <a:ext cx="7209034" cy="282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6858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Small effect, relatively large error</a:t>
            </a:r>
          </a:p>
        </p:txBody>
      </p:sp>
    </p:spTree>
    <p:extLst>
      <p:ext uri="{BB962C8B-B14F-4D97-AF65-F5344CB8AC3E}">
        <p14:creationId xmlns:p14="http://schemas.microsoft.com/office/powerpoint/2010/main" val="2806027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4059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53000" y="5791200"/>
            <a:ext cx="3810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Gelman</a:t>
            </a:r>
            <a:r>
              <a:rPr lang="en-US" dirty="0"/>
              <a:t>, A.  11/17/2014</a:t>
            </a:r>
          </a:p>
        </p:txBody>
      </p:sp>
    </p:spTree>
    <p:extLst>
      <p:ext uri="{BB962C8B-B14F-4D97-AF65-F5344CB8AC3E}">
        <p14:creationId xmlns:p14="http://schemas.microsoft.com/office/powerpoint/2010/main" val="2390242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is all this unreliable, low-power research happening?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Genetics</a:t>
            </a:r>
          </a:p>
          <a:p>
            <a:r>
              <a:rPr lang="en-US" dirty="0"/>
              <a:t>Neuroscience</a:t>
            </a:r>
          </a:p>
          <a:p>
            <a:r>
              <a:rPr lang="en-US" dirty="0"/>
              <a:t>Medicine</a:t>
            </a:r>
          </a:p>
          <a:p>
            <a:r>
              <a:rPr lang="en-US" dirty="0"/>
              <a:t>Psychology</a:t>
            </a:r>
          </a:p>
          <a:p>
            <a:r>
              <a:rPr lang="en-US" dirty="0"/>
              <a:t>Nutrition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788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Nutrition faces methodology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Schoenfeld</a:t>
            </a:r>
            <a:r>
              <a:rPr lang="en-US" dirty="0"/>
              <a:t> &amp; Ioannidis (2012) </a:t>
            </a:r>
            <a:r>
              <a:rPr lang="en-US" i="1" dirty="0"/>
              <a:t>Is everything we eat associated with cancer?</a:t>
            </a:r>
          </a:p>
          <a:p>
            <a:endParaRPr lang="en-US" dirty="0"/>
          </a:p>
          <a:p>
            <a:r>
              <a:rPr lang="en-US" dirty="0"/>
              <a:t>Ioannidis (2013) Editorial in BMJ </a:t>
            </a:r>
            <a:r>
              <a:rPr lang="en-US" i="1" dirty="0"/>
              <a:t>Implausible Results in Human Nutrition Research</a:t>
            </a:r>
          </a:p>
        </p:txBody>
      </p:sp>
    </p:spTree>
    <p:extLst>
      <p:ext uri="{BB962C8B-B14F-4D97-AF65-F5344CB8AC3E}">
        <p14:creationId xmlns:p14="http://schemas.microsoft.com/office/powerpoint/2010/main" val="3127888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6" t="16270" r="41881" b="9281"/>
          <a:stretch/>
        </p:blipFill>
        <p:spPr bwMode="auto">
          <a:xfrm>
            <a:off x="1143000" y="304800"/>
            <a:ext cx="6705600" cy="636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260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857240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35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384" y="381000"/>
            <a:ext cx="8129093" cy="487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5373931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Schoenfeld</a:t>
            </a:r>
            <a:r>
              <a:rPr lang="en-US" dirty="0"/>
              <a:t>, J. D., &amp; Ioannidis, J. P. (2013). Is everything we eat associated with cancer? A systematic cookbook review. </a:t>
            </a:r>
            <a:r>
              <a:rPr lang="en-US" i="1" dirty="0"/>
              <a:t>The American journal of clinical nutrition</a:t>
            </a:r>
            <a:r>
              <a:rPr lang="en-US" dirty="0"/>
              <a:t>, </a:t>
            </a:r>
            <a:r>
              <a:rPr lang="en-US" i="1" dirty="0"/>
              <a:t>97</a:t>
            </a:r>
            <a:r>
              <a:rPr lang="en-US" dirty="0"/>
              <a:t>(1), 127-134.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701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1" t="16468" r="36415" b="5312"/>
          <a:stretch/>
        </p:blipFill>
        <p:spPr bwMode="auto">
          <a:xfrm>
            <a:off x="1143000" y="457200"/>
            <a:ext cx="6865257" cy="5721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735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 a Research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statement of a research question, weak connection to a statistical test</a:t>
            </a:r>
          </a:p>
          <a:p>
            <a:r>
              <a:rPr lang="en-US" dirty="0"/>
              <a:t>Binary interpretation of results</a:t>
            </a:r>
          </a:p>
          <a:p>
            <a:r>
              <a:rPr lang="en-US" dirty="0"/>
              <a:t>Uncritical about huge effect size</a:t>
            </a:r>
          </a:p>
          <a:p>
            <a:r>
              <a:rPr lang="en-US" dirty="0"/>
              <a:t>Low power replication </a:t>
            </a:r>
          </a:p>
          <a:p>
            <a:r>
              <a:rPr lang="en-US" dirty="0"/>
              <a:t>Measurement issues</a:t>
            </a:r>
          </a:p>
          <a:p>
            <a:r>
              <a:rPr lang="en-US" dirty="0"/>
              <a:t>Data dependent decisions</a:t>
            </a:r>
          </a:p>
        </p:txBody>
      </p:sp>
    </p:spTree>
    <p:extLst>
      <p:ext uri="{BB962C8B-B14F-4D97-AF65-F5344CB8AC3E}">
        <p14:creationId xmlns:p14="http://schemas.microsoft.com/office/powerpoint/2010/main" val="1446894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Garden of Forking Paths</a:t>
            </a:r>
            <a:br>
              <a:rPr lang="en-US" dirty="0"/>
            </a:br>
            <a:r>
              <a:rPr lang="en-US" sz="2700" dirty="0"/>
              <a:t>(Gelman &amp; Loken, 2014)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-- test statistic T(</a:t>
            </a:r>
            <a:r>
              <a:rPr lang="en-US" i="1" dirty="0"/>
              <a:t>y</a:t>
            </a:r>
            <a:r>
              <a:rPr lang="en-US" dirty="0"/>
              <a:t>; </a:t>
            </a:r>
            <a:r>
              <a:rPr lang="el-GR" dirty="0"/>
              <a:t>φ</a:t>
            </a:r>
            <a:r>
              <a:rPr lang="en-US" dirty="0"/>
              <a:t>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-- </a:t>
            </a:r>
            <a:r>
              <a:rPr lang="el-GR" dirty="0"/>
              <a:t>φ</a:t>
            </a:r>
            <a:r>
              <a:rPr lang="en-US" dirty="0"/>
              <a:t> represents choices in data analysis – selection of variables, transformations, covariates, interaction effects, missing data etc.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-- if </a:t>
            </a:r>
            <a:r>
              <a:rPr lang="el-GR" dirty="0"/>
              <a:t>φ</a:t>
            </a:r>
            <a:r>
              <a:rPr lang="en-US" dirty="0"/>
              <a:t> a function of </a:t>
            </a:r>
            <a:r>
              <a:rPr lang="en-US" i="1" dirty="0"/>
              <a:t>y</a:t>
            </a:r>
            <a:r>
              <a:rPr lang="en-US" dirty="0"/>
              <a:t>, then would choices have been the same with different data?</a:t>
            </a:r>
          </a:p>
        </p:txBody>
      </p:sp>
    </p:spTree>
    <p:extLst>
      <p:ext uri="{BB962C8B-B14F-4D97-AF65-F5344CB8AC3E}">
        <p14:creationId xmlns:p14="http://schemas.microsoft.com/office/powerpoint/2010/main" val="21645875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NOT </a:t>
            </a:r>
            <a:r>
              <a:rPr lang="en-US" dirty="0"/>
              <a:t> just an issue of fishing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Of course if </a:t>
            </a:r>
            <a:r>
              <a:rPr lang="el-GR" dirty="0"/>
              <a:t>φ</a:t>
            </a:r>
            <a:r>
              <a:rPr lang="en-US" dirty="0"/>
              <a:t> is chosen to maximize the test statistic, then we have fishing</a:t>
            </a:r>
          </a:p>
          <a:p>
            <a:endParaRPr lang="en-US" dirty="0"/>
          </a:p>
          <a:p>
            <a:r>
              <a:rPr lang="en-US" dirty="0"/>
              <a:t>But we make these choices all the time in data analysis, even when headed toward “one” analysis for purposes of inference</a:t>
            </a:r>
          </a:p>
          <a:p>
            <a:endParaRPr lang="en-US" dirty="0"/>
          </a:p>
          <a:p>
            <a:r>
              <a:rPr lang="en-US" dirty="0"/>
              <a:t>Pre-registration can limit these researcher degrees of freedom</a:t>
            </a:r>
          </a:p>
        </p:txBody>
      </p:sp>
    </p:spTree>
    <p:extLst>
      <p:ext uri="{BB962C8B-B14F-4D97-AF65-F5344CB8AC3E}">
        <p14:creationId xmlns:p14="http://schemas.microsoft.com/office/powerpoint/2010/main" val="3566515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Computer Science Take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Computer scientists think of an “adversary” trying to compromise a database</a:t>
            </a:r>
          </a:p>
          <a:p>
            <a:endParaRPr lang="en-US" dirty="0"/>
          </a:p>
          <a:p>
            <a:r>
              <a:rPr lang="en-US" dirty="0"/>
              <a:t>Consider making </a:t>
            </a:r>
            <a:r>
              <a:rPr lang="en-US" i="1" dirty="0"/>
              <a:t>K-</a:t>
            </a:r>
            <a:r>
              <a:rPr lang="en-US" dirty="0"/>
              <a:t>queries of a large database, where query </a:t>
            </a:r>
            <a:r>
              <a:rPr lang="en-US" i="1" dirty="0"/>
              <a:t>k</a:t>
            </a:r>
            <a:r>
              <a:rPr lang="en-US" dirty="0"/>
              <a:t> could depend on results of previous query</a:t>
            </a:r>
          </a:p>
          <a:p>
            <a:endParaRPr lang="en-US" dirty="0"/>
          </a:p>
          <a:p>
            <a:r>
              <a:rPr lang="en-US" dirty="0"/>
              <a:t>How large does </a:t>
            </a:r>
            <a:r>
              <a:rPr lang="en-US" i="1" dirty="0"/>
              <a:t>K</a:t>
            </a:r>
            <a:r>
              <a:rPr lang="en-US" dirty="0"/>
              <a:t> need to be such that the database is compromised, or results represent overfitting?</a:t>
            </a:r>
          </a:p>
        </p:txBody>
      </p:sp>
    </p:spTree>
    <p:extLst>
      <p:ext uri="{BB962C8B-B14F-4D97-AF65-F5344CB8AC3E}">
        <p14:creationId xmlns:p14="http://schemas.microsoft.com/office/powerpoint/2010/main" val="40242032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 in the single digits can be a problem !?</a:t>
            </a:r>
          </a:p>
          <a:p>
            <a:endParaRPr lang="en-US" dirty="0"/>
          </a:p>
          <a:p>
            <a:r>
              <a:rPr lang="en-US" dirty="0"/>
              <a:t>Contrast with applied research practices:</a:t>
            </a:r>
          </a:p>
          <a:p>
            <a:pPr lvl="1"/>
            <a:r>
              <a:rPr lang="en-US" dirty="0"/>
              <a:t>Frequently used databases</a:t>
            </a:r>
          </a:p>
          <a:p>
            <a:pPr lvl="1"/>
            <a:r>
              <a:rPr lang="en-US" dirty="0"/>
              <a:t>Lab groups</a:t>
            </a:r>
          </a:p>
          <a:p>
            <a:pPr lvl="1"/>
            <a:r>
              <a:rPr lang="en-US" dirty="0"/>
              <a:t>Demonstrating productivity on a grant</a:t>
            </a:r>
          </a:p>
        </p:txBody>
      </p:sp>
    </p:spTree>
    <p:extLst>
      <p:ext uri="{BB962C8B-B14F-4D97-AF65-F5344CB8AC3E}">
        <p14:creationId xmlns:p14="http://schemas.microsoft.com/office/powerpoint/2010/main" val="15010000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in the face of noise?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809" r="10995" b="17871"/>
          <a:stretch/>
        </p:blipFill>
        <p:spPr>
          <a:xfrm>
            <a:off x="2819400" y="1608015"/>
            <a:ext cx="4648200" cy="369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695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xl22\Dropbox\gelman papers\running-w-b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86029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452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the Crisis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Fraud</a:t>
            </a:r>
          </a:p>
          <a:p>
            <a:r>
              <a:rPr lang="en-US" dirty="0"/>
              <a:t>Poor procedures and data management</a:t>
            </a:r>
          </a:p>
          <a:p>
            <a:r>
              <a:rPr lang="en-US" dirty="0"/>
              <a:t>Intentional p-hacking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2581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Noise only works against you?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i="1" dirty="0"/>
              <a:t>The effects reported for the programs I discuss survive batteries of rigorous testing procedures. They are conducted by independent analysts who did not perform or design the original experiments. The fact that samples are small works </a:t>
            </a:r>
            <a:r>
              <a:rPr lang="en-US" sz="2600" b="1" i="1" dirty="0">
                <a:solidFill>
                  <a:srgbClr val="00B050"/>
                </a:solidFill>
              </a:rPr>
              <a:t>against</a:t>
            </a:r>
            <a:r>
              <a:rPr lang="en-US" sz="2600" i="1" dirty="0"/>
              <a:t> finding any effects for the programs, much less the statistically significant and substantial effects that have been found.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Heckman about education effect sizes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2384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our categorization did result in some women being </a:t>
            </a:r>
            <a:r>
              <a:rPr lang="en-US" dirty="0" err="1"/>
              <a:t>mis</a:t>
            </a:r>
            <a:r>
              <a:rPr lang="en-US" dirty="0"/>
              <a:t>-categorized as low-risk when in fact they were high risk, or vice-versa, this would increase error and decrease the size of any effects found.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Beal and Tracy – response to criticism about 			wearing red study</a:t>
            </a:r>
          </a:p>
        </p:txBody>
      </p:sp>
    </p:spTree>
    <p:extLst>
      <p:ext uri="{BB962C8B-B14F-4D97-AF65-F5344CB8AC3E}">
        <p14:creationId xmlns:p14="http://schemas.microsoft.com/office/powerpoint/2010/main" val="19496643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First, some kinds of studies, by their nature, may be more robust than others</a:t>
            </a:r>
            <a:r>
              <a:rPr lang="en-US" dirty="0"/>
              <a:t>….It is difficult to control all, or even many, of the variables in a field study. Why is this lack of control a good thing? </a:t>
            </a:r>
            <a:r>
              <a:rPr lang="en-US" dirty="0">
                <a:solidFill>
                  <a:srgbClr val="FF0000"/>
                </a:solidFill>
              </a:rPr>
              <a:t>If a phenomenon is discoverable under these messy conditions, it is likely to be a robust one that is worthy of explanation.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   </a:t>
            </a:r>
            <a:r>
              <a:rPr lang="en-US" dirty="0"/>
              <a:t>Susan Goldin-Meadow, APS Observer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5248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Hausman</a:t>
            </a:r>
            <a:r>
              <a:rPr lang="en-US" dirty="0"/>
              <a:t> “Iron Law”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When there is error in X in a simple regression </a:t>
            </a:r>
            <a:r>
              <a:rPr lang="el-GR" dirty="0"/>
              <a:t>β</a:t>
            </a:r>
            <a:r>
              <a:rPr lang="en-US" dirty="0"/>
              <a:t> is downwardly biased</a:t>
            </a:r>
          </a:p>
          <a:p>
            <a:endParaRPr lang="en-US" dirty="0"/>
          </a:p>
          <a:p>
            <a:r>
              <a:rPr lang="el-GR" dirty="0"/>
              <a:t>β</a:t>
            </a:r>
            <a:r>
              <a:rPr lang="en-US" dirty="0"/>
              <a:t>  = </a:t>
            </a:r>
            <a:r>
              <a:rPr lang="en-US" dirty="0" err="1"/>
              <a:t>Cov</a:t>
            </a:r>
            <a:r>
              <a:rPr lang="en-US" dirty="0"/>
              <a:t>(X,Y)/</a:t>
            </a:r>
            <a:r>
              <a:rPr lang="en-US" dirty="0" err="1"/>
              <a:t>var</a:t>
            </a:r>
            <a:r>
              <a:rPr lang="en-US" dirty="0"/>
              <a:t>(X)    </a:t>
            </a:r>
          </a:p>
          <a:p>
            <a:endParaRPr lang="en-US" dirty="0"/>
          </a:p>
          <a:p>
            <a:r>
              <a:rPr lang="en-US" dirty="0"/>
              <a:t>also called </a:t>
            </a:r>
            <a:r>
              <a:rPr lang="en-US" i="1" dirty="0"/>
              <a:t>attenuation due to unreliability </a:t>
            </a:r>
            <a:r>
              <a:rPr lang="en-US" dirty="0"/>
              <a:t>in psychometrics</a:t>
            </a:r>
          </a:p>
          <a:p>
            <a:r>
              <a:rPr lang="en-US" dirty="0"/>
              <a:t>Also </a:t>
            </a:r>
            <a:r>
              <a:rPr lang="en-US" i="1" dirty="0"/>
              <a:t>non-differential misclassification error </a:t>
            </a:r>
            <a:r>
              <a:rPr lang="en-US" dirty="0"/>
              <a:t>in epidemiology</a:t>
            </a:r>
          </a:p>
        </p:txBody>
      </p:sp>
    </p:spTree>
    <p:extLst>
      <p:ext uri="{BB962C8B-B14F-4D97-AF65-F5344CB8AC3E}">
        <p14:creationId xmlns:p14="http://schemas.microsoft.com/office/powerpoint/2010/main" val="19373115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Shadish</a:t>
            </a:r>
            <a:r>
              <a:rPr lang="en-US" dirty="0"/>
              <a:t> Cook and Campbell: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“Measurement error always attenuates bivariate correlations.” 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703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Shadish</a:t>
            </a:r>
            <a:r>
              <a:rPr lang="en-US" dirty="0"/>
              <a:t> Cook and Campbell: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“Measurement error always attenuates bivariate correlations.” 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Always?</a:t>
            </a:r>
          </a:p>
        </p:txBody>
      </p:sp>
    </p:spTree>
    <p:extLst>
      <p:ext uri="{BB962C8B-B14F-4D97-AF65-F5344CB8AC3E}">
        <p14:creationId xmlns:p14="http://schemas.microsoft.com/office/powerpoint/2010/main" val="7906156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a simple bivariate regression</a:t>
            </a:r>
          </a:p>
          <a:p>
            <a:r>
              <a:rPr lang="en-US" dirty="0"/>
              <a:t>Simulate </a:t>
            </a:r>
            <a:r>
              <a:rPr lang="en-US" i="1" dirty="0" err="1"/>
              <a:t>x,y</a:t>
            </a:r>
            <a:r>
              <a:rPr lang="en-US" dirty="0"/>
              <a:t> pairs under modest correlation</a:t>
            </a:r>
          </a:p>
          <a:p>
            <a:r>
              <a:rPr lang="en-US" dirty="0"/>
              <a:t>Estimate slope (“without error”)</a:t>
            </a:r>
          </a:p>
          <a:p>
            <a:r>
              <a:rPr lang="en-US" dirty="0"/>
              <a:t>Add independent error to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y</a:t>
            </a:r>
            <a:endParaRPr lang="en-US" dirty="0"/>
          </a:p>
          <a:p>
            <a:r>
              <a:rPr lang="en-US" dirty="0"/>
              <a:t>Estimate slope (“with error”)</a:t>
            </a:r>
          </a:p>
          <a:p>
            <a:r>
              <a:rPr lang="en-US" dirty="0"/>
              <a:t>Repeat in high and low power settings</a:t>
            </a:r>
          </a:p>
        </p:txBody>
      </p:sp>
    </p:spTree>
    <p:extLst>
      <p:ext uri="{BB962C8B-B14F-4D97-AF65-F5344CB8AC3E}">
        <p14:creationId xmlns:p14="http://schemas.microsoft.com/office/powerpoint/2010/main" val="4487457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6996" r="65923"/>
          <a:stretch/>
        </p:blipFill>
        <p:spPr>
          <a:xfrm>
            <a:off x="1752600" y="761999"/>
            <a:ext cx="4953000" cy="50443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3400" y="60960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Loken &amp; Gelman, </a:t>
            </a:r>
            <a:r>
              <a:rPr lang="en-US" i="1" dirty="0"/>
              <a:t>Science</a:t>
            </a:r>
            <a:r>
              <a:rPr lang="en-US" dirty="0"/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20752157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4458" r="33015"/>
          <a:stretch/>
        </p:blipFill>
        <p:spPr>
          <a:xfrm>
            <a:off x="457200" y="1295400"/>
            <a:ext cx="8276891" cy="441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400" y="60960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Loken &amp; Gelman, </a:t>
            </a:r>
            <a:r>
              <a:rPr lang="en-US" i="1" dirty="0"/>
              <a:t>Science</a:t>
            </a:r>
            <a:r>
              <a:rPr lang="en-US" dirty="0"/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41107743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4991"/>
          <a:stretch/>
        </p:blipFill>
        <p:spPr>
          <a:xfrm>
            <a:off x="304800" y="1600200"/>
            <a:ext cx="8509754" cy="3024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0" y="49530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Loken &amp; Gelman, </a:t>
            </a:r>
            <a:r>
              <a:rPr lang="en-US" i="1" dirty="0"/>
              <a:t>Science</a:t>
            </a:r>
            <a:r>
              <a:rPr lang="en-US" dirty="0"/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4224571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the Crisis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Fraud</a:t>
            </a:r>
          </a:p>
          <a:p>
            <a:r>
              <a:rPr lang="en-US" dirty="0"/>
              <a:t>Poor procedures and data management</a:t>
            </a:r>
          </a:p>
          <a:p>
            <a:r>
              <a:rPr lang="en-US" dirty="0"/>
              <a:t>Intentional p-hacking</a:t>
            </a:r>
          </a:p>
          <a:p>
            <a:endParaRPr lang="en-US" dirty="0"/>
          </a:p>
          <a:p>
            <a:r>
              <a:rPr lang="en-US" dirty="0"/>
              <a:t>Low power research</a:t>
            </a:r>
          </a:p>
          <a:p>
            <a:r>
              <a:rPr lang="en-US" dirty="0"/>
              <a:t>Unintentional p-hacking </a:t>
            </a:r>
          </a:p>
          <a:p>
            <a:r>
              <a:rPr lang="en-US" dirty="0"/>
              <a:t>Poor intuitions about statistical inference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4971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7" name="Text Box 53"/>
          <p:cNvSpPr txBox="1">
            <a:spLocks noChangeArrowheads="1"/>
          </p:cNvSpPr>
          <p:nvPr/>
        </p:nvSpPr>
        <p:spPr bwMode="auto">
          <a:xfrm>
            <a:off x="533400" y="1752600"/>
            <a:ext cx="7620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800" b="0" dirty="0"/>
              <a:t>Suppose you’ve answered two questions on a three item multiple choice test.  You’ve answered an easy item </a:t>
            </a:r>
            <a:r>
              <a:rPr lang="en-US" sz="2800" dirty="0"/>
              <a:t>correctly, and a medium question incorrectly.</a:t>
            </a:r>
          </a:p>
          <a:p>
            <a:pPr eaLnBrk="1" hangingPunct="1"/>
            <a:endParaRPr lang="en-US" sz="2800" b="0" dirty="0"/>
          </a:p>
          <a:p>
            <a:pPr eaLnBrk="1" hangingPunct="1"/>
            <a:r>
              <a:rPr lang="en-US" sz="2800" dirty="0"/>
              <a:t>For your last item, would you prefer to attempt a medium item, or a hard item? </a:t>
            </a:r>
            <a:endParaRPr lang="en-US" sz="2800" b="0" dirty="0"/>
          </a:p>
          <a:p>
            <a:pPr eaLnBrk="1" hangingPunct="1"/>
            <a:endParaRPr lang="en-US" sz="2400" b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do well on a test?</a:t>
            </a:r>
          </a:p>
        </p:txBody>
      </p:sp>
      <p:pic>
        <p:nvPicPr>
          <p:cNvPr id="4098" name="Picture 2" descr="Image result for test ta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99" y="4267200"/>
            <a:ext cx="274696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3326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Which Pattern Demonstrates Higher Ability?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3962400" cy="28956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en-US" dirty="0"/>
              <a:t>Easy Q</a:t>
            </a:r>
          </a:p>
          <a:p>
            <a:pPr marL="514350" indent="-514350">
              <a:buAutoNum type="arabicParenR"/>
            </a:pPr>
            <a:endParaRPr lang="en-US" dirty="0"/>
          </a:p>
          <a:p>
            <a:pPr marL="514350" indent="-514350">
              <a:buAutoNum type="arabicParenR"/>
            </a:pPr>
            <a:r>
              <a:rPr lang="en-US" dirty="0"/>
              <a:t>Medium Q</a:t>
            </a:r>
          </a:p>
          <a:p>
            <a:pPr marL="514350" indent="-514350">
              <a:buAutoNum type="arabicParenR"/>
            </a:pPr>
            <a:endParaRPr lang="en-US" dirty="0"/>
          </a:p>
          <a:p>
            <a:pPr marL="514350" indent="-514350">
              <a:buAutoNum type="arabicParenR"/>
            </a:pPr>
            <a:r>
              <a:rPr lang="en-US" dirty="0"/>
              <a:t> Medium Q</a:t>
            </a:r>
          </a:p>
        </p:txBody>
      </p:sp>
      <p:sp>
        <p:nvSpPr>
          <p:cNvPr id="4" name="6-Point Star 3"/>
          <p:cNvSpPr/>
          <p:nvPr/>
        </p:nvSpPr>
        <p:spPr>
          <a:xfrm>
            <a:off x="3600939" y="1828800"/>
            <a:ext cx="609600" cy="6858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3532554" y="2712640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6-Point Star 5"/>
          <p:cNvSpPr/>
          <p:nvPr/>
        </p:nvSpPr>
        <p:spPr>
          <a:xfrm>
            <a:off x="3763108" y="3825081"/>
            <a:ext cx="609600" cy="6858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00600" y="1828800"/>
            <a:ext cx="3962400" cy="2895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dirty="0"/>
              <a:t>Easy Q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dirty="0"/>
              <a:t>Medium Q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dirty="0"/>
              <a:t> Hard Q</a:t>
            </a:r>
          </a:p>
        </p:txBody>
      </p:sp>
      <p:sp>
        <p:nvSpPr>
          <p:cNvPr id="8" name="6-Point Star 7"/>
          <p:cNvSpPr/>
          <p:nvPr/>
        </p:nvSpPr>
        <p:spPr>
          <a:xfrm>
            <a:off x="8001000" y="1828800"/>
            <a:ext cx="609600" cy="6858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6-Point Star 8"/>
          <p:cNvSpPr/>
          <p:nvPr/>
        </p:nvSpPr>
        <p:spPr>
          <a:xfrm>
            <a:off x="8001000" y="3796750"/>
            <a:ext cx="609600" cy="6858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7848600" y="2670357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673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Likelihoods for getting medium or hard item correct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967" y="1524000"/>
            <a:ext cx="7140066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263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to Alternative Analyses?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Uri </a:t>
            </a:r>
            <a:r>
              <a:rPr lang="en-US" dirty="0" err="1"/>
              <a:t>Simonsohn’s</a:t>
            </a:r>
            <a:r>
              <a:rPr lang="en-US" dirty="0"/>
              <a:t> gives an example of making a surprising discovery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…. and then showing that it is “still significant” after adding in various possible confounders</a:t>
            </a:r>
          </a:p>
        </p:txBody>
      </p:sp>
    </p:spTree>
    <p:extLst>
      <p:ext uri="{BB962C8B-B14F-4D97-AF65-F5344CB8AC3E}">
        <p14:creationId xmlns:p14="http://schemas.microsoft.com/office/powerpoint/2010/main" val="4555698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to Confounders?</a:t>
            </a:r>
          </a:p>
        </p:txBody>
      </p:sp>
      <p:pic>
        <p:nvPicPr>
          <p:cNvPr id="1026" name="Picture 2" descr="http://andrewgelman.com/wp-content/uploads/2016/05/T1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3038"/>
            <a:ext cx="8700496" cy="431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0" y="6172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Uri Simonsohn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0921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 there a correlation between dietary intake and weight?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Surprisingly, this is somewhat controversial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Must distinguish </a:t>
            </a:r>
            <a:r>
              <a:rPr lang="en-US" sz="2800" i="1" dirty="0"/>
              <a:t>between</a:t>
            </a:r>
            <a:r>
              <a:rPr lang="en-US" sz="2800" dirty="0"/>
              <a:t> and </a:t>
            </a:r>
            <a:r>
              <a:rPr lang="en-US" sz="2800" i="1" dirty="0"/>
              <a:t>within</a:t>
            </a:r>
            <a:r>
              <a:rPr lang="en-US" sz="2800" dirty="0"/>
              <a:t> hypotheses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2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7" y="1371600"/>
            <a:ext cx="59912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9800" y="7620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Body Mass Index as a Function of Dietary Intake</a:t>
            </a:r>
          </a:p>
        </p:txBody>
      </p:sp>
    </p:spTree>
    <p:extLst>
      <p:ext uri="{BB962C8B-B14F-4D97-AF65-F5344CB8AC3E}">
        <p14:creationId xmlns:p14="http://schemas.microsoft.com/office/powerpoint/2010/main" val="28451013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5553075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86600" y="5181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Forbes, 1984</a:t>
            </a:r>
          </a:p>
        </p:txBody>
      </p:sp>
    </p:spTree>
    <p:extLst>
      <p:ext uri="{BB962C8B-B14F-4D97-AF65-F5344CB8AC3E}">
        <p14:creationId xmlns:p14="http://schemas.microsoft.com/office/powerpoint/2010/main" val="34935400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5325"/>
            <a:ext cx="5553075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86600" y="5181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Forbes, 1984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4600" y="1295400"/>
            <a:ext cx="259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1"/>
                </a:solidFill>
              </a:rPr>
              <a:t>The rather precise nature of the relationship in Figure 1 serves as a reminder of the central role of energy intake in weight homeostasis.</a:t>
            </a:r>
          </a:p>
          <a:p>
            <a:endParaRPr lang="en-US" sz="2000" b="1" i="1" dirty="0">
              <a:solidFill>
                <a:schemeClr val="accent1"/>
              </a:solidFill>
            </a:endParaRPr>
          </a:p>
          <a:p>
            <a:r>
              <a:rPr lang="en-US" sz="2000" b="1" i="1" dirty="0">
                <a:solidFill>
                  <a:schemeClr val="accent1"/>
                </a:solidFill>
              </a:rPr>
              <a:t>	Forbes, 1984</a:t>
            </a:r>
          </a:p>
        </p:txBody>
      </p:sp>
    </p:spTree>
    <p:extLst>
      <p:ext uri="{BB962C8B-B14F-4D97-AF65-F5344CB8AC3E}">
        <p14:creationId xmlns:p14="http://schemas.microsoft.com/office/powerpoint/2010/main" val="33882816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We Fool Ourselves?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Dan </a:t>
            </a:r>
            <a:r>
              <a:rPr lang="en-US" dirty="0" err="1"/>
              <a:t>Kahan</a:t>
            </a:r>
            <a:r>
              <a:rPr lang="en-US" dirty="0"/>
              <a:t>, motivated reasoning, and statistical errors that </a:t>
            </a:r>
            <a:r>
              <a:rPr lang="en-US" i="1" dirty="0"/>
              <a:t>increase</a:t>
            </a:r>
            <a:r>
              <a:rPr lang="en-US" dirty="0"/>
              <a:t> with numeracy</a:t>
            </a:r>
          </a:p>
        </p:txBody>
      </p:sp>
    </p:spTree>
    <p:extLst>
      <p:ext uri="{BB962C8B-B14F-4D97-AF65-F5344CB8AC3E}">
        <p14:creationId xmlns:p14="http://schemas.microsoft.com/office/powerpoint/2010/main" val="2367235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55places.com/blog/wp-content/uploads/short-sale-frust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218" y="1752600"/>
            <a:ext cx="6234766" cy="416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5334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Similarity to Another Recent Crisis?</a:t>
            </a:r>
          </a:p>
        </p:txBody>
      </p:sp>
    </p:spTree>
    <p:extLst>
      <p:ext uri="{BB962C8B-B14F-4D97-AF65-F5344CB8AC3E}">
        <p14:creationId xmlns:p14="http://schemas.microsoft.com/office/powerpoint/2010/main" val="23733655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" t="45241" r="22302"/>
          <a:stretch/>
        </p:blipFill>
        <p:spPr bwMode="auto">
          <a:xfrm>
            <a:off x="267286" y="1199271"/>
            <a:ext cx="860942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3918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447754" cy="426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6349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SRN-id2319992 20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3181" r="20597" b="45321"/>
          <a:stretch/>
        </p:blipFill>
        <p:spPr>
          <a:xfrm>
            <a:off x="990600" y="228600"/>
            <a:ext cx="7135837" cy="330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559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SRN-id2319992 20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3181" r="20597" b="6479"/>
          <a:stretch/>
        </p:blipFill>
        <p:spPr>
          <a:xfrm>
            <a:off x="990600" y="228600"/>
            <a:ext cx="7135837" cy="639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942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Summing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Unreliable research like a frothy market</a:t>
            </a:r>
          </a:p>
          <a:p>
            <a:r>
              <a:rPr lang="en-US" dirty="0"/>
              <a:t>Much of it conducted at low power, leaving us with little more than our prior knowledge</a:t>
            </a:r>
          </a:p>
          <a:p>
            <a:r>
              <a:rPr lang="en-US" dirty="0"/>
              <a:t>Weak intuitions about data dependent decisions, or consequences of measurement error</a:t>
            </a:r>
          </a:p>
          <a:p>
            <a:r>
              <a:rPr lang="en-US" dirty="0"/>
              <a:t>With statistical reasoning, motivation and skill can be counter-productive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6924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Bad News….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Low power, over-estimated effects</a:t>
            </a:r>
          </a:p>
          <a:p>
            <a:r>
              <a:rPr lang="en-US" dirty="0"/>
              <a:t>Missing literature</a:t>
            </a:r>
          </a:p>
          <a:p>
            <a:r>
              <a:rPr lang="en-US" dirty="0"/>
              <a:t>Process of combining research questions with statistical analyses and inferences</a:t>
            </a:r>
          </a:p>
          <a:p>
            <a:r>
              <a:rPr lang="en-US" dirty="0"/>
              <a:t>Garden of forking paths</a:t>
            </a:r>
          </a:p>
          <a:p>
            <a:r>
              <a:rPr lang="en-US" dirty="0"/>
              <a:t>The impact of measurement error and noise</a:t>
            </a:r>
          </a:p>
          <a:p>
            <a:r>
              <a:rPr lang="en-US" dirty="0"/>
              <a:t>Robust to other predictors?</a:t>
            </a:r>
          </a:p>
          <a:p>
            <a:r>
              <a:rPr lang="en-US" dirty="0"/>
              <a:t>Interpretation of regression coefficients</a:t>
            </a:r>
          </a:p>
          <a:p>
            <a:r>
              <a:rPr lang="en-US" dirty="0"/>
              <a:t>Conflation of within/between hypotheses</a:t>
            </a:r>
          </a:p>
          <a:p>
            <a:r>
              <a:rPr lang="en-US" dirty="0"/>
              <a:t>Ability to fool ourselves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1599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good news….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level of awareness</a:t>
            </a:r>
          </a:p>
          <a:p>
            <a:r>
              <a:rPr lang="en-US" dirty="0"/>
              <a:t>Multidisciplinary insights</a:t>
            </a:r>
          </a:p>
          <a:p>
            <a:r>
              <a:rPr lang="en-US" dirty="0"/>
              <a:t>Open science movements</a:t>
            </a:r>
          </a:p>
          <a:p>
            <a:pPr lvl="1"/>
            <a:r>
              <a:rPr lang="en-US" dirty="0"/>
              <a:t>Pre-registration</a:t>
            </a:r>
          </a:p>
          <a:p>
            <a:pPr lvl="1"/>
            <a:r>
              <a:rPr lang="en-US" dirty="0"/>
              <a:t>Data sharing</a:t>
            </a:r>
          </a:p>
          <a:p>
            <a:pPr lvl="1"/>
            <a:r>
              <a:rPr lang="en-US" dirty="0"/>
              <a:t>Replication efforts</a:t>
            </a:r>
          </a:p>
        </p:txBody>
      </p:sp>
    </p:spTree>
    <p:extLst>
      <p:ext uri="{BB962C8B-B14F-4D97-AF65-F5344CB8AC3E}">
        <p14:creationId xmlns:p14="http://schemas.microsoft.com/office/powerpoint/2010/main" val="732133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 Landing?</a:t>
            </a:r>
          </a:p>
        </p:txBody>
      </p:sp>
      <p:pic>
        <p:nvPicPr>
          <p:cNvPr id="3074" name="Picture 2" descr="Image result for market crash soft land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52807"/>
            <a:ext cx="5867400" cy="435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054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99219"/>
            <a:ext cx="9011708" cy="675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304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chemeClr val="tx2"/>
                </a:solidFill>
              </a:rPr>
              <a:t>eric.loken@uconn.edu</a:t>
            </a:r>
          </a:p>
        </p:txBody>
      </p:sp>
    </p:spTree>
    <p:extLst>
      <p:ext uri="{BB962C8B-B14F-4D97-AF65-F5344CB8AC3E}">
        <p14:creationId xmlns:p14="http://schemas.microsoft.com/office/powerpoint/2010/main" val="326396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1/1f/Median_and_Average_Sales_Prices_of_New_Homes_Sold_in_the_US_1963-2010_Monthl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334375" cy="436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8489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“Controlling for” covariation?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/>
              <a:t>Metacognitive Self-Regulation</a:t>
            </a:r>
          </a:p>
          <a:p>
            <a:endParaRPr lang="en-US" dirty="0"/>
          </a:p>
          <a:p>
            <a:r>
              <a:rPr lang="en-US" i="1" dirty="0"/>
              <a:t>Rehearsal Strategies</a:t>
            </a:r>
          </a:p>
          <a:p>
            <a:endParaRPr lang="en-US" dirty="0"/>
          </a:p>
          <a:p>
            <a:r>
              <a:rPr lang="en-US" i="1" dirty="0"/>
              <a:t>Mean exam scores for the semester</a:t>
            </a:r>
          </a:p>
          <a:p>
            <a:endParaRPr lang="en-US" i="1" dirty="0"/>
          </a:p>
          <a:p>
            <a:r>
              <a:rPr lang="en-US" i="1" dirty="0"/>
              <a:t>Sample of approximately 3000 students in  college class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5890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14550" y="1485900"/>
            <a:ext cx="49720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2400300" y="1085851"/>
            <a:ext cx="37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Predicting Exam Scores (out of 100)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r="6604" b="65570"/>
          <a:stretch/>
        </p:blipFill>
        <p:spPr>
          <a:xfrm>
            <a:off x="1219239" y="1619670"/>
            <a:ext cx="6848090" cy="201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0397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14550" y="1485900"/>
            <a:ext cx="49720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2400300" y="1085851"/>
            <a:ext cx="4014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Predicting Exam Scores (out of 100)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r="2210" b="38027"/>
          <a:stretch/>
        </p:blipFill>
        <p:spPr>
          <a:xfrm>
            <a:off x="1432073" y="1619512"/>
            <a:ext cx="7015730" cy="354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316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14550" y="1485900"/>
            <a:ext cx="49720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2400300" y="1085851"/>
            <a:ext cx="4123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Predicting Exam Scores (out of 100)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t="58515" r="1316"/>
          <a:stretch/>
        </p:blipFill>
        <p:spPr>
          <a:xfrm>
            <a:off x="576596" y="2171700"/>
            <a:ext cx="7890266" cy="264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31486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14550" y="1485900"/>
            <a:ext cx="49720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2400300" y="1085851"/>
            <a:ext cx="4051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Predicting Exam Scores (out of 100)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831" y="1432100"/>
            <a:ext cx="5612294" cy="447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70513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 carry many meanings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700" dirty="0"/>
              <a:t>Suppressor effects</a:t>
            </a:r>
          </a:p>
          <a:p>
            <a:endParaRPr lang="en-US" dirty="0"/>
          </a:p>
          <a:p>
            <a:pPr lvl="1"/>
            <a:r>
              <a:rPr lang="en-US" sz="2400" dirty="0"/>
              <a:t>Regression coefficients swing opposite</a:t>
            </a:r>
          </a:p>
          <a:p>
            <a:pPr lvl="1"/>
            <a:r>
              <a:rPr lang="en-US" sz="2400" dirty="0"/>
              <a:t>R</a:t>
            </a:r>
            <a:r>
              <a:rPr lang="en-US" sz="2400" baseline="30000" dirty="0"/>
              <a:t>2</a:t>
            </a:r>
            <a:r>
              <a:rPr lang="en-US" sz="2400" dirty="0"/>
              <a:t> for a regression with two variables is greater than sum of R</a:t>
            </a:r>
            <a:r>
              <a:rPr lang="en-US" sz="2400" baseline="30000" dirty="0"/>
              <a:t>2</a:t>
            </a:r>
            <a:r>
              <a:rPr lang="en-US" sz="2400" dirty="0"/>
              <a:t> for individual regressions</a:t>
            </a:r>
          </a:p>
        </p:txBody>
      </p:sp>
    </p:spTree>
    <p:extLst>
      <p:ext uri="{BB962C8B-B14F-4D97-AF65-F5344CB8AC3E}">
        <p14:creationId xmlns:p14="http://schemas.microsoft.com/office/powerpoint/2010/main" val="711774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11089" r="12388"/>
          <a:stretch/>
        </p:blipFill>
        <p:spPr>
          <a:xfrm>
            <a:off x="2857501" y="1911429"/>
            <a:ext cx="2736056" cy="28891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0998" y="4271963"/>
            <a:ext cx="892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93594" y="4379119"/>
            <a:ext cx="892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50394" y="1442107"/>
            <a:ext cx="892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79674309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0300" y="1428751"/>
            <a:ext cx="485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It’s all in the correlation matrix….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770" y="2187019"/>
            <a:ext cx="4947056" cy="1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4392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Reasoning about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-- </a:t>
            </a:r>
            <a:r>
              <a:rPr lang="en-US" dirty="0" err="1"/>
              <a:t>heckman</a:t>
            </a:r>
            <a:r>
              <a:rPr lang="en-US" dirty="0"/>
              <a:t>, </a:t>
            </a:r>
            <a:r>
              <a:rPr lang="en-US" dirty="0" err="1"/>
              <a:t>beal</a:t>
            </a:r>
            <a:r>
              <a:rPr lang="en-US" dirty="0"/>
              <a:t> and </a:t>
            </a:r>
            <a:r>
              <a:rPr lang="en-US" dirty="0" err="1"/>
              <a:t>tracy</a:t>
            </a:r>
            <a:r>
              <a:rPr lang="en-US" dirty="0"/>
              <a:t>, field studies golden-meadow,</a:t>
            </a:r>
          </a:p>
        </p:txBody>
      </p:sp>
    </p:spTree>
    <p:extLst>
      <p:ext uri="{BB962C8B-B14F-4D97-AF65-F5344CB8AC3E}">
        <p14:creationId xmlns:p14="http://schemas.microsoft.com/office/powerpoint/2010/main" val="397009776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Know Power is Low?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Human variability</a:t>
            </a:r>
          </a:p>
          <a:p>
            <a:r>
              <a:rPr lang="en-US" dirty="0"/>
              <a:t>Multiply determined events</a:t>
            </a:r>
          </a:p>
          <a:p>
            <a:r>
              <a:rPr lang="en-US" dirty="0"/>
              <a:t>Measurement challenges</a:t>
            </a:r>
          </a:p>
          <a:p>
            <a:r>
              <a:rPr lang="en-US" dirty="0"/>
              <a:t>Reporting inaccuracies</a:t>
            </a:r>
          </a:p>
          <a:p>
            <a:r>
              <a:rPr lang="en-US" dirty="0"/>
              <a:t>Between-person and within-person analyses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796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3943" r="1960" b="12855"/>
          <a:stretch/>
        </p:blipFill>
        <p:spPr>
          <a:xfrm>
            <a:off x="381000" y="1828800"/>
            <a:ext cx="8708569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17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667" t="14479" r="4847" b="14411"/>
          <a:stretch/>
        </p:blipFill>
        <p:spPr>
          <a:xfrm>
            <a:off x="685800" y="1600200"/>
            <a:ext cx="7848600" cy="354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26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0546" r="-2676" b="12618"/>
          <a:stretch/>
        </p:blipFill>
        <p:spPr>
          <a:xfrm>
            <a:off x="373185" y="1143000"/>
            <a:ext cx="877081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32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4331</TotalTime>
  <Words>1206</Words>
  <Application>Microsoft Office PowerPoint</Application>
  <PresentationFormat>On-screen Show (4:3)</PresentationFormat>
  <Paragraphs>203</Paragraphs>
  <Slides>69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2" baseType="lpstr">
      <vt:lpstr>Arial</vt:lpstr>
      <vt:lpstr>Calibri</vt:lpstr>
      <vt:lpstr>Office Theme</vt:lpstr>
      <vt:lpstr>Examining Intuitions About Statistical Inference in Applied Research</vt:lpstr>
      <vt:lpstr>PowerPoint Presentation</vt:lpstr>
      <vt:lpstr>Sources of the Crisis</vt:lpstr>
      <vt:lpstr>Sources of the Crisis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Anatomy of a Crisis</vt:lpstr>
      <vt:lpstr>Science may not be “self-correcting”</vt:lpstr>
      <vt:lpstr>PowerPoint Presentation</vt:lpstr>
      <vt:lpstr>Failure to Replicate Scientific Results</vt:lpstr>
      <vt:lpstr>PowerPoint Presentation</vt:lpstr>
      <vt:lpstr>PowerPoint Presentation</vt:lpstr>
      <vt:lpstr>PowerPoint Presentation</vt:lpstr>
      <vt:lpstr>PowerPoint Presentation</vt:lpstr>
      <vt:lpstr>Where is all this unreliable, low-power research happening?</vt:lpstr>
      <vt:lpstr>Nutrition faces methodology issues</vt:lpstr>
      <vt:lpstr>PowerPoint Presentation</vt:lpstr>
      <vt:lpstr>PowerPoint Presentation</vt:lpstr>
      <vt:lpstr>PowerPoint Presentation</vt:lpstr>
      <vt:lpstr>Outline of  a Research study</vt:lpstr>
      <vt:lpstr>Garden of Forking Paths (Gelman &amp; Loken, 2014)</vt:lpstr>
      <vt:lpstr>NOT  just an issue of fishing</vt:lpstr>
      <vt:lpstr>A Computer Science Take </vt:lpstr>
      <vt:lpstr>PowerPoint Presentation</vt:lpstr>
      <vt:lpstr>Robust in the face of noise?</vt:lpstr>
      <vt:lpstr>PowerPoint Presentation</vt:lpstr>
      <vt:lpstr>Noise only works against you?</vt:lpstr>
      <vt:lpstr>PowerPoint Presentation</vt:lpstr>
      <vt:lpstr>PowerPoint Presentation</vt:lpstr>
      <vt:lpstr>Hausman “Iron Law”</vt:lpstr>
      <vt:lpstr>PowerPoint Presentation</vt:lpstr>
      <vt:lpstr>PowerPoint Presentation</vt:lpstr>
      <vt:lpstr>Simple Demonstration</vt:lpstr>
      <vt:lpstr>PowerPoint Presentation</vt:lpstr>
      <vt:lpstr>PowerPoint Presentation</vt:lpstr>
      <vt:lpstr>PowerPoint Presentation</vt:lpstr>
      <vt:lpstr>How to do well on a test?</vt:lpstr>
      <vt:lpstr>Which Pattern Demonstrates Higher Ability?</vt:lpstr>
      <vt:lpstr>Likelihoods for getting medium or hard item correct</vt:lpstr>
      <vt:lpstr>Robust to Alternative Analyses?</vt:lpstr>
      <vt:lpstr>Robust to Confounders?</vt:lpstr>
      <vt:lpstr>Is there a correlation between dietary intake and weight?</vt:lpstr>
      <vt:lpstr>PowerPoint Presentation</vt:lpstr>
      <vt:lpstr>PowerPoint Presentation</vt:lpstr>
      <vt:lpstr>PowerPoint Presentation</vt:lpstr>
      <vt:lpstr>Do We Fool Ourselves?</vt:lpstr>
      <vt:lpstr>PowerPoint Presentation</vt:lpstr>
      <vt:lpstr>PowerPoint Presentation</vt:lpstr>
      <vt:lpstr>PowerPoint Presentation</vt:lpstr>
      <vt:lpstr>PowerPoint Presentation</vt:lpstr>
      <vt:lpstr>Summing up</vt:lpstr>
      <vt:lpstr>The Bad News….</vt:lpstr>
      <vt:lpstr>The good news….</vt:lpstr>
      <vt:lpstr>Soft Landing?</vt:lpstr>
      <vt:lpstr>PowerPoint Presentation</vt:lpstr>
      <vt:lpstr>Questions?</vt:lpstr>
      <vt:lpstr>“Controlling for” covariation? </vt:lpstr>
      <vt:lpstr>PowerPoint Presentation</vt:lpstr>
      <vt:lpstr>PowerPoint Presentation</vt:lpstr>
      <vt:lpstr>PowerPoint Presentation</vt:lpstr>
      <vt:lpstr>PowerPoint Presentation</vt:lpstr>
      <vt:lpstr>Variables carry many meanings</vt:lpstr>
      <vt:lpstr>PowerPoint Presentation</vt:lpstr>
      <vt:lpstr>PowerPoint Presentation</vt:lpstr>
      <vt:lpstr>Reasoning about </vt:lpstr>
      <vt:lpstr>How Do We Know Power is Low?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Loken</dc:creator>
  <cp:lastModifiedBy>Tryputsen, Volha [JRDUS]</cp:lastModifiedBy>
  <cp:revision>101</cp:revision>
  <dcterms:created xsi:type="dcterms:W3CDTF">2015-02-09T20:29:46Z</dcterms:created>
  <dcterms:modified xsi:type="dcterms:W3CDTF">2017-06-16T12:30:36Z</dcterms:modified>
</cp:coreProperties>
</file>