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72"/>
  </p:notesMasterIdLst>
  <p:sldIdLst>
    <p:sldId id="256" r:id="rId2"/>
    <p:sldId id="276" r:id="rId3"/>
    <p:sldId id="329" r:id="rId4"/>
    <p:sldId id="318" r:id="rId5"/>
    <p:sldId id="317" r:id="rId6"/>
    <p:sldId id="326" r:id="rId7"/>
    <p:sldId id="341" r:id="rId8"/>
    <p:sldId id="327" r:id="rId9"/>
    <p:sldId id="332" r:id="rId10"/>
    <p:sldId id="333" r:id="rId11"/>
    <p:sldId id="339" r:id="rId12"/>
    <p:sldId id="330" r:id="rId13"/>
    <p:sldId id="361" r:id="rId14"/>
    <p:sldId id="289" r:id="rId15"/>
    <p:sldId id="328" r:id="rId16"/>
    <p:sldId id="258" r:id="rId17"/>
    <p:sldId id="259" r:id="rId18"/>
    <p:sldId id="260" r:id="rId19"/>
    <p:sldId id="297" r:id="rId20"/>
    <p:sldId id="342" r:id="rId21"/>
    <p:sldId id="343" r:id="rId22"/>
    <p:sldId id="344" r:id="rId23"/>
    <p:sldId id="345" r:id="rId24"/>
    <p:sldId id="346" r:id="rId25"/>
    <p:sldId id="347" r:id="rId26"/>
    <p:sldId id="348" r:id="rId27"/>
    <p:sldId id="349" r:id="rId28"/>
    <p:sldId id="351" r:id="rId29"/>
    <p:sldId id="352" r:id="rId30"/>
    <p:sldId id="353" r:id="rId31"/>
    <p:sldId id="356" r:id="rId32"/>
    <p:sldId id="354" r:id="rId33"/>
    <p:sldId id="355" r:id="rId34"/>
    <p:sldId id="350" r:id="rId35"/>
    <p:sldId id="357" r:id="rId36"/>
    <p:sldId id="358"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81" r:id="rId50"/>
    <p:sldId id="382" r:id="rId51"/>
    <p:sldId id="383" r:id="rId52"/>
    <p:sldId id="386" r:id="rId53"/>
    <p:sldId id="387" r:id="rId54"/>
    <p:sldId id="388" r:id="rId55"/>
    <p:sldId id="389" r:id="rId56"/>
    <p:sldId id="390" r:id="rId57"/>
    <p:sldId id="391" r:id="rId58"/>
    <p:sldId id="321" r:id="rId59"/>
    <p:sldId id="322" r:id="rId60"/>
    <p:sldId id="323" r:id="rId61"/>
    <p:sldId id="324" r:id="rId62"/>
    <p:sldId id="336" r:id="rId63"/>
    <p:sldId id="359" r:id="rId64"/>
    <p:sldId id="290" r:id="rId65"/>
    <p:sldId id="291" r:id="rId66"/>
    <p:sldId id="334" r:id="rId67"/>
    <p:sldId id="360" r:id="rId68"/>
    <p:sldId id="338" r:id="rId69"/>
    <p:sldId id="340" r:id="rId70"/>
    <p:sldId id="331" r:id="rId7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6263" autoAdjust="0"/>
  </p:normalViewPr>
  <p:slideViewPr>
    <p:cSldViewPr snapToGrid="0">
      <p:cViewPr varScale="1">
        <p:scale>
          <a:sx n="64" d="100"/>
          <a:sy n="64" d="100"/>
        </p:scale>
        <p:origin x="76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16"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90CF771-CE55-4997-8C25-FF36DCABBBFF}" type="datetimeFigureOut">
              <a:rPr lang="en-US" smtClean="0"/>
              <a:t>5/25/2017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4B4CE3E-FB9D-4492-B66B-3C01C8E0A531}" type="slidenum">
              <a:rPr lang="en-US" smtClean="0"/>
              <a:t>‹#›</a:t>
            </a:fld>
            <a:endParaRPr lang="en-US"/>
          </a:p>
        </p:txBody>
      </p:sp>
    </p:spTree>
    <p:extLst>
      <p:ext uri="{BB962C8B-B14F-4D97-AF65-F5344CB8AC3E}">
        <p14:creationId xmlns:p14="http://schemas.microsoft.com/office/powerpoint/2010/main" val="185793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a:t>
            </a:fld>
            <a:endParaRPr lang="en-US"/>
          </a:p>
        </p:txBody>
      </p:sp>
    </p:spTree>
    <p:extLst>
      <p:ext uri="{BB962C8B-B14F-4D97-AF65-F5344CB8AC3E}">
        <p14:creationId xmlns:p14="http://schemas.microsoft.com/office/powerpoint/2010/main" val="402715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10</a:t>
            </a:fld>
            <a:endParaRPr lang="en-US"/>
          </a:p>
        </p:txBody>
      </p:sp>
    </p:spTree>
    <p:extLst>
      <p:ext uri="{BB962C8B-B14F-4D97-AF65-F5344CB8AC3E}">
        <p14:creationId xmlns:p14="http://schemas.microsoft.com/office/powerpoint/2010/main" val="373621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thing that the experts that worked on the ASA Statement were adamant about is that the p-value isn’t just conditioned on the null hypothesis, but on everything else that goes into the model.  And while we can argue what constitutes the model, the takeaway message is that correctly interpreting the p-value depends not only on the assumptions made in calculating it, but on the factors that lead to its calculation.</a:t>
            </a:r>
          </a:p>
          <a:p>
            <a:endParaRPr lang="en-US" baseline="0" dirty="0" smtClean="0"/>
          </a:p>
          <a:p>
            <a:r>
              <a:rPr lang="en-US" baseline="0" dirty="0" smtClean="0"/>
              <a:t>I think of it this way:  What is everything I need to know in order to take the RAW data from the experimenters and arrive at the same test statistic and p-value they did?  If different choices would lead to different p-values, then surely that information is critically important in interpreting the p-value. </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11</a:t>
            </a:fld>
            <a:endParaRPr lang="en-US"/>
          </a:p>
        </p:txBody>
      </p:sp>
    </p:spTree>
    <p:extLst>
      <p:ext uri="{BB962C8B-B14F-4D97-AF65-F5344CB8AC3E}">
        <p14:creationId xmlns:p14="http://schemas.microsoft.com/office/powerpoint/2010/main" val="39703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ASA statement articulates six principles.  </a:t>
            </a:r>
          </a:p>
          <a:p>
            <a:r>
              <a:rPr lang="en-US" dirty="0" smtClean="0"/>
              <a:t>The</a:t>
            </a:r>
            <a:r>
              <a:rPr lang="en-US" baseline="0" dirty="0" smtClean="0"/>
              <a:t> first gives a measured view of what a p-value can do.  </a:t>
            </a:r>
          </a:p>
          <a:p>
            <a:r>
              <a:rPr lang="en-US" baseline="0" dirty="0" smtClean="0"/>
              <a:t>The second, what it does not do but is often accused of doing.  </a:t>
            </a:r>
          </a:p>
          <a:p>
            <a:r>
              <a:rPr lang="en-US" baseline="0" dirty="0" smtClean="0"/>
              <a:t>The third is the most important one, signaling in a strong way what not to do.</a:t>
            </a:r>
          </a:p>
          <a:p>
            <a:r>
              <a:rPr lang="en-US" baseline="0" dirty="0" smtClean="0"/>
              <a:t>The fourth is nearly as important, for many </a:t>
            </a:r>
            <a:r>
              <a:rPr lang="en-US" baseline="0" dirty="0" err="1" smtClean="0"/>
              <a:t>reaons</a:t>
            </a:r>
            <a:r>
              <a:rPr lang="en-US" baseline="0" dirty="0" smtClean="0"/>
              <a:t>.</a:t>
            </a:r>
          </a:p>
          <a:p>
            <a:r>
              <a:rPr lang="en-US" baseline="0" dirty="0" smtClean="0"/>
              <a:t>The fifth is another warning about interpretation, and</a:t>
            </a:r>
          </a:p>
          <a:p>
            <a:r>
              <a:rPr lang="en-US" baseline="0" dirty="0" smtClean="0"/>
              <a:t>The sixth is a bit more technical, but along with the third principle argues for care in making p-value-based decisions.</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12</a:t>
            </a:fld>
            <a:endParaRPr lang="en-US"/>
          </a:p>
        </p:txBody>
      </p:sp>
    </p:spTree>
    <p:extLst>
      <p:ext uri="{BB962C8B-B14F-4D97-AF65-F5344CB8AC3E}">
        <p14:creationId xmlns:p14="http://schemas.microsoft.com/office/powerpoint/2010/main" val="246955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ASA statement articulates six principles.  </a:t>
            </a:r>
          </a:p>
          <a:p>
            <a:r>
              <a:rPr lang="en-US" dirty="0" smtClean="0"/>
              <a:t>The</a:t>
            </a:r>
            <a:r>
              <a:rPr lang="en-US" baseline="0" dirty="0" smtClean="0"/>
              <a:t> first gives a measured view of what a p-value can do.  </a:t>
            </a:r>
          </a:p>
          <a:p>
            <a:r>
              <a:rPr lang="en-US" baseline="0" dirty="0" smtClean="0"/>
              <a:t>The second, what it does not do but is often accused of doing.  </a:t>
            </a:r>
          </a:p>
          <a:p>
            <a:r>
              <a:rPr lang="en-US" baseline="0" dirty="0" smtClean="0"/>
              <a:t>The third is the most important one, signaling in a strong way what not to do.</a:t>
            </a:r>
          </a:p>
          <a:p>
            <a:r>
              <a:rPr lang="en-US" baseline="0" dirty="0" smtClean="0"/>
              <a:t>The fourth is nearly as important, for many </a:t>
            </a:r>
            <a:r>
              <a:rPr lang="en-US" baseline="0" dirty="0" err="1" smtClean="0"/>
              <a:t>reaons</a:t>
            </a:r>
            <a:r>
              <a:rPr lang="en-US" baseline="0" dirty="0" smtClean="0"/>
              <a:t>.</a:t>
            </a:r>
          </a:p>
          <a:p>
            <a:r>
              <a:rPr lang="en-US" baseline="0" dirty="0" smtClean="0"/>
              <a:t>The fifth is another warning about interpretation, and</a:t>
            </a:r>
          </a:p>
          <a:p>
            <a:r>
              <a:rPr lang="en-US" baseline="0" dirty="0" smtClean="0"/>
              <a:t>The sixth is a bit more technical, but along with the third principle argues for care in making p-value-based decisions.</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13</a:t>
            </a:fld>
            <a:endParaRPr lang="en-US"/>
          </a:p>
        </p:txBody>
      </p:sp>
    </p:spTree>
    <p:extLst>
      <p:ext uri="{BB962C8B-B14F-4D97-AF65-F5344CB8AC3E}">
        <p14:creationId xmlns:p14="http://schemas.microsoft.com/office/powerpoint/2010/main" val="152741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doesn’t go as far as this</a:t>
            </a:r>
            <a:r>
              <a:rPr lang="en-US" baseline="0" dirty="0" smtClean="0"/>
              <a:t> signpost suggests, but t</a:t>
            </a:r>
            <a:r>
              <a:rPr lang="en-US" dirty="0" smtClean="0"/>
              <a:t>he statement reached</a:t>
            </a:r>
            <a:r>
              <a:rPr lang="en-US" baseline="0" dirty="0" smtClean="0"/>
              <a:t> as far as it could with a basic level of agreement.  </a:t>
            </a:r>
          </a:p>
          <a:p>
            <a:endParaRPr lang="en-US" baseline="0" dirty="0" smtClean="0"/>
          </a:p>
          <a:p>
            <a:r>
              <a:rPr lang="en-US" baseline="0" dirty="0" smtClean="0"/>
              <a:t>The biggest shortcoming of the statement is that it did not spell out clear alternatives. Many people have written me to say that we’ve left them hanging.  One concern the p-value experts had was that people would try a straight substitution.  “OK, the ASA says p-values and .05 are bad.  So, instead, if my Bayes Factor is bigger than 6.87, bingo!”</a:t>
            </a:r>
          </a:p>
          <a:p>
            <a:endParaRPr lang="en-US" baseline="0" dirty="0" smtClean="0"/>
          </a:p>
          <a:p>
            <a:r>
              <a:rPr lang="en-US" baseline="0" dirty="0" smtClean="0"/>
              <a:t>Fundamentally, the statement developers don’t think we should expect to be able to make inference based only on a single index.</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B4CE3E-FB9D-4492-B66B-3C01C8E0A531}" type="slidenum">
              <a:rPr lang="en-US" smtClean="0"/>
              <a:t>14</a:t>
            </a:fld>
            <a:endParaRPr lang="en-US"/>
          </a:p>
        </p:txBody>
      </p:sp>
    </p:spTree>
    <p:extLst>
      <p:ext uri="{BB962C8B-B14F-4D97-AF65-F5344CB8AC3E}">
        <p14:creationId xmlns:p14="http://schemas.microsoft.com/office/powerpoint/2010/main" val="104388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15</a:t>
            </a:fld>
            <a:endParaRPr lang="en-US"/>
          </a:p>
        </p:txBody>
      </p:sp>
    </p:spTree>
    <p:extLst>
      <p:ext uri="{BB962C8B-B14F-4D97-AF65-F5344CB8AC3E}">
        <p14:creationId xmlns:p14="http://schemas.microsoft.com/office/powerpoint/2010/main" val="258646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bright-line thinking is not going on, and that it</a:t>
            </a:r>
            <a:r>
              <a:rPr lang="en-US" baseline="0" dirty="0" smtClean="0"/>
              <a:t> isn’t clustered around 0.05, consider these quotes, taken from actual research articles</a:t>
            </a:r>
            <a:endParaRPr lang="en-US" dirty="0" smtClean="0"/>
          </a:p>
          <a:p>
            <a:endParaRPr lang="en-US" dirty="0" smtClean="0"/>
          </a:p>
          <a:p>
            <a:r>
              <a:rPr lang="en-US" dirty="0" err="1" smtClean="0"/>
              <a:t>Rosnell</a:t>
            </a:r>
            <a:r>
              <a:rPr lang="en-US" dirty="0" smtClean="0"/>
              <a:t>, R.L. and Rosenthal, R. 1989. Statistical procedures and the justification of knowledge and psychological science. </a:t>
            </a:r>
            <a:r>
              <a:rPr lang="en-US" i="1" dirty="0" smtClean="0"/>
              <a:t>American Psychologist</a:t>
            </a:r>
            <a:r>
              <a:rPr lang="en-US" dirty="0" smtClean="0"/>
              <a:t> 44: 1276-1284</a:t>
            </a:r>
          </a:p>
          <a:p>
            <a:endParaRPr lang="en-US" dirty="0" smtClean="0"/>
          </a:p>
          <a:p>
            <a:r>
              <a:rPr lang="en-US" dirty="0" smtClean="0"/>
              <a:t>The quote continues: “Can there be any doubt that God views the strength of evidence for or against the null as a fairly continuous function of the magnitude of p?”</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16</a:t>
            </a:fld>
            <a:endParaRPr lang="en-US"/>
          </a:p>
        </p:txBody>
      </p:sp>
    </p:spTree>
    <p:extLst>
      <p:ext uri="{BB962C8B-B14F-4D97-AF65-F5344CB8AC3E}">
        <p14:creationId xmlns:p14="http://schemas.microsoft.com/office/powerpoint/2010/main" val="194645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4CE3E-FB9D-4492-B66B-3C01C8E0A531}" type="slidenum">
              <a:rPr lang="en-US" smtClean="0"/>
              <a:t>17</a:t>
            </a:fld>
            <a:endParaRPr lang="en-US"/>
          </a:p>
        </p:txBody>
      </p:sp>
    </p:spTree>
    <p:extLst>
      <p:ext uri="{BB962C8B-B14F-4D97-AF65-F5344CB8AC3E}">
        <p14:creationId xmlns:p14="http://schemas.microsoft.com/office/powerpoint/2010/main" val="429457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4CE3E-FB9D-4492-B66B-3C01C8E0A531}" type="slidenum">
              <a:rPr lang="en-US" smtClean="0"/>
              <a:t>18</a:t>
            </a:fld>
            <a:endParaRPr lang="en-US"/>
          </a:p>
        </p:txBody>
      </p:sp>
    </p:spTree>
    <p:extLst>
      <p:ext uri="{BB962C8B-B14F-4D97-AF65-F5344CB8AC3E}">
        <p14:creationId xmlns:p14="http://schemas.microsoft.com/office/powerpoint/2010/main" val="161440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4CE3E-FB9D-4492-B66B-3C01C8E0A531}" type="slidenum">
              <a:rPr lang="en-US" smtClean="0"/>
              <a:t>19</a:t>
            </a:fld>
            <a:endParaRPr lang="en-US"/>
          </a:p>
        </p:txBody>
      </p:sp>
    </p:spTree>
    <p:extLst>
      <p:ext uri="{BB962C8B-B14F-4D97-AF65-F5344CB8AC3E}">
        <p14:creationId xmlns:p14="http://schemas.microsoft.com/office/powerpoint/2010/main" val="278338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parent, then you know what “The Talk” is. </a:t>
            </a:r>
            <a:r>
              <a:rPr lang="en-US" baseline="0" dirty="0" smtClean="0"/>
              <a:t> About three years ago, my wife and I proudly brought home two 10 year-old-boys from Haiti.  A few months later, my wife brought them downstairs to me, where I was relaxing and watching a </a:t>
            </a:r>
            <a:r>
              <a:rPr lang="en-US" baseline="0" dirty="0" err="1" smtClean="0"/>
              <a:t>Nats</a:t>
            </a:r>
            <a:r>
              <a:rPr lang="en-US" baseline="0" dirty="0" smtClean="0"/>
              <a:t> game, and announced that the boys needed The Talk.  The Talk is complicated enough, but when you are talking to two boys who are just learning English, it is an extra challenge.</a:t>
            </a:r>
          </a:p>
          <a:p>
            <a:endParaRPr lang="en-US" baseline="0" dirty="0" smtClean="0"/>
          </a:p>
          <a:p>
            <a:r>
              <a:rPr lang="en-US" baseline="0" dirty="0" smtClean="0"/>
              <a:t>It occurred to me recently that explaining p-values to non-statisticians is a bit like having The Talk.</a:t>
            </a:r>
          </a:p>
          <a:p>
            <a:endParaRPr lang="en-US" baseline="0" dirty="0" smtClean="0"/>
          </a:p>
          <a:p>
            <a:r>
              <a:rPr lang="en-US" baseline="0" dirty="0" smtClean="0"/>
              <a:t>(read list)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2</a:t>
            </a:fld>
            <a:endParaRPr lang="en-US"/>
          </a:p>
        </p:txBody>
      </p:sp>
    </p:spTree>
    <p:extLst>
      <p:ext uri="{BB962C8B-B14F-4D97-AF65-F5344CB8AC3E}">
        <p14:creationId xmlns:p14="http://schemas.microsoft.com/office/powerpoint/2010/main" val="115395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Combined across personal choice or</a:t>
            </a:r>
            <a:r>
              <a:rPr lang="en-US" baseline="0" dirty="0" smtClean="0"/>
              <a:t> distant choice</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34</a:t>
            </a:fld>
            <a:endParaRPr lang="en-US"/>
          </a:p>
        </p:txBody>
      </p:sp>
    </p:spTree>
    <p:extLst>
      <p:ext uri="{BB962C8B-B14F-4D97-AF65-F5344CB8AC3E}">
        <p14:creationId xmlns:p14="http://schemas.microsoft.com/office/powerpoint/2010/main" val="374297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often starts with questions of this type.  Is there a relationship, an association, between one thing and another?  If there is, what might be the cause or mechanism leading to this relationship?</a:t>
            </a:r>
          </a:p>
          <a:p>
            <a:endParaRPr lang="en-US" baseline="0" dirty="0" smtClean="0"/>
          </a:p>
          <a:p>
            <a:r>
              <a:rPr lang="en-US" baseline="0" dirty="0" smtClean="0"/>
              <a:t>Here, some scientists wanted to know whether certain kinds of “screen time” have an association with how long school kids sleep.</a:t>
            </a:r>
          </a:p>
          <a:p>
            <a:endParaRPr lang="en-US" baseline="0" dirty="0" smtClean="0"/>
          </a:p>
          <a:p>
            <a:r>
              <a:rPr lang="en-US" baseline="0" dirty="0" smtClean="0"/>
              <a:t>The gold standard for answering such questions is called a randomized controlled trial.  In a simple version of such a trial, one group receives a certain treatment, intervention, and exposure, and another does not (or receives a different one).  The subjects are as homogenous as possible, and are randomly assigned to one of the two groups.</a:t>
            </a:r>
          </a:p>
          <a:p>
            <a:endParaRPr lang="en-US" baseline="0" dirty="0" smtClean="0"/>
          </a:p>
          <a:p>
            <a:r>
              <a:rPr lang="en-US" baseline="0" dirty="0" smtClean="0"/>
              <a:t>In many kinds of studies, like this one, such an approach is simply not feasible.  You can’t assign children to specific behaviors like this.  It is not only ethical but – and trust me on this, as I have lots of kids – it isn’t possible.</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37</a:t>
            </a:fld>
            <a:endParaRPr lang="en-US"/>
          </a:p>
        </p:txBody>
      </p:sp>
    </p:spTree>
    <p:extLst>
      <p:ext uri="{BB962C8B-B14F-4D97-AF65-F5344CB8AC3E}">
        <p14:creationId xmlns:p14="http://schemas.microsoft.com/office/powerpoint/2010/main" val="2100722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them</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38</a:t>
            </a:fld>
            <a:endParaRPr lang="en-US"/>
          </a:p>
        </p:txBody>
      </p:sp>
    </p:spTree>
    <p:extLst>
      <p:ext uri="{BB962C8B-B14F-4D97-AF65-F5344CB8AC3E}">
        <p14:creationId xmlns:p14="http://schemas.microsoft.com/office/powerpoint/2010/main" val="254644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researchers state</a:t>
            </a:r>
            <a:r>
              <a:rPr lang="en-US" sz="1200" baseline="0" dirty="0" smtClean="0"/>
              <a:t> i</a:t>
            </a:r>
            <a:r>
              <a:rPr lang="en-US" sz="1200" dirty="0" smtClean="0"/>
              <a:t>n their abstract:</a:t>
            </a:r>
            <a:r>
              <a:rPr lang="en-US" sz="1200" baseline="0" dirty="0" smtClean="0"/>
              <a:t> </a:t>
            </a:r>
            <a:r>
              <a:rPr lang="en-US" sz="1200" dirty="0" smtClean="0"/>
              <a:t>Insufficient sleep among school-aged children is a growing concern, as numerous studies have shown that chronic short sleep duration increases the risk of poor academic performance and specific adverse health outcomes. </a:t>
            </a:r>
            <a:r>
              <a:rPr lang="en-US" sz="1200" u="sng" dirty="0" smtClean="0"/>
              <a:t>We examined the association between weekday nighttime sleep duration and 3 types of screen exposure: television, chatting, and video gaming.</a:t>
            </a:r>
          </a:p>
          <a:p>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39</a:t>
            </a:fld>
            <a:endParaRPr lang="en-US"/>
          </a:p>
        </p:txBody>
      </p:sp>
    </p:spTree>
    <p:extLst>
      <p:ext uri="{BB962C8B-B14F-4D97-AF65-F5344CB8AC3E}">
        <p14:creationId xmlns:p14="http://schemas.microsoft.com/office/powerpoint/2010/main" val="209065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40</a:t>
            </a:fld>
            <a:endParaRPr lang="en-US"/>
          </a:p>
        </p:txBody>
      </p:sp>
    </p:spTree>
    <p:extLst>
      <p:ext uri="{BB962C8B-B14F-4D97-AF65-F5344CB8AC3E}">
        <p14:creationId xmlns:p14="http://schemas.microsoft.com/office/powerpoint/2010/main" val="172980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41</a:t>
            </a:fld>
            <a:endParaRPr lang="en-US"/>
          </a:p>
        </p:txBody>
      </p:sp>
    </p:spTree>
    <p:extLst>
      <p:ext uri="{BB962C8B-B14F-4D97-AF65-F5344CB8AC3E}">
        <p14:creationId xmlns:p14="http://schemas.microsoft.com/office/powerpoint/2010/main" val="368293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portion of the survey</a:t>
            </a:r>
            <a:r>
              <a:rPr lang="en-US" baseline="0" dirty="0" smtClean="0"/>
              <a:t> instrument that is administered through an interview.</a:t>
            </a:r>
          </a:p>
          <a:p>
            <a:endParaRPr lang="en-US" baseline="0" dirty="0" smtClean="0"/>
          </a:p>
          <a:p>
            <a:r>
              <a:rPr lang="en-US" baseline="0" dirty="0" smtClean="0"/>
              <a:t>The survey covers areas such as parental and sibling relationships, health, school issues, and more.</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42</a:t>
            </a:fld>
            <a:endParaRPr lang="en-US"/>
          </a:p>
        </p:txBody>
      </p:sp>
    </p:spTree>
    <p:extLst>
      <p:ext uri="{BB962C8B-B14F-4D97-AF65-F5344CB8AC3E}">
        <p14:creationId xmlns:p14="http://schemas.microsoft.com/office/powerpoint/2010/main" val="269452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Caregivers</a:t>
            </a:r>
            <a:r>
              <a:rPr lang="en-US" baseline="0" dirty="0" smtClean="0"/>
              <a:t> were asked a separate set of questions.</a:t>
            </a:r>
          </a:p>
          <a:p>
            <a:endParaRPr lang="en-US" baseline="0" dirty="0" smtClean="0"/>
          </a:p>
          <a:p>
            <a:r>
              <a:rPr lang="en-US" baseline="0" dirty="0" smtClean="0"/>
              <a:t>These researchers combined the caregivers responses on this question with the children’s responses from the other survey.</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43</a:t>
            </a:fld>
            <a:endParaRPr lang="en-US"/>
          </a:p>
        </p:txBody>
      </p:sp>
    </p:spTree>
    <p:extLst>
      <p:ext uri="{BB962C8B-B14F-4D97-AF65-F5344CB8AC3E}">
        <p14:creationId xmlns:p14="http://schemas.microsoft.com/office/powerpoint/2010/main" val="244229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Caregivers were also asked about their child’s screen use,</a:t>
            </a:r>
            <a:r>
              <a:rPr lang="en-US" baseline="0" dirty="0" smtClean="0"/>
              <a:t> so the question could be evaluated from both perspectives.  In the interest of time we’ll focus on the child responses.</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44</a:t>
            </a:fld>
            <a:endParaRPr lang="en-US"/>
          </a:p>
        </p:txBody>
      </p:sp>
    </p:spTree>
    <p:extLst>
      <p:ext uri="{BB962C8B-B14F-4D97-AF65-F5344CB8AC3E}">
        <p14:creationId xmlns:p14="http://schemas.microsoft.com/office/powerpoint/2010/main" val="3829422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45</a:t>
            </a:fld>
            <a:endParaRPr lang="en-US"/>
          </a:p>
        </p:txBody>
      </p:sp>
    </p:spTree>
    <p:extLst>
      <p:ext uri="{BB962C8B-B14F-4D97-AF65-F5344CB8AC3E}">
        <p14:creationId xmlns:p14="http://schemas.microsoft.com/office/powerpoint/2010/main" val="122120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briefly into the particulars of</a:t>
            </a:r>
            <a:r>
              <a:rPr lang="en-US" baseline="0" dirty="0" smtClean="0"/>
              <a:t> the statement, a few words about why we did this.  It hasn’t been the culture of the ASA to make declarations like this one.  We’ve made statements about very narrow aspects of statistics – how to use statistical methods to audit elections, for example.  But inference is at the very heart of statistics, and our long tradition is to let the community work out such statistical issues in the journals and in the arena of practice.  However, this is simply not working when it comes to this matter.</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3</a:t>
            </a:fld>
            <a:endParaRPr lang="en-US"/>
          </a:p>
        </p:txBody>
      </p:sp>
    </p:spTree>
    <p:extLst>
      <p:ext uri="{BB962C8B-B14F-4D97-AF65-F5344CB8AC3E}">
        <p14:creationId xmlns:p14="http://schemas.microsoft.com/office/powerpoint/2010/main" val="129137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Researchers adjusted for sex, race/ethnicity, parental relationship, and mother's education, which attenuated the results. </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46</a:t>
            </a:fld>
            <a:endParaRPr lang="en-US"/>
          </a:p>
        </p:txBody>
      </p:sp>
    </p:spTree>
    <p:extLst>
      <p:ext uri="{BB962C8B-B14F-4D97-AF65-F5344CB8AC3E}">
        <p14:creationId xmlns:p14="http://schemas.microsoft.com/office/powerpoint/2010/main" val="234151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 scientifically: uses data that has been carefully collected to try to glean insight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 statistically: uses fairly standard approaches and reports results in a typical fashion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Communication: very carefully explains everything they did and why they did them.  The researchers are to</a:t>
            </a:r>
            <a:r>
              <a:rPr lang="en-US" baseline="0" dirty="0" smtClean="0"/>
              <a:t> be commended for very carefully expressing in the details of their paper what the study limitations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Unfortunately, many times only the abstract is what gets read – for one thing, because it is free.  I paid for access to the full article.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any case, this is a very typical type of study within certain fields.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47</a:t>
            </a:fld>
            <a:endParaRPr lang="en-US"/>
          </a:p>
        </p:txBody>
      </p:sp>
    </p:spTree>
    <p:extLst>
      <p:ext uri="{BB962C8B-B14F-4D97-AF65-F5344CB8AC3E}">
        <p14:creationId xmlns:p14="http://schemas.microsoft.com/office/powerpoint/2010/main" val="3765192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did not have to hunt for an</a:t>
            </a:r>
            <a:r>
              <a:rPr lang="en-US" baseline="0" dirty="0" smtClean="0"/>
              <a:t> example of these problems.  I was thinking about my kids and their sleep habits, and thought I’d just search for an article.  This was the FIRST ONE I found.  The point is that it is NOT hard to find such things.</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48</a:t>
            </a:fld>
            <a:endParaRPr lang="en-US"/>
          </a:p>
        </p:txBody>
      </p:sp>
    </p:spTree>
    <p:extLst>
      <p:ext uri="{BB962C8B-B14F-4D97-AF65-F5344CB8AC3E}">
        <p14:creationId xmlns:p14="http://schemas.microsoft.com/office/powerpoint/2010/main" val="2528382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was the result that we’re talking about</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49</a:t>
            </a:fld>
            <a:endParaRPr lang="en-US"/>
          </a:p>
        </p:txBody>
      </p:sp>
    </p:spTree>
    <p:extLst>
      <p:ext uri="{BB962C8B-B14F-4D97-AF65-F5344CB8AC3E}">
        <p14:creationId xmlns:p14="http://schemas.microsoft.com/office/powerpoint/2010/main" val="312385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assumptions made, and the authors are good about stating them.  One assumption is the accuracy of the self-reported information.</a:t>
            </a:r>
          </a:p>
          <a:p>
            <a:endParaRPr lang="en-US" baseline="0" dirty="0" smtClean="0"/>
          </a:p>
          <a:p>
            <a:r>
              <a:rPr lang="en-US" baseline="0" dirty="0" smtClean="0"/>
              <a:t>My two 12-year-olds have NO IDEA how much time they spend watching TV or playing video games.  To be honest, though, I am sure it is more than two hours.</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50</a:t>
            </a:fld>
            <a:endParaRPr lang="en-US"/>
          </a:p>
        </p:txBody>
      </p:sp>
    </p:spTree>
    <p:extLst>
      <p:ext uri="{BB962C8B-B14F-4D97-AF65-F5344CB8AC3E}">
        <p14:creationId xmlns:p14="http://schemas.microsoft.com/office/powerpoint/2010/main" val="265476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this should play out</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51</a:t>
            </a:fld>
            <a:endParaRPr lang="en-US"/>
          </a:p>
        </p:txBody>
      </p:sp>
    </p:spTree>
    <p:extLst>
      <p:ext uri="{BB962C8B-B14F-4D97-AF65-F5344CB8AC3E}">
        <p14:creationId xmlns:p14="http://schemas.microsoft.com/office/powerpoint/2010/main" val="589476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 is what tends to happen.</a:t>
            </a:r>
          </a:p>
          <a:p>
            <a:endParaRPr lang="en-US" dirty="0" smtClean="0"/>
          </a:p>
          <a:p>
            <a:r>
              <a:rPr lang="en-US" dirty="0" smtClean="0"/>
              <a:t>The</a:t>
            </a:r>
            <a:r>
              <a:rPr lang="en-US" baseline="0" dirty="0" smtClean="0"/>
              <a:t> authors mention the other assumptions in the paper, mention that they could be wrong – and indeed likely are – but then report anyway that the difference is real (that is, the null hypothesis is false)</a:t>
            </a:r>
          </a:p>
          <a:p>
            <a:endParaRPr lang="en-US" dirty="0" smtClean="0"/>
          </a:p>
          <a:p>
            <a:r>
              <a:rPr lang="en-US" dirty="0" smtClean="0"/>
              <a:t>As</a:t>
            </a:r>
            <a:r>
              <a:rPr lang="en-US" baseline="0" dirty="0" smtClean="0"/>
              <a:t> I mentioned earlier, only the abstract makes the news, and shows up something like the first bullet point.  And it is true – sort of, maybe, but incomplete.</a:t>
            </a:r>
          </a:p>
          <a:p>
            <a:r>
              <a:rPr lang="en-US" baseline="0" dirty="0" smtClean="0"/>
              <a:t>“Research shows” – one study or many?</a:t>
            </a:r>
          </a:p>
          <a:p>
            <a:r>
              <a:rPr lang="en-US" baseline="0" dirty="0" smtClean="0"/>
              <a:t>“Children who” – all children?  9 year olds? 9 year olds from this population? 9 year olds from this population several years ago?</a:t>
            </a:r>
          </a:p>
          <a:p>
            <a:r>
              <a:rPr lang="en-US" baseline="0" dirty="0" smtClean="0"/>
              <a:t>“sleep less” – by how much</a:t>
            </a:r>
          </a:p>
          <a:p>
            <a:r>
              <a:rPr lang="en-US" baseline="0" dirty="0" smtClean="0"/>
              <a:t>And then there’s the payoff: “excessive use” “caution”</a:t>
            </a:r>
            <a:endParaRPr lang="en-US" dirty="0" smtClean="0"/>
          </a:p>
          <a:p>
            <a:endParaRPr lang="en-US" dirty="0" smtClean="0"/>
          </a:p>
          <a:p>
            <a:r>
              <a:rPr lang="en-US" dirty="0" smtClean="0"/>
              <a:t>And</a:t>
            </a:r>
            <a:r>
              <a:rPr lang="en-US" baseline="0" dirty="0" smtClean="0"/>
              <a:t> they make one really common mistake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9B6DD6-EFB9-4062-A5C9-D0E8E112F51C}" type="slidenum">
              <a:rPr lang="en-US" smtClean="0"/>
              <a:t>52</a:t>
            </a:fld>
            <a:endParaRPr lang="en-US"/>
          </a:p>
        </p:txBody>
      </p:sp>
    </p:spTree>
    <p:extLst>
      <p:ext uri="{BB962C8B-B14F-4D97-AF65-F5344CB8AC3E}">
        <p14:creationId xmlns:p14="http://schemas.microsoft.com/office/powerpoint/2010/main" val="383609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 I ruining my kids lives by letting them</a:t>
            </a:r>
            <a:r>
              <a:rPr lang="en-US" baseline="0" dirty="0" smtClean="0"/>
              <a:t> play games or watch TV more than two hours a night on weeknights?</a:t>
            </a:r>
          </a:p>
          <a:p>
            <a:r>
              <a:rPr lang="en-US" baseline="0" dirty="0" smtClean="0"/>
              <a:t>What if we just do 1 hour and 45 minutes?  (smile)</a:t>
            </a:r>
            <a:endParaRPr lang="en-US" dirty="0"/>
          </a:p>
        </p:txBody>
      </p:sp>
      <p:sp>
        <p:nvSpPr>
          <p:cNvPr id="4" name="Slide Number Placeholder 3"/>
          <p:cNvSpPr>
            <a:spLocks noGrp="1"/>
          </p:cNvSpPr>
          <p:nvPr>
            <p:ph type="sldNum" sz="quarter" idx="10"/>
          </p:nvPr>
        </p:nvSpPr>
        <p:spPr/>
        <p:txBody>
          <a:bodyPr/>
          <a:lstStyle/>
          <a:p>
            <a:fld id="{D09B6DD6-EFB9-4062-A5C9-D0E8E112F51C}" type="slidenum">
              <a:rPr lang="en-US" smtClean="0"/>
              <a:t>56</a:t>
            </a:fld>
            <a:endParaRPr lang="en-US"/>
          </a:p>
        </p:txBody>
      </p:sp>
    </p:spTree>
    <p:extLst>
      <p:ext uri="{BB962C8B-B14F-4D97-AF65-F5344CB8AC3E}">
        <p14:creationId xmlns:p14="http://schemas.microsoft.com/office/powerpoint/2010/main" val="2581163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p-value is not conditioned on what we’d like it to be.  We generally would like to know what is the probability of our hypothesis being true given the data we observed, but p-values tell you the probability of the data given the hypothesis (and, as a reminder, everything else needed or assumed to compute the p-value)</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58</a:t>
            </a:fld>
            <a:endParaRPr lang="en-US"/>
          </a:p>
        </p:txBody>
      </p:sp>
    </p:spTree>
    <p:extLst>
      <p:ext uri="{BB962C8B-B14F-4D97-AF65-F5344CB8AC3E}">
        <p14:creationId xmlns:p14="http://schemas.microsoft.com/office/powerpoint/2010/main" val="2214662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crystal clear and very clever example from Ron Carver nearly 40 years ago.</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59</a:t>
            </a:fld>
            <a:endParaRPr lang="en-US"/>
          </a:p>
        </p:txBody>
      </p:sp>
    </p:spTree>
    <p:extLst>
      <p:ext uri="{BB962C8B-B14F-4D97-AF65-F5344CB8AC3E}">
        <p14:creationId xmlns:p14="http://schemas.microsoft.com/office/powerpoint/2010/main" val="22656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estimable D R Cox, recent winner of the first International Prize in Statistics, said this 30 years ago.  Thus, the problem has been well identified and widely acknowledged, and yet it is getting worse.</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4</a:t>
            </a:fld>
            <a:endParaRPr lang="en-US"/>
          </a:p>
        </p:txBody>
      </p:sp>
    </p:spTree>
    <p:extLst>
      <p:ext uri="{BB962C8B-B14F-4D97-AF65-F5344CB8AC3E}">
        <p14:creationId xmlns:p14="http://schemas.microsoft.com/office/powerpoint/2010/main" val="338069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60</a:t>
            </a:fld>
            <a:endParaRPr lang="en-US"/>
          </a:p>
        </p:txBody>
      </p:sp>
    </p:spTree>
    <p:extLst>
      <p:ext uri="{BB962C8B-B14F-4D97-AF65-F5344CB8AC3E}">
        <p14:creationId xmlns:p14="http://schemas.microsoft.com/office/powerpoint/2010/main" val="1350778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“Even though this seems to be an unlikely mistake, it is exactly the kind of mistake that is made with the interpretation of statistical significance testing---by analogy, calculated estimates of p(D|H) are interpreted as if they were estimates of p(H|D), when they are clearly not the same." (Carver 1978)</a:t>
            </a:r>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61</a:t>
            </a:fld>
            <a:endParaRPr lang="en-US"/>
          </a:p>
        </p:txBody>
      </p:sp>
    </p:spTree>
    <p:extLst>
      <p:ext uri="{BB962C8B-B14F-4D97-AF65-F5344CB8AC3E}">
        <p14:creationId xmlns:p14="http://schemas.microsoft.com/office/powerpoint/2010/main" val="587044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Inference is hard work.  One way that has been</a:t>
            </a:r>
            <a:r>
              <a:rPr lang="en-US" baseline="0" dirty="0" smtClean="0"/>
              <a:t> commonly used to make inference easier, while giving the appearance of objectivity, is to specify calculations and procedures and to set thresholds of what makes something “statistically significant.”  Indeed, the frequent criticism about certain Bayesian methods being subjective ignores the hidden subjectivity involved in some frequentist methods.</a:t>
            </a:r>
          </a:p>
          <a:p>
            <a:pPr defTabSz="924916">
              <a:defRPr/>
            </a:pPr>
            <a:endParaRPr lang="en-US" baseline="0" dirty="0" smtClean="0"/>
          </a:p>
          <a:p>
            <a:pPr defTabSz="924916">
              <a:defRPr/>
            </a:pPr>
            <a:r>
              <a:rPr lang="en-US" baseline="0" dirty="0" smtClean="0"/>
              <a:t>We would like to move beyond this.</a:t>
            </a:r>
            <a:endParaRPr lang="en-US" dirty="0" smtClean="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62</a:t>
            </a:fld>
            <a:endParaRPr lang="en-US"/>
          </a:p>
        </p:txBody>
      </p:sp>
    </p:spTree>
    <p:extLst>
      <p:ext uri="{BB962C8B-B14F-4D97-AF65-F5344CB8AC3E}">
        <p14:creationId xmlns:p14="http://schemas.microsoft.com/office/powerpoint/2010/main" val="2248898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B4CE3E-FB9D-4492-B66B-3C01C8E0A531}" type="slidenum">
              <a:rPr lang="en-US" smtClean="0"/>
              <a:t>64</a:t>
            </a:fld>
            <a:endParaRPr lang="en-US"/>
          </a:p>
        </p:txBody>
      </p:sp>
    </p:spTree>
    <p:extLst>
      <p:ext uri="{BB962C8B-B14F-4D97-AF65-F5344CB8AC3E}">
        <p14:creationId xmlns:p14="http://schemas.microsoft.com/office/powerpoint/2010/main" val="1363148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make good</a:t>
            </a:r>
            <a:r>
              <a:rPr lang="en-US" baseline="0" dirty="0" smtClean="0"/>
              <a:t> arguments for your position based on the nature and design of your study, which is based on what is already known or conjectured. You would use ALL the statistical results you had in hand, not just the p-value.  And we suspect that researchers want to do that and know how to do that, but that a culture of using the p-value as a filter has set back that method of thinking.</a:t>
            </a:r>
          </a:p>
          <a:p>
            <a:endParaRPr lang="en-US" baseline="0" dirty="0" smtClean="0"/>
          </a:p>
        </p:txBody>
      </p:sp>
      <p:sp>
        <p:nvSpPr>
          <p:cNvPr id="4" name="Slide Number Placeholder 3"/>
          <p:cNvSpPr>
            <a:spLocks noGrp="1"/>
          </p:cNvSpPr>
          <p:nvPr>
            <p:ph type="sldNum" sz="quarter" idx="10"/>
          </p:nvPr>
        </p:nvSpPr>
        <p:spPr/>
        <p:txBody>
          <a:bodyPr/>
          <a:lstStyle/>
          <a:p>
            <a:fld id="{64B4CE3E-FB9D-4492-B66B-3C01C8E0A531}" type="slidenum">
              <a:rPr lang="en-US" smtClean="0"/>
              <a:t>65</a:t>
            </a:fld>
            <a:endParaRPr lang="en-US"/>
          </a:p>
        </p:txBody>
      </p:sp>
    </p:spTree>
    <p:extLst>
      <p:ext uri="{BB962C8B-B14F-4D97-AF65-F5344CB8AC3E}">
        <p14:creationId xmlns:p14="http://schemas.microsoft.com/office/powerpoint/2010/main" val="2783090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p-value is impacted by the numerous</a:t>
            </a:r>
            <a:r>
              <a:rPr lang="en-US" baseline="0" dirty="0" smtClean="0"/>
              <a:t> decisions that are made in data collection, preparation, and analysis.  One must be really clear about the assumptions made and the actions taken leading up to the computation of that p-value.</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66</a:t>
            </a:fld>
            <a:endParaRPr lang="en-US"/>
          </a:p>
        </p:txBody>
      </p:sp>
    </p:spTree>
    <p:extLst>
      <p:ext uri="{BB962C8B-B14F-4D97-AF65-F5344CB8AC3E}">
        <p14:creationId xmlns:p14="http://schemas.microsoft.com/office/powerpoint/2010/main" val="4076857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68</a:t>
            </a:fld>
            <a:endParaRPr lang="en-US"/>
          </a:p>
        </p:txBody>
      </p:sp>
    </p:spTree>
    <p:extLst>
      <p:ext uri="{BB962C8B-B14F-4D97-AF65-F5344CB8AC3E}">
        <p14:creationId xmlns:p14="http://schemas.microsoft.com/office/powerpoint/2010/main" val="2147022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plan to go further.  This October</a:t>
            </a:r>
            <a:r>
              <a:rPr lang="en-US" baseline="0" dirty="0" smtClean="0"/>
              <a:t> in DC we will gather researchers, policy makers and others to take about conducting research, using research, and sponsoring, disseminating, reproducing and replicating research in the 21</a:t>
            </a:r>
            <a:r>
              <a:rPr lang="en-US" baseline="30000" dirty="0" smtClean="0"/>
              <a:t>st</a:t>
            </a:r>
            <a:r>
              <a:rPr lang="en-US" baseline="0" dirty="0" smtClean="0"/>
              <a:t> century.</a:t>
            </a:r>
          </a:p>
          <a:p>
            <a:endParaRPr lang="en-US" dirty="0" smtClean="0"/>
          </a:p>
          <a:p>
            <a:r>
              <a:rPr lang="en-US" dirty="0" smtClean="0"/>
              <a:t>Keep an eye out for information about this conference,</a:t>
            </a:r>
            <a:r>
              <a:rPr lang="en-US" baseline="0" dirty="0" smtClean="0"/>
              <a:t> coming soon.</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69</a:t>
            </a:fld>
            <a:endParaRPr lang="en-US"/>
          </a:p>
        </p:txBody>
      </p:sp>
    </p:spTree>
    <p:extLst>
      <p:ext uri="{BB962C8B-B14F-4D97-AF65-F5344CB8AC3E}">
        <p14:creationId xmlns:p14="http://schemas.microsoft.com/office/powerpoint/2010/main" val="7376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conclude with haiku.  Thanks for the privilege of speaking with you, and thanks to Brad Carlin at the University of Minnesota for the idea for the title of this talk.</a:t>
            </a:r>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70</a:t>
            </a:fld>
            <a:endParaRPr lang="en-US"/>
          </a:p>
        </p:txBody>
      </p:sp>
    </p:spTree>
    <p:extLst>
      <p:ext uri="{BB962C8B-B14F-4D97-AF65-F5344CB8AC3E}">
        <p14:creationId xmlns:p14="http://schemas.microsoft.com/office/powerpoint/2010/main" val="32491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aseline="0" dirty="0" smtClean="0"/>
              <a:t>The problems with the use and interpretation of p-values have been known for a long time.  Nonetheless, the problems persist and so the statement resonates.  It has been downloaded over 170,000 times, and has already over 300 citations.</a:t>
            </a:r>
          </a:p>
          <a:p>
            <a:endParaRPr lang="en-US" baseline="0" dirty="0" smtClean="0"/>
          </a:p>
        </p:txBody>
      </p:sp>
      <p:sp>
        <p:nvSpPr>
          <p:cNvPr id="4" name="Slide Number Placeholder 3"/>
          <p:cNvSpPr>
            <a:spLocks noGrp="1"/>
          </p:cNvSpPr>
          <p:nvPr>
            <p:ph type="sldNum" sz="quarter" idx="10"/>
          </p:nvPr>
        </p:nvSpPr>
        <p:spPr/>
        <p:txBody>
          <a:bodyPr/>
          <a:lstStyle/>
          <a:p>
            <a:fld id="{64B4CE3E-FB9D-4492-B66B-3C01C8E0A531}" type="slidenum">
              <a:rPr lang="en-US" smtClean="0"/>
              <a:t>5</a:t>
            </a:fld>
            <a:endParaRPr lang="en-US"/>
          </a:p>
        </p:txBody>
      </p:sp>
    </p:spTree>
    <p:extLst>
      <p:ext uri="{BB962C8B-B14F-4D97-AF65-F5344CB8AC3E}">
        <p14:creationId xmlns:p14="http://schemas.microsoft.com/office/powerpoint/2010/main" val="192240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spurred into actions by attacks</a:t>
            </a:r>
            <a:r>
              <a:rPr lang="en-US" baseline="0" dirty="0" smtClean="0"/>
              <a:t> on p-values that morphed into attacks on our profession.</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6</a:t>
            </a:fld>
            <a:endParaRPr lang="en-US"/>
          </a:p>
        </p:txBody>
      </p:sp>
    </p:spTree>
    <p:extLst>
      <p:ext uri="{BB962C8B-B14F-4D97-AF65-F5344CB8AC3E}">
        <p14:creationId xmlns:p14="http://schemas.microsoft.com/office/powerpoint/2010/main" val="86510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7</a:t>
            </a:fld>
            <a:endParaRPr lang="en-US"/>
          </a:p>
        </p:txBody>
      </p:sp>
    </p:spTree>
    <p:extLst>
      <p:ext uri="{BB962C8B-B14F-4D97-AF65-F5344CB8AC3E}">
        <p14:creationId xmlns:p14="http://schemas.microsoft.com/office/powerpoint/2010/main" val="109987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environment,</a:t>
            </a:r>
            <a:r>
              <a:rPr lang="en-US" baseline="0" dirty="0" smtClean="0"/>
              <a:t> we thought a statement by the world’s largest association of statisticians might have a beneficial impact on the conduct of science with respect to statistics.</a:t>
            </a:r>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8</a:t>
            </a:fld>
            <a:endParaRPr lang="en-US"/>
          </a:p>
        </p:txBody>
      </p:sp>
    </p:spTree>
    <p:extLst>
      <p:ext uri="{BB962C8B-B14F-4D97-AF65-F5344CB8AC3E}">
        <p14:creationId xmlns:p14="http://schemas.microsoft.com/office/powerpoint/2010/main" val="359100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we wrote.  This</a:t>
            </a:r>
            <a:r>
              <a:rPr lang="en-US" baseline="0" dirty="0" smtClean="0"/>
              <a:t> informal definition took us a long time to agree on, and it works.  (Click to show FiveThirtyEight quote.)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B4CE3E-FB9D-4492-B66B-3C01C8E0A531}" type="slidenum">
              <a:rPr lang="en-US" smtClean="0"/>
              <a:t>9</a:t>
            </a:fld>
            <a:endParaRPr lang="en-US"/>
          </a:p>
        </p:txBody>
      </p:sp>
    </p:spTree>
    <p:extLst>
      <p:ext uri="{BB962C8B-B14F-4D97-AF65-F5344CB8AC3E}">
        <p14:creationId xmlns:p14="http://schemas.microsoft.com/office/powerpoint/2010/main" val="355979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350333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302097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206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142561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3797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42690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308140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47383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277820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D187A-1F06-41D8-9A57-145710C297F1}"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79385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FD187A-1F06-41D8-9A57-145710C297F1}"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297649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FD187A-1F06-41D8-9A57-145710C297F1}"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332711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FD187A-1F06-41D8-9A57-145710C297F1}"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37514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D187A-1F06-41D8-9A57-145710C297F1}"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204263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D187A-1F06-41D8-9A57-145710C297F1}"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132120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D187A-1F06-41D8-9A57-145710C297F1}"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E883A-C95D-4942-8E41-B69DBFA74657}" type="slidenum">
              <a:rPr lang="en-US" smtClean="0"/>
              <a:t>‹#›</a:t>
            </a:fld>
            <a:endParaRPr lang="en-US"/>
          </a:p>
        </p:txBody>
      </p:sp>
    </p:spTree>
    <p:extLst>
      <p:ext uri="{BB962C8B-B14F-4D97-AF65-F5344CB8AC3E}">
        <p14:creationId xmlns:p14="http://schemas.microsoft.com/office/powerpoint/2010/main" val="279127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FD187A-1F06-41D8-9A57-145710C297F1}" type="datetimeFigureOut">
              <a:rPr lang="en-US" smtClean="0"/>
              <a:t>5/25/2017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FAE883A-C95D-4942-8E41-B69DBFA74657}" type="slidenum">
              <a:rPr lang="en-US" smtClean="0"/>
              <a:t>‹#›</a:t>
            </a:fld>
            <a:endParaRPr lang="en-US"/>
          </a:p>
        </p:txBody>
      </p:sp>
    </p:spTree>
    <p:extLst>
      <p:ext uri="{BB962C8B-B14F-4D97-AF65-F5344CB8AC3E}">
        <p14:creationId xmlns:p14="http://schemas.microsoft.com/office/powerpoint/2010/main" val="7723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hyperlink" Target="mailto:ron@amstat.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641" y="189051"/>
            <a:ext cx="10515600" cy="2852737"/>
          </a:xfrm>
        </p:spPr>
        <p:txBody>
          <a:bodyPr/>
          <a:lstStyle/>
          <a:p>
            <a:r>
              <a:rPr lang="en-US" dirty="0" smtClean="0"/>
              <a:t>Doctor, It Hurts When I </a:t>
            </a:r>
            <a:r>
              <a:rPr lang="en-US" i="1" dirty="0" smtClean="0"/>
              <a:t>p</a:t>
            </a:r>
            <a:endParaRPr lang="en-US" i="1" dirty="0"/>
          </a:p>
        </p:txBody>
      </p:sp>
      <p:sp>
        <p:nvSpPr>
          <p:cNvPr id="5" name="Text Placeholder 4"/>
          <p:cNvSpPr>
            <a:spLocks noGrp="1"/>
          </p:cNvSpPr>
          <p:nvPr>
            <p:ph type="body" idx="1"/>
          </p:nvPr>
        </p:nvSpPr>
        <p:spPr>
          <a:xfrm>
            <a:off x="702641" y="3675063"/>
            <a:ext cx="10515600" cy="1841154"/>
          </a:xfrm>
        </p:spPr>
        <p:txBody>
          <a:bodyPr>
            <a:normAutofit/>
          </a:bodyPr>
          <a:lstStyle/>
          <a:p>
            <a:r>
              <a:rPr lang="en-US" sz="3200" dirty="0" smtClean="0"/>
              <a:t>Ronald L. Wasserstein, Executive Director, ASA</a:t>
            </a:r>
          </a:p>
          <a:p>
            <a:r>
              <a:rPr lang="en-US" sz="3200" dirty="0" smtClean="0"/>
              <a:t>NJ ASA Chapter Annual Symposium</a:t>
            </a:r>
          </a:p>
          <a:p>
            <a:r>
              <a:rPr lang="en-US" sz="3200" smtClean="0"/>
              <a:t>May </a:t>
            </a:r>
            <a:r>
              <a:rPr lang="en-US" sz="3200" smtClean="0"/>
              <a:t>25, </a:t>
            </a:r>
            <a:r>
              <a:rPr lang="en-US" sz="3200" dirty="0" smtClean="0"/>
              <a:t>2017</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4" y="62918"/>
            <a:ext cx="3810000" cy="1905000"/>
          </a:xfrm>
          <a:prstGeom prst="rect">
            <a:avLst/>
          </a:prstGeom>
        </p:spPr>
      </p:pic>
    </p:spTree>
    <p:extLst>
      <p:ext uri="{BB962C8B-B14F-4D97-AF65-F5344CB8AC3E}">
        <p14:creationId xmlns:p14="http://schemas.microsoft.com/office/powerpoint/2010/main" val="89899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Perhaps this is clearer</a:t>
            </a:r>
            <a:endParaRPr lang="en-US" dirty="0"/>
          </a:p>
        </p:txBody>
      </p:sp>
      <p:pic>
        <p:nvPicPr>
          <p:cNvPr id="4" name="Picture 3"/>
          <p:cNvPicPr>
            <a:picLocks noChangeAspect="1"/>
          </p:cNvPicPr>
          <p:nvPr/>
        </p:nvPicPr>
        <p:blipFill>
          <a:blip r:embed="rId3"/>
          <a:stretch>
            <a:fillRect/>
          </a:stretch>
        </p:blipFill>
        <p:spPr>
          <a:xfrm>
            <a:off x="139148" y="2445026"/>
            <a:ext cx="12052852" cy="2812773"/>
          </a:xfrm>
          <a:prstGeom prst="rect">
            <a:avLst/>
          </a:prstGeom>
        </p:spPr>
      </p:pic>
      <p:sp>
        <p:nvSpPr>
          <p:cNvPr id="5" name="TextBox 4"/>
          <p:cNvSpPr txBox="1"/>
          <p:nvPr/>
        </p:nvSpPr>
        <p:spPr>
          <a:xfrm>
            <a:off x="318052" y="5963478"/>
            <a:ext cx="10704444" cy="584775"/>
          </a:xfrm>
          <a:prstGeom prst="rect">
            <a:avLst/>
          </a:prstGeom>
          <a:noFill/>
        </p:spPr>
        <p:txBody>
          <a:bodyPr wrap="square" rtlCol="0">
            <a:spAutoFit/>
          </a:bodyPr>
          <a:lstStyle/>
          <a:p>
            <a:r>
              <a:rPr lang="en-US" sz="3200" dirty="0" smtClean="0"/>
              <a:t>(Stark, 2016)</a:t>
            </a:r>
            <a:endParaRPr lang="en-US" sz="3200" dirty="0"/>
          </a:p>
        </p:txBody>
      </p:sp>
    </p:spTree>
    <p:extLst>
      <p:ext uri="{BB962C8B-B14F-4D97-AF65-F5344CB8AC3E}">
        <p14:creationId xmlns:p14="http://schemas.microsoft.com/office/powerpoint/2010/main" val="264167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into the p-value?</a:t>
            </a:r>
            <a:br>
              <a:rPr lang="en-US" dirty="0" smtClean="0"/>
            </a:br>
            <a:r>
              <a:rPr lang="en-US" dirty="0" smtClean="0"/>
              <a:t>Many things!</a:t>
            </a:r>
            <a:endParaRPr lang="en-US" dirty="0"/>
          </a:p>
        </p:txBody>
      </p:sp>
      <p:sp>
        <p:nvSpPr>
          <p:cNvPr id="3" name="Content Placeholder 2"/>
          <p:cNvSpPr>
            <a:spLocks noGrp="1"/>
          </p:cNvSpPr>
          <p:nvPr>
            <p:ph idx="1"/>
          </p:nvPr>
        </p:nvSpPr>
        <p:spPr/>
        <p:txBody>
          <a:bodyPr>
            <a:normAutofit/>
          </a:bodyPr>
          <a:lstStyle/>
          <a:p>
            <a:r>
              <a:rPr lang="en-US" sz="2800" dirty="0" smtClean="0"/>
              <a:t>Assumption that the null hypothesis is true is typically the only thing considered</a:t>
            </a:r>
          </a:p>
          <a:p>
            <a:r>
              <a:rPr lang="en-US" sz="2800" dirty="0" smtClean="0"/>
              <a:t>However, much more than that goes into the p-value.  Many choices by the researcher can affect it.</a:t>
            </a:r>
            <a:endParaRPr lang="en-US" sz="2800" dirty="0"/>
          </a:p>
        </p:txBody>
      </p:sp>
    </p:spTree>
    <p:extLst>
      <p:ext uri="{BB962C8B-B14F-4D97-AF65-F5344CB8AC3E}">
        <p14:creationId xmlns:p14="http://schemas.microsoft.com/office/powerpoint/2010/main" val="44327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814939"/>
          </a:xfrm>
        </p:spPr>
        <p:txBody>
          <a:bodyPr/>
          <a:lstStyle/>
          <a:p>
            <a:r>
              <a:rPr lang="en-US" dirty="0" smtClean="0"/>
              <a:t>ASA statement articulates six principles</a:t>
            </a:r>
            <a:endParaRPr lang="en-US" dirty="0"/>
          </a:p>
        </p:txBody>
      </p:sp>
      <p:sp>
        <p:nvSpPr>
          <p:cNvPr id="4" name="Content Placeholder 3"/>
          <p:cNvSpPr>
            <a:spLocks noGrp="1"/>
          </p:cNvSpPr>
          <p:nvPr>
            <p:ph idx="1"/>
          </p:nvPr>
        </p:nvSpPr>
        <p:spPr>
          <a:xfrm>
            <a:off x="677334" y="1424539"/>
            <a:ext cx="8596668" cy="5072514"/>
          </a:xfrm>
        </p:spPr>
        <p:txBody>
          <a:bodyPr>
            <a:normAutofit/>
          </a:bodyPr>
          <a:lstStyle/>
          <a:p>
            <a:pPr marL="457200" indent="-457200">
              <a:buFont typeface="+mj-lt"/>
              <a:buAutoNum type="arabicPeriod"/>
            </a:pPr>
            <a:r>
              <a:rPr lang="en-US" sz="2000" b="1" i="1" dirty="0">
                <a:solidFill>
                  <a:schemeClr val="accent2"/>
                </a:solidFill>
              </a:rPr>
              <a:t>P</a:t>
            </a:r>
            <a:r>
              <a:rPr lang="en-US" sz="2000" b="1" dirty="0">
                <a:solidFill>
                  <a:schemeClr val="accent2"/>
                </a:solidFill>
              </a:rPr>
              <a:t>-values can indicate how incompatible the data are with a specified statistical model</a:t>
            </a:r>
            <a:r>
              <a:rPr lang="en-US" sz="2000" b="1" dirty="0" smtClean="0">
                <a:solidFill>
                  <a:schemeClr val="accent2"/>
                </a:solidFill>
              </a:rPr>
              <a:t>.</a:t>
            </a:r>
          </a:p>
          <a:p>
            <a:pPr marL="457200" indent="-457200">
              <a:buFont typeface="+mj-lt"/>
              <a:buAutoNum type="arabicPeriod"/>
            </a:pPr>
            <a:r>
              <a:rPr lang="en-US" sz="2000" b="1" i="1" dirty="0">
                <a:solidFill>
                  <a:schemeClr val="accent2"/>
                </a:solidFill>
              </a:rPr>
              <a:t>P</a:t>
            </a:r>
            <a:r>
              <a:rPr lang="en-US" sz="2000" b="1" dirty="0">
                <a:solidFill>
                  <a:schemeClr val="accent2"/>
                </a:solidFill>
              </a:rPr>
              <a:t>-values do not measure the probability that the studied hypothesis is true, or the probability that the data were produced by random chance alone</a:t>
            </a:r>
            <a:r>
              <a:rPr lang="en-US" sz="2000" b="1" dirty="0" smtClean="0">
                <a:solidFill>
                  <a:schemeClr val="accent2"/>
                </a:solidFill>
              </a:rPr>
              <a:t>.</a:t>
            </a:r>
          </a:p>
          <a:p>
            <a:pPr marL="457200" indent="-457200">
              <a:buFont typeface="+mj-lt"/>
              <a:buAutoNum type="arabicPeriod"/>
            </a:pPr>
            <a:r>
              <a:rPr lang="en-US" sz="2000" b="1" dirty="0">
                <a:solidFill>
                  <a:schemeClr val="accent2"/>
                </a:solidFill>
              </a:rPr>
              <a:t>Scientific conclusions and business or policy decisions should not be based only on whether a </a:t>
            </a:r>
            <a:r>
              <a:rPr lang="en-US" sz="2000" b="1" i="1" dirty="0">
                <a:solidFill>
                  <a:schemeClr val="accent2"/>
                </a:solidFill>
              </a:rPr>
              <a:t>p</a:t>
            </a:r>
            <a:r>
              <a:rPr lang="en-US" sz="2000" b="1" dirty="0">
                <a:solidFill>
                  <a:schemeClr val="accent2"/>
                </a:solidFill>
              </a:rPr>
              <a:t>-value passes a specific threshold</a:t>
            </a:r>
            <a:r>
              <a:rPr lang="en-US" sz="2000" b="1" dirty="0" smtClean="0">
                <a:solidFill>
                  <a:schemeClr val="accent2"/>
                </a:solidFill>
              </a:rPr>
              <a:t>.</a:t>
            </a:r>
          </a:p>
          <a:p>
            <a:pPr marL="457200" indent="-457200">
              <a:buFont typeface="+mj-lt"/>
              <a:buAutoNum type="arabicPeriod"/>
            </a:pPr>
            <a:r>
              <a:rPr lang="en-US" sz="2000" b="1" dirty="0">
                <a:solidFill>
                  <a:schemeClr val="accent2"/>
                </a:solidFill>
              </a:rPr>
              <a:t>Proper inference requires full reporting and </a:t>
            </a:r>
            <a:r>
              <a:rPr lang="en-US" sz="2000" b="1" dirty="0" smtClean="0">
                <a:solidFill>
                  <a:schemeClr val="accent2"/>
                </a:solidFill>
              </a:rPr>
              <a:t>transparency</a:t>
            </a:r>
          </a:p>
          <a:p>
            <a:pPr marL="457200" indent="-457200">
              <a:buFont typeface="+mj-lt"/>
              <a:buAutoNum type="arabicPeriod"/>
            </a:pPr>
            <a:r>
              <a:rPr lang="en-US" sz="2000" b="1" dirty="0">
                <a:solidFill>
                  <a:schemeClr val="accent2"/>
                </a:solidFill>
              </a:rPr>
              <a:t>A </a:t>
            </a:r>
            <a:r>
              <a:rPr lang="en-US" sz="2000" b="1" i="1" dirty="0">
                <a:solidFill>
                  <a:schemeClr val="accent2"/>
                </a:solidFill>
              </a:rPr>
              <a:t>p</a:t>
            </a:r>
            <a:r>
              <a:rPr lang="en-US" sz="2000" b="1" dirty="0">
                <a:solidFill>
                  <a:schemeClr val="accent2"/>
                </a:solidFill>
              </a:rPr>
              <a:t>-value, or statistical significance, does not measure the size of an effect or the importance of a result</a:t>
            </a:r>
            <a:r>
              <a:rPr lang="en-US" sz="2000" b="1" dirty="0" smtClean="0">
                <a:solidFill>
                  <a:schemeClr val="accent2"/>
                </a:solidFill>
              </a:rPr>
              <a:t>.</a:t>
            </a:r>
          </a:p>
          <a:p>
            <a:pPr marL="457200" indent="-457200">
              <a:buFont typeface="+mj-lt"/>
              <a:buAutoNum type="arabicPeriod"/>
            </a:pPr>
            <a:r>
              <a:rPr lang="en-US" sz="2000" b="1" dirty="0">
                <a:solidFill>
                  <a:schemeClr val="accent2"/>
                </a:solidFill>
              </a:rPr>
              <a:t>By itself, a </a:t>
            </a:r>
            <a:r>
              <a:rPr lang="en-US" sz="2000" b="1" i="1" dirty="0">
                <a:solidFill>
                  <a:schemeClr val="accent2"/>
                </a:solidFill>
              </a:rPr>
              <a:t>p</a:t>
            </a:r>
            <a:r>
              <a:rPr lang="en-US" sz="2000" b="1" dirty="0">
                <a:solidFill>
                  <a:schemeClr val="accent2"/>
                </a:solidFill>
              </a:rPr>
              <a:t>-value does not provide a good measure of evidence regarding a model or hypothesis.</a:t>
            </a:r>
            <a:endParaRPr lang="en-US" sz="2000" dirty="0">
              <a:solidFill>
                <a:schemeClr val="accent2"/>
              </a:solidFill>
            </a:endParaRPr>
          </a:p>
        </p:txBody>
      </p:sp>
    </p:spTree>
    <p:extLst>
      <p:ext uri="{BB962C8B-B14F-4D97-AF65-F5344CB8AC3E}">
        <p14:creationId xmlns:p14="http://schemas.microsoft.com/office/powerpoint/2010/main" val="8883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814939"/>
          </a:xfrm>
        </p:spPr>
        <p:txBody>
          <a:bodyPr/>
          <a:lstStyle/>
          <a:p>
            <a:r>
              <a:rPr lang="en-US" dirty="0" smtClean="0"/>
              <a:t>ASA statement articulates six principles</a:t>
            </a:r>
            <a:endParaRPr lang="en-US" dirty="0"/>
          </a:p>
        </p:txBody>
      </p:sp>
      <p:sp>
        <p:nvSpPr>
          <p:cNvPr id="4" name="Content Placeholder 3"/>
          <p:cNvSpPr>
            <a:spLocks noGrp="1"/>
          </p:cNvSpPr>
          <p:nvPr>
            <p:ph idx="1"/>
          </p:nvPr>
        </p:nvSpPr>
        <p:spPr>
          <a:xfrm>
            <a:off x="677334" y="1424539"/>
            <a:ext cx="8596668" cy="5072514"/>
          </a:xfrm>
        </p:spPr>
        <p:txBody>
          <a:bodyPr>
            <a:normAutofit/>
          </a:bodyPr>
          <a:lstStyle/>
          <a:p>
            <a:pPr marL="457200" indent="-457200">
              <a:buFont typeface="+mj-lt"/>
              <a:buAutoNum type="arabicPeriod"/>
            </a:pPr>
            <a:r>
              <a:rPr lang="en-US" sz="2000" b="1" i="1" dirty="0">
                <a:solidFill>
                  <a:schemeClr val="accent2"/>
                </a:solidFill>
              </a:rPr>
              <a:t>P</a:t>
            </a:r>
            <a:r>
              <a:rPr lang="en-US" sz="2000" b="1" dirty="0">
                <a:solidFill>
                  <a:schemeClr val="accent2"/>
                </a:solidFill>
              </a:rPr>
              <a:t>-values can indicate how incompatible the data are with a specified statistical model</a:t>
            </a:r>
            <a:r>
              <a:rPr lang="en-US" sz="2000" b="1" dirty="0" smtClean="0">
                <a:solidFill>
                  <a:schemeClr val="accent2"/>
                </a:solidFill>
              </a:rPr>
              <a:t>.</a:t>
            </a:r>
          </a:p>
          <a:p>
            <a:pPr marL="457200" indent="-457200">
              <a:buFont typeface="+mj-lt"/>
              <a:buAutoNum type="arabicPeriod"/>
            </a:pPr>
            <a:r>
              <a:rPr lang="en-US" sz="2000" b="1" i="1" dirty="0">
                <a:solidFill>
                  <a:schemeClr val="accent2"/>
                </a:solidFill>
              </a:rPr>
              <a:t>P</a:t>
            </a:r>
            <a:r>
              <a:rPr lang="en-US" sz="2000" b="1" dirty="0">
                <a:solidFill>
                  <a:schemeClr val="accent2"/>
                </a:solidFill>
              </a:rPr>
              <a:t>-values do not measure the probability that the studied hypothesis is true, or the probability that the data were produced by random chance alone</a:t>
            </a:r>
            <a:r>
              <a:rPr lang="en-US" sz="2000" b="1" dirty="0" smtClean="0">
                <a:solidFill>
                  <a:schemeClr val="accent2"/>
                </a:solidFill>
              </a:rPr>
              <a:t>.</a:t>
            </a:r>
          </a:p>
          <a:p>
            <a:pPr marL="457200" indent="-457200">
              <a:buFont typeface="+mj-lt"/>
              <a:buAutoNum type="arabicPeriod"/>
            </a:pPr>
            <a:r>
              <a:rPr lang="en-US" sz="2000" b="1" dirty="0">
                <a:solidFill>
                  <a:srgbClr val="00B050"/>
                </a:solidFill>
              </a:rPr>
              <a:t>Scientific conclusions and business or policy decisions should not be based only on whether a </a:t>
            </a:r>
            <a:r>
              <a:rPr lang="en-US" sz="2000" b="1" i="1" dirty="0">
                <a:solidFill>
                  <a:srgbClr val="00B050"/>
                </a:solidFill>
              </a:rPr>
              <a:t>p</a:t>
            </a:r>
            <a:r>
              <a:rPr lang="en-US" sz="2000" b="1" dirty="0">
                <a:solidFill>
                  <a:srgbClr val="00B050"/>
                </a:solidFill>
              </a:rPr>
              <a:t>-value passes a specific threshold</a:t>
            </a:r>
            <a:r>
              <a:rPr lang="en-US" sz="2000" b="1" dirty="0" smtClean="0">
                <a:solidFill>
                  <a:srgbClr val="00B050"/>
                </a:solidFill>
              </a:rPr>
              <a:t>.</a:t>
            </a:r>
          </a:p>
          <a:p>
            <a:pPr marL="457200" indent="-457200">
              <a:buFont typeface="+mj-lt"/>
              <a:buAutoNum type="arabicPeriod"/>
            </a:pPr>
            <a:r>
              <a:rPr lang="en-US" sz="2000" b="1" dirty="0">
                <a:solidFill>
                  <a:schemeClr val="accent2"/>
                </a:solidFill>
              </a:rPr>
              <a:t>Proper inference requires full reporting and </a:t>
            </a:r>
            <a:r>
              <a:rPr lang="en-US" sz="2000" b="1" dirty="0" smtClean="0">
                <a:solidFill>
                  <a:schemeClr val="accent2"/>
                </a:solidFill>
              </a:rPr>
              <a:t>transparency</a:t>
            </a:r>
          </a:p>
          <a:p>
            <a:pPr marL="457200" indent="-457200">
              <a:buFont typeface="+mj-lt"/>
              <a:buAutoNum type="arabicPeriod"/>
            </a:pPr>
            <a:r>
              <a:rPr lang="en-US" sz="2000" b="1" dirty="0">
                <a:solidFill>
                  <a:schemeClr val="accent2"/>
                </a:solidFill>
              </a:rPr>
              <a:t>A </a:t>
            </a:r>
            <a:r>
              <a:rPr lang="en-US" sz="2000" b="1" i="1" dirty="0">
                <a:solidFill>
                  <a:schemeClr val="accent2"/>
                </a:solidFill>
              </a:rPr>
              <a:t>p</a:t>
            </a:r>
            <a:r>
              <a:rPr lang="en-US" sz="2000" b="1" dirty="0">
                <a:solidFill>
                  <a:schemeClr val="accent2"/>
                </a:solidFill>
              </a:rPr>
              <a:t>-value, or statistical significance, does not measure the size of an effect or the importance of a result</a:t>
            </a:r>
            <a:r>
              <a:rPr lang="en-US" sz="2000" b="1" dirty="0" smtClean="0">
                <a:solidFill>
                  <a:schemeClr val="accent2"/>
                </a:solidFill>
              </a:rPr>
              <a:t>.</a:t>
            </a:r>
          </a:p>
          <a:p>
            <a:pPr marL="457200" indent="-457200">
              <a:buFont typeface="+mj-lt"/>
              <a:buAutoNum type="arabicPeriod"/>
            </a:pPr>
            <a:r>
              <a:rPr lang="en-US" sz="2000" b="1" dirty="0">
                <a:solidFill>
                  <a:schemeClr val="accent2"/>
                </a:solidFill>
              </a:rPr>
              <a:t>By itself, a </a:t>
            </a:r>
            <a:r>
              <a:rPr lang="en-US" sz="2000" b="1" i="1" dirty="0">
                <a:solidFill>
                  <a:schemeClr val="accent2"/>
                </a:solidFill>
              </a:rPr>
              <a:t>p</a:t>
            </a:r>
            <a:r>
              <a:rPr lang="en-US" sz="2000" b="1" dirty="0">
                <a:solidFill>
                  <a:schemeClr val="accent2"/>
                </a:solidFill>
              </a:rPr>
              <a:t>-value does not provide a good measure of evidence regarding a model or hypothesis.</a:t>
            </a:r>
            <a:endParaRPr lang="en-US" sz="2000" dirty="0">
              <a:solidFill>
                <a:schemeClr val="accent2"/>
              </a:solidFill>
            </a:endParaRPr>
          </a:p>
        </p:txBody>
      </p:sp>
    </p:spTree>
    <p:extLst>
      <p:ext uri="{BB962C8B-B14F-4D97-AF65-F5344CB8AC3E}">
        <p14:creationId xmlns:p14="http://schemas.microsoft.com/office/powerpoint/2010/main" val="236984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ASA statement go far enough?</a:t>
            </a:r>
            <a:endParaRPr lang="en-US" dirty="0"/>
          </a:p>
        </p:txBody>
      </p:sp>
      <p:sp>
        <p:nvSpPr>
          <p:cNvPr id="3" name="Content Placeholder 2"/>
          <p:cNvSpPr>
            <a:spLocks noGrp="1"/>
          </p:cNvSpPr>
          <p:nvPr>
            <p:ph idx="1"/>
          </p:nvPr>
        </p:nvSpPr>
        <p:spPr/>
        <p:txBody>
          <a:bodyPr>
            <a:normAutofit/>
          </a:bodyPr>
          <a:lstStyle/>
          <a:p>
            <a:r>
              <a:rPr lang="en-US" sz="3600" dirty="0" smtClean="0"/>
              <a:t>The ASA statement does not go as far as it should go.</a:t>
            </a:r>
          </a:p>
          <a:p>
            <a:r>
              <a:rPr lang="en-US" sz="3600" dirty="0" smtClean="0"/>
              <a:t>However, it goes as far as it could go.</a:t>
            </a:r>
            <a:endParaRPr lang="en-US" sz="3600" dirty="0"/>
          </a:p>
        </p:txBody>
      </p:sp>
      <p:pic>
        <p:nvPicPr>
          <p:cNvPr id="4" name="Picture 3"/>
          <p:cNvPicPr>
            <a:picLocks noChangeAspect="1"/>
          </p:cNvPicPr>
          <p:nvPr/>
        </p:nvPicPr>
        <p:blipFill>
          <a:blip r:embed="rId3"/>
          <a:stretch>
            <a:fillRect/>
          </a:stretch>
        </p:blipFill>
        <p:spPr>
          <a:xfrm>
            <a:off x="9120684" y="3523488"/>
            <a:ext cx="3071316" cy="3071316"/>
          </a:xfrm>
          <a:prstGeom prst="rect">
            <a:avLst/>
          </a:prstGeom>
        </p:spPr>
      </p:pic>
    </p:spTree>
    <p:extLst>
      <p:ext uri="{BB962C8B-B14F-4D97-AF65-F5344CB8AC3E}">
        <p14:creationId xmlns:p14="http://schemas.microsoft.com/office/powerpoint/2010/main" val="16720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44" y="182217"/>
            <a:ext cx="9458739" cy="1320800"/>
          </a:xfrm>
        </p:spPr>
        <p:txBody>
          <a:bodyPr>
            <a:normAutofit fontScale="90000"/>
          </a:bodyPr>
          <a:lstStyle/>
          <a:p>
            <a:r>
              <a:rPr lang="en-US" dirty="0" smtClean="0"/>
              <a:t>Biggest takeaway message from the ASA statement – </a:t>
            </a:r>
            <a:r>
              <a:rPr lang="en-US" dirty="0" smtClean="0">
                <a:solidFill>
                  <a:srgbClr val="FF0000"/>
                </a:solidFill>
              </a:rPr>
              <a:t>bright line thinking is bad for science</a:t>
            </a:r>
            <a:endParaRPr lang="en-US" dirty="0">
              <a:solidFill>
                <a:srgbClr val="FF0000"/>
              </a:solidFill>
            </a:endParaRPr>
          </a:p>
        </p:txBody>
      </p:sp>
      <p:sp>
        <p:nvSpPr>
          <p:cNvPr id="3" name="Content Placeholder 2"/>
          <p:cNvSpPr>
            <a:spLocks noGrp="1"/>
          </p:cNvSpPr>
          <p:nvPr>
            <p:ph idx="1"/>
          </p:nvPr>
        </p:nvSpPr>
        <p:spPr>
          <a:xfrm>
            <a:off x="341244" y="1503017"/>
            <a:ext cx="9389165" cy="5032375"/>
          </a:xfrm>
        </p:spPr>
        <p:txBody>
          <a:bodyPr>
            <a:normAutofit fontScale="85000" lnSpcReduction="20000"/>
          </a:bodyPr>
          <a:lstStyle/>
          <a:p>
            <a:pPr marL="0" indent="0">
              <a:lnSpc>
                <a:spcPct val="120000"/>
              </a:lnSpc>
              <a:buNone/>
            </a:pPr>
            <a:r>
              <a:rPr lang="en-US" sz="3600" dirty="0" smtClean="0"/>
              <a:t>“(S)</a:t>
            </a:r>
            <a:r>
              <a:rPr lang="en-US" sz="3600" dirty="0" err="1" smtClean="0"/>
              <a:t>cientists</a:t>
            </a:r>
            <a:r>
              <a:rPr lang="en-US" sz="3600" dirty="0" smtClean="0"/>
              <a:t> </a:t>
            </a:r>
            <a:r>
              <a:rPr lang="en-US" sz="3600" dirty="0"/>
              <a:t>have embraced and even avidly pursued meaningless differences solely because they are statistically significant, and have ignored important effects because they failed to pass the screen of statistical </a:t>
            </a:r>
            <a:r>
              <a:rPr lang="en-US" sz="3600" dirty="0" smtClean="0"/>
              <a:t>significance…It </a:t>
            </a:r>
            <a:r>
              <a:rPr lang="en-US" sz="3600" dirty="0"/>
              <a:t>is a safe bet that people have suffered or died because scientists (and editors, regulators, journalists and others) have used significance tests to interpret results, and have consequently failed to identify the most beneficial courses of </a:t>
            </a:r>
            <a:r>
              <a:rPr lang="en-US" sz="3600" dirty="0" smtClean="0"/>
              <a:t>action.”  (Rothman)</a:t>
            </a:r>
          </a:p>
          <a:p>
            <a:pPr marL="0" indent="0">
              <a:buNone/>
            </a:pPr>
            <a:endParaRPr lang="en-US" dirty="0"/>
          </a:p>
        </p:txBody>
      </p:sp>
    </p:spTree>
    <p:extLst>
      <p:ext uri="{BB962C8B-B14F-4D97-AF65-F5344CB8AC3E}">
        <p14:creationId xmlns:p14="http://schemas.microsoft.com/office/powerpoint/2010/main" val="384134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US" dirty="0" smtClean="0"/>
              <a:t>p equal or nearly equal to 0.06</a:t>
            </a:r>
            <a:endParaRPr lang="en-US" dirty="0"/>
          </a:p>
        </p:txBody>
      </p:sp>
      <p:sp>
        <p:nvSpPr>
          <p:cNvPr id="3" name="Content Placeholder 2"/>
          <p:cNvSpPr>
            <a:spLocks noGrp="1"/>
          </p:cNvSpPr>
          <p:nvPr>
            <p:ph idx="1"/>
          </p:nvPr>
        </p:nvSpPr>
        <p:spPr>
          <a:xfrm>
            <a:off x="838200" y="864307"/>
            <a:ext cx="8435802" cy="5193792"/>
          </a:xfrm>
        </p:spPr>
        <p:txBody>
          <a:bodyPr>
            <a:noAutofit/>
          </a:bodyPr>
          <a:lstStyle/>
          <a:p>
            <a:r>
              <a:rPr lang="en-US" sz="2800" dirty="0"/>
              <a:t>almost significant</a:t>
            </a:r>
          </a:p>
          <a:p>
            <a:r>
              <a:rPr lang="en-US" sz="2800" dirty="0" smtClean="0"/>
              <a:t>almost </a:t>
            </a:r>
            <a:r>
              <a:rPr lang="en-US" sz="2800" dirty="0"/>
              <a:t>attained significance </a:t>
            </a:r>
            <a:endParaRPr lang="en-US" sz="2800" dirty="0" smtClean="0"/>
          </a:p>
          <a:p>
            <a:r>
              <a:rPr lang="en-US" sz="2800" dirty="0" smtClean="0"/>
              <a:t>almost significant tendency</a:t>
            </a:r>
          </a:p>
          <a:p>
            <a:r>
              <a:rPr lang="en-US" sz="2800" dirty="0" smtClean="0"/>
              <a:t>almost </a:t>
            </a:r>
            <a:r>
              <a:rPr lang="en-US" sz="2800" dirty="0"/>
              <a:t>became significant </a:t>
            </a:r>
            <a:endParaRPr lang="en-US" sz="2800" dirty="0" smtClean="0"/>
          </a:p>
          <a:p>
            <a:r>
              <a:rPr lang="en-US" sz="2800" dirty="0" smtClean="0"/>
              <a:t>almost </a:t>
            </a:r>
            <a:r>
              <a:rPr lang="en-US" sz="2800" dirty="0"/>
              <a:t>but not quite </a:t>
            </a:r>
            <a:r>
              <a:rPr lang="en-US" sz="2800" dirty="0" smtClean="0"/>
              <a:t>significant</a:t>
            </a:r>
          </a:p>
          <a:p>
            <a:r>
              <a:rPr lang="en-US" sz="2800" dirty="0" smtClean="0"/>
              <a:t>almost statistically significant</a:t>
            </a:r>
          </a:p>
          <a:p>
            <a:r>
              <a:rPr lang="en-US" sz="2800" dirty="0" smtClean="0"/>
              <a:t>almost reached statistical significance</a:t>
            </a:r>
          </a:p>
          <a:p>
            <a:r>
              <a:rPr lang="en-US" sz="2800" dirty="0" smtClean="0"/>
              <a:t>just barely below the level of significance</a:t>
            </a:r>
          </a:p>
          <a:p>
            <a:r>
              <a:rPr lang="en-US" sz="2800" dirty="0" smtClean="0"/>
              <a:t>just beyond significance </a:t>
            </a:r>
          </a:p>
          <a:p>
            <a:r>
              <a:rPr lang="en-US" sz="2800" dirty="0"/>
              <a:t>"... surely, God loves the .06 nearly as much as the .05." (</a:t>
            </a:r>
            <a:r>
              <a:rPr lang="en-US" sz="2800" dirty="0" err="1"/>
              <a:t>Rosnell</a:t>
            </a:r>
            <a:r>
              <a:rPr lang="en-US" sz="2800" dirty="0"/>
              <a:t> and Rosenthal 1989)</a:t>
            </a:r>
            <a:endParaRPr lang="en-US" sz="2800" dirty="0" smtClean="0"/>
          </a:p>
        </p:txBody>
      </p:sp>
    </p:spTree>
    <p:extLst>
      <p:ext uri="{BB962C8B-B14F-4D97-AF65-F5344CB8AC3E}">
        <p14:creationId xmlns:p14="http://schemas.microsoft.com/office/powerpoint/2010/main" val="8728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equal or nearly equal to 0.08</a:t>
            </a:r>
            <a:endParaRPr lang="en-US" dirty="0"/>
          </a:p>
        </p:txBody>
      </p:sp>
      <p:sp>
        <p:nvSpPr>
          <p:cNvPr id="3" name="Content Placeholder 2"/>
          <p:cNvSpPr>
            <a:spLocks noGrp="1"/>
          </p:cNvSpPr>
          <p:nvPr>
            <p:ph idx="1"/>
          </p:nvPr>
        </p:nvSpPr>
        <p:spPr>
          <a:xfrm>
            <a:off x="677334" y="1554302"/>
            <a:ext cx="8596668" cy="3880773"/>
          </a:xfrm>
        </p:spPr>
        <p:txBody>
          <a:bodyPr>
            <a:noAutofit/>
          </a:bodyPr>
          <a:lstStyle/>
          <a:p>
            <a:r>
              <a:rPr lang="en-US" sz="2800" dirty="0" smtClean="0"/>
              <a:t>a certain trend toward significance</a:t>
            </a:r>
          </a:p>
          <a:p>
            <a:r>
              <a:rPr lang="en-US" sz="2800" dirty="0" smtClean="0"/>
              <a:t>a definite trend</a:t>
            </a:r>
          </a:p>
          <a:p>
            <a:r>
              <a:rPr lang="en-US" sz="2800" dirty="0" smtClean="0"/>
              <a:t>a slight tendency toward significance</a:t>
            </a:r>
          </a:p>
          <a:p>
            <a:r>
              <a:rPr lang="en-US" sz="2800" dirty="0" smtClean="0"/>
              <a:t>a strong trend toward significance</a:t>
            </a:r>
          </a:p>
          <a:p>
            <a:r>
              <a:rPr lang="en-US" sz="2800" dirty="0" smtClean="0"/>
              <a:t>a trend close to significance</a:t>
            </a:r>
          </a:p>
          <a:p>
            <a:r>
              <a:rPr lang="en-US" sz="2800" dirty="0"/>
              <a:t>a</a:t>
            </a:r>
            <a:r>
              <a:rPr lang="en-US" sz="2800" dirty="0" smtClean="0"/>
              <a:t>n expected trend</a:t>
            </a:r>
          </a:p>
          <a:p>
            <a:r>
              <a:rPr lang="en-US" sz="2800" dirty="0"/>
              <a:t>a</a:t>
            </a:r>
            <a:r>
              <a:rPr lang="en-US" sz="2800" dirty="0" smtClean="0"/>
              <a:t>pproached our criteria of significance</a:t>
            </a:r>
          </a:p>
          <a:p>
            <a:r>
              <a:rPr lang="en-US" sz="2800" dirty="0"/>
              <a:t>a</a:t>
            </a:r>
            <a:r>
              <a:rPr lang="en-US" sz="2800" dirty="0" smtClean="0"/>
              <a:t>pproaching borderline significance</a:t>
            </a:r>
          </a:p>
          <a:p>
            <a:r>
              <a:rPr lang="en-US" sz="2800" dirty="0"/>
              <a:t>a</a:t>
            </a:r>
            <a:r>
              <a:rPr lang="en-US" sz="2800" dirty="0" smtClean="0"/>
              <a:t>pproaching, although not reaching, significance</a:t>
            </a:r>
            <a:endParaRPr lang="en-US" sz="2800" dirty="0"/>
          </a:p>
        </p:txBody>
      </p:sp>
    </p:spTree>
    <p:extLst>
      <p:ext uri="{BB962C8B-B14F-4D97-AF65-F5344CB8AC3E}">
        <p14:creationId xmlns:p14="http://schemas.microsoft.com/office/powerpoint/2010/main" val="35446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God forbid, p close to but not less than 0.05</a:t>
            </a:r>
            <a:endParaRPr lang="en-US" dirty="0"/>
          </a:p>
        </p:txBody>
      </p:sp>
      <p:sp>
        <p:nvSpPr>
          <p:cNvPr id="3" name="Content Placeholder 2"/>
          <p:cNvSpPr>
            <a:spLocks noGrp="1"/>
          </p:cNvSpPr>
          <p:nvPr>
            <p:ph idx="1"/>
          </p:nvPr>
        </p:nvSpPr>
        <p:spPr>
          <a:xfrm>
            <a:off x="677334" y="1782637"/>
            <a:ext cx="8596668" cy="3880773"/>
          </a:xfrm>
        </p:spPr>
        <p:txBody>
          <a:bodyPr>
            <a:noAutofit/>
          </a:bodyPr>
          <a:lstStyle/>
          <a:p>
            <a:pPr>
              <a:lnSpc>
                <a:spcPct val="90000"/>
              </a:lnSpc>
            </a:pPr>
            <a:r>
              <a:rPr lang="en-US" sz="2800" dirty="0" smtClean="0"/>
              <a:t>hovered at nearly a significant level (p=0.058)</a:t>
            </a:r>
          </a:p>
          <a:p>
            <a:pPr>
              <a:lnSpc>
                <a:spcPct val="90000"/>
              </a:lnSpc>
            </a:pPr>
            <a:r>
              <a:rPr lang="en-US" sz="2800" dirty="0" smtClean="0"/>
              <a:t>hovers on the brink of significance (p=0.055)</a:t>
            </a:r>
          </a:p>
          <a:p>
            <a:pPr>
              <a:lnSpc>
                <a:spcPct val="90000"/>
              </a:lnSpc>
            </a:pPr>
            <a:r>
              <a:rPr lang="en-US" sz="2800" dirty="0" smtClean="0"/>
              <a:t>just about significant (p=0.051)</a:t>
            </a:r>
          </a:p>
          <a:p>
            <a:pPr>
              <a:lnSpc>
                <a:spcPct val="90000"/>
              </a:lnSpc>
            </a:pPr>
            <a:r>
              <a:rPr lang="en-US" sz="2800" dirty="0" smtClean="0"/>
              <a:t>just above the margin of significance (p=0.053)</a:t>
            </a:r>
          </a:p>
          <a:p>
            <a:pPr>
              <a:lnSpc>
                <a:spcPct val="90000"/>
              </a:lnSpc>
            </a:pPr>
            <a:r>
              <a:rPr lang="en-US" sz="2800" dirty="0" smtClean="0"/>
              <a:t>just at the conventional level of significance (p=0.05001)</a:t>
            </a:r>
          </a:p>
          <a:p>
            <a:pPr>
              <a:lnSpc>
                <a:spcPct val="90000"/>
              </a:lnSpc>
            </a:pPr>
            <a:r>
              <a:rPr lang="en-US" sz="2800" dirty="0" smtClean="0"/>
              <a:t>just barely statistically signiﬁcant (p=0.054)</a:t>
            </a:r>
          </a:p>
          <a:p>
            <a:pPr>
              <a:lnSpc>
                <a:spcPct val="90000"/>
              </a:lnSpc>
            </a:pPr>
            <a:r>
              <a:rPr lang="en-US" sz="2800" dirty="0" smtClean="0"/>
              <a:t>just borderline significant (p=0.058)</a:t>
            </a:r>
          </a:p>
          <a:p>
            <a:pPr>
              <a:lnSpc>
                <a:spcPct val="90000"/>
              </a:lnSpc>
            </a:pPr>
            <a:r>
              <a:rPr lang="en-US" sz="2800" dirty="0" smtClean="0"/>
              <a:t>just escaped significance (p=0.057)</a:t>
            </a:r>
          </a:p>
          <a:p>
            <a:pPr>
              <a:lnSpc>
                <a:spcPct val="90000"/>
              </a:lnSpc>
            </a:pPr>
            <a:r>
              <a:rPr lang="en-US" sz="2800" dirty="0" smtClean="0"/>
              <a:t>just failed significance (p=0.057)</a:t>
            </a:r>
            <a:endParaRPr lang="en-US" sz="2800" dirty="0"/>
          </a:p>
        </p:txBody>
      </p:sp>
    </p:spTree>
    <p:extLst>
      <p:ext uri="{BB962C8B-B14F-4D97-AF65-F5344CB8AC3E}">
        <p14:creationId xmlns:p14="http://schemas.microsoft.com/office/powerpoint/2010/main" val="42037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Matthew Hankins for these quotes</a:t>
            </a:r>
            <a:endParaRPr lang="en-US" dirty="0"/>
          </a:p>
        </p:txBody>
      </p:sp>
      <p:sp>
        <p:nvSpPr>
          <p:cNvPr id="3" name="Content Placeholder 2"/>
          <p:cNvSpPr>
            <a:spLocks noGrp="1"/>
          </p:cNvSpPr>
          <p:nvPr>
            <p:ph idx="1"/>
          </p:nvPr>
        </p:nvSpPr>
        <p:spPr>
          <a:xfrm>
            <a:off x="139148" y="2160589"/>
            <a:ext cx="10376452" cy="3880773"/>
          </a:xfrm>
        </p:spPr>
        <p:txBody>
          <a:bodyPr>
            <a:normAutofit/>
          </a:bodyPr>
          <a:lstStyle/>
          <a:p>
            <a:r>
              <a:rPr lang="en-US" sz="2400" dirty="0"/>
              <a:t>https://mchankins.wordpress.com/2013/04/21/still-not-significant-2/</a:t>
            </a:r>
          </a:p>
        </p:txBody>
      </p:sp>
    </p:spTree>
    <p:extLst>
      <p:ext uri="{BB962C8B-B14F-4D97-AF65-F5344CB8AC3E}">
        <p14:creationId xmlns:p14="http://schemas.microsoft.com/office/powerpoint/2010/main" val="2422916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Talk</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600" dirty="0" smtClean="0"/>
              <a:t>They think they know all about it already, because they learned about it from others like them.</a:t>
            </a:r>
          </a:p>
          <a:p>
            <a:pPr>
              <a:lnSpc>
                <a:spcPct val="120000"/>
              </a:lnSpc>
            </a:pPr>
            <a:r>
              <a:rPr lang="en-US" sz="3600" dirty="0" smtClean="0"/>
              <a:t>It is not nearly as interesting as they thought it would be.</a:t>
            </a:r>
          </a:p>
          <a:p>
            <a:pPr>
              <a:lnSpc>
                <a:spcPct val="120000"/>
              </a:lnSpc>
            </a:pPr>
            <a:r>
              <a:rPr lang="en-US" sz="3600" dirty="0" smtClean="0"/>
              <a:t>They’ve stopped listening before you’ve stopped talking. </a:t>
            </a:r>
          </a:p>
          <a:p>
            <a:pPr>
              <a:lnSpc>
                <a:spcPct val="120000"/>
              </a:lnSpc>
            </a:pPr>
            <a:r>
              <a:rPr lang="en-US" sz="3600" dirty="0" smtClean="0"/>
              <a:t>Chances are, they now understand it even less.</a:t>
            </a:r>
            <a:endParaRPr lang="en-US" sz="3600" dirty="0"/>
          </a:p>
        </p:txBody>
      </p:sp>
    </p:spTree>
    <p:extLst>
      <p:ext uri="{BB962C8B-B14F-4D97-AF65-F5344CB8AC3E}">
        <p14:creationId xmlns:p14="http://schemas.microsoft.com/office/powerpoint/2010/main" val="16399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500" y="1404106"/>
            <a:ext cx="11321001" cy="4049789"/>
          </a:xfrm>
          <a:prstGeom prst="rect">
            <a:avLst/>
          </a:prstGeom>
        </p:spPr>
      </p:pic>
    </p:spTree>
    <p:extLst>
      <p:ext uri="{BB962C8B-B14F-4D97-AF65-F5344CB8AC3E}">
        <p14:creationId xmlns:p14="http://schemas.microsoft.com/office/powerpoint/2010/main" val="34465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Focus on statistical significance levels leads researchers to misinterpret data</a:t>
            </a:r>
            <a:endParaRPr lang="en-US" dirty="0"/>
          </a:p>
        </p:txBody>
      </p:sp>
      <p:sp>
        <p:nvSpPr>
          <p:cNvPr id="3" name="Content Placeholder 2"/>
          <p:cNvSpPr>
            <a:spLocks noGrp="1"/>
          </p:cNvSpPr>
          <p:nvPr>
            <p:ph idx="1"/>
          </p:nvPr>
        </p:nvSpPr>
        <p:spPr/>
        <p:txBody>
          <a:bodyPr>
            <a:normAutofit/>
          </a:bodyPr>
          <a:lstStyle/>
          <a:p>
            <a:r>
              <a:rPr lang="en-US" sz="2400" dirty="0" smtClean="0"/>
              <a:t>Participants: Authors of articles published in the 2013 volume of the NEJM</a:t>
            </a:r>
            <a:endParaRPr lang="en-US" sz="2400" dirty="0"/>
          </a:p>
        </p:txBody>
      </p:sp>
    </p:spTree>
    <p:extLst>
      <p:ext uri="{BB962C8B-B14F-4D97-AF65-F5344CB8AC3E}">
        <p14:creationId xmlns:p14="http://schemas.microsoft.com/office/powerpoint/2010/main" val="3083363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664" y="416631"/>
            <a:ext cx="8596668" cy="4805818"/>
          </a:xfrm>
        </p:spPr>
        <p:txBody>
          <a:bodyPr>
            <a:noAutofit/>
          </a:bodyPr>
          <a:lstStyle/>
          <a:p>
            <a:pPr marL="0" indent="0">
              <a:buNone/>
            </a:pPr>
            <a:r>
              <a:rPr lang="en-US" sz="2800" dirty="0"/>
              <a:t>Below is a summary of a study from an </a:t>
            </a:r>
            <a:r>
              <a:rPr lang="en-US" sz="2800" dirty="0" smtClean="0"/>
              <a:t>academic paper</a:t>
            </a:r>
            <a:r>
              <a:rPr lang="en-US" sz="2800" dirty="0"/>
              <a:t>:</a:t>
            </a:r>
          </a:p>
          <a:p>
            <a:pPr marL="0" indent="0">
              <a:buNone/>
            </a:pPr>
            <a:r>
              <a:rPr lang="en-US" sz="2800" dirty="0"/>
              <a:t>The study aimed to test how different </a:t>
            </a:r>
            <a:r>
              <a:rPr lang="en-US" sz="2800" dirty="0" smtClean="0"/>
              <a:t>interventions might </a:t>
            </a:r>
            <a:r>
              <a:rPr lang="en-US" sz="2800" dirty="0"/>
              <a:t>affect terminal cancer patients’ survival. </a:t>
            </a:r>
            <a:r>
              <a:rPr lang="en-US" sz="2800" dirty="0" smtClean="0"/>
              <a:t>Participants were </a:t>
            </a:r>
            <a:r>
              <a:rPr lang="en-US" sz="2800" dirty="0"/>
              <a:t>randomly assigned to one of two groups</a:t>
            </a:r>
            <a:r>
              <a:rPr lang="en-US" sz="2800" dirty="0" smtClean="0"/>
              <a:t>. Group </a:t>
            </a:r>
            <a:r>
              <a:rPr lang="en-US" sz="2800" dirty="0"/>
              <a:t>A was instructed to write daily about </a:t>
            </a:r>
            <a:r>
              <a:rPr lang="en-US" sz="2800" dirty="0" smtClean="0"/>
              <a:t>positive things </a:t>
            </a:r>
            <a:r>
              <a:rPr lang="en-US" sz="2800" dirty="0"/>
              <a:t>they were blessed with while Group B </a:t>
            </a:r>
            <a:r>
              <a:rPr lang="en-US" sz="2800" dirty="0" smtClean="0"/>
              <a:t>was instructed </a:t>
            </a:r>
            <a:r>
              <a:rPr lang="en-US" sz="2800" dirty="0"/>
              <a:t>to write daily about misfortunes that </a:t>
            </a:r>
            <a:r>
              <a:rPr lang="en-US" sz="2800" dirty="0" smtClean="0"/>
              <a:t>others had </a:t>
            </a:r>
            <a:r>
              <a:rPr lang="en-US" sz="2800" dirty="0"/>
              <a:t>to endure. Participants were then tracked </a:t>
            </a:r>
            <a:r>
              <a:rPr lang="en-US" sz="2800" dirty="0" smtClean="0"/>
              <a:t>until all </a:t>
            </a:r>
            <a:r>
              <a:rPr lang="en-US" sz="2800" dirty="0"/>
              <a:t>had died. </a:t>
            </a:r>
            <a:r>
              <a:rPr lang="en-US" sz="2800" b="1" dirty="0"/>
              <a:t>Participants in Group A lived, on average</a:t>
            </a:r>
            <a:r>
              <a:rPr lang="en-US" sz="2800" b="1" dirty="0" smtClean="0"/>
              <a:t>, 8.2 </a:t>
            </a:r>
            <a:r>
              <a:rPr lang="en-US" sz="2800" b="1" dirty="0"/>
              <a:t>months post-diagnosis whereas participants </a:t>
            </a:r>
            <a:r>
              <a:rPr lang="en-US" sz="2800" b="1" dirty="0" smtClean="0"/>
              <a:t>in Group </a:t>
            </a:r>
            <a:r>
              <a:rPr lang="en-US" sz="2800" b="1" dirty="0"/>
              <a:t>B lived, on average, 7.5 months </a:t>
            </a:r>
            <a:r>
              <a:rPr lang="en-US" sz="2800" b="1" dirty="0" smtClean="0"/>
              <a:t>post-diagnosis </a:t>
            </a:r>
            <a:r>
              <a:rPr lang="en-US" sz="2800" b="1" dirty="0" smtClean="0">
                <a:solidFill>
                  <a:srgbClr val="FF0000"/>
                </a:solidFill>
              </a:rPr>
              <a:t>(p=0.27</a:t>
            </a:r>
            <a:r>
              <a:rPr lang="en-US" sz="2800" b="1" dirty="0">
                <a:solidFill>
                  <a:srgbClr val="FF0000"/>
                </a:solidFill>
              </a:rPr>
              <a:t>)</a:t>
            </a:r>
            <a:r>
              <a:rPr lang="en-US" sz="2800" b="1" dirty="0"/>
              <a:t>.</a:t>
            </a:r>
          </a:p>
        </p:txBody>
      </p:sp>
    </p:spTree>
    <p:extLst>
      <p:ext uri="{BB962C8B-B14F-4D97-AF65-F5344CB8AC3E}">
        <p14:creationId xmlns:p14="http://schemas.microsoft.com/office/powerpoint/2010/main" val="994152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wording 1: Which statement is the most accurate summary of the results?</a:t>
            </a:r>
            <a:endParaRPr lang="en-US" dirty="0"/>
          </a:p>
        </p:txBody>
      </p:sp>
      <p:sp>
        <p:nvSpPr>
          <p:cNvPr id="3" name="Content Placeholder 2"/>
          <p:cNvSpPr>
            <a:spLocks noGrp="1"/>
          </p:cNvSpPr>
          <p:nvPr>
            <p:ph idx="1"/>
          </p:nvPr>
        </p:nvSpPr>
        <p:spPr>
          <a:xfrm>
            <a:off x="677334" y="2160589"/>
            <a:ext cx="8596668" cy="4409893"/>
          </a:xfrm>
        </p:spPr>
        <p:txBody>
          <a:bodyPr>
            <a:normAutofit lnSpcReduction="10000"/>
          </a:bodyPr>
          <a:lstStyle/>
          <a:p>
            <a:pPr>
              <a:buAutoNum type="alphaUcPeriod"/>
            </a:pPr>
            <a:r>
              <a:rPr lang="en-US" dirty="0" smtClean="0"/>
              <a:t>Speaking </a:t>
            </a:r>
            <a:r>
              <a:rPr lang="en-US" dirty="0"/>
              <a:t>only of the subjects who took part in </a:t>
            </a:r>
            <a:r>
              <a:rPr lang="en-US" dirty="0" smtClean="0"/>
              <a:t>this particular </a:t>
            </a:r>
            <a:r>
              <a:rPr lang="en-US" dirty="0"/>
              <a:t>study, the average number of </a:t>
            </a:r>
            <a:r>
              <a:rPr lang="en-US" dirty="0" smtClean="0"/>
              <a:t>post-diagnosis months </a:t>
            </a:r>
            <a:r>
              <a:rPr lang="en-US" dirty="0"/>
              <a:t>lived by the participants who were in Group </a:t>
            </a:r>
            <a:r>
              <a:rPr lang="en-US" dirty="0" smtClean="0"/>
              <a:t>A was </a:t>
            </a:r>
            <a:r>
              <a:rPr lang="en-US" b="1" dirty="0"/>
              <a:t>greater</a:t>
            </a:r>
            <a:r>
              <a:rPr lang="en-US" dirty="0"/>
              <a:t> than that lived by the participants </a:t>
            </a:r>
            <a:r>
              <a:rPr lang="en-US" dirty="0" smtClean="0"/>
              <a:t>who were </a:t>
            </a:r>
            <a:r>
              <a:rPr lang="en-US" dirty="0"/>
              <a:t>in </a:t>
            </a:r>
            <a:r>
              <a:rPr lang="en-US" dirty="0" smtClean="0"/>
              <a:t>Group B.</a:t>
            </a:r>
          </a:p>
          <a:p>
            <a:pPr>
              <a:buAutoNum type="alphaUcPeriod"/>
            </a:pPr>
            <a:r>
              <a:rPr lang="en-US" dirty="0" smtClean="0"/>
              <a:t>Speaking </a:t>
            </a:r>
            <a:r>
              <a:rPr lang="en-US" dirty="0"/>
              <a:t>only of the subjects who took part in </a:t>
            </a:r>
            <a:r>
              <a:rPr lang="en-US" dirty="0" smtClean="0"/>
              <a:t>this particular </a:t>
            </a:r>
            <a:r>
              <a:rPr lang="en-US" dirty="0"/>
              <a:t>study, the average number of </a:t>
            </a:r>
            <a:r>
              <a:rPr lang="en-US" dirty="0" smtClean="0"/>
              <a:t>post-diagnosis months </a:t>
            </a:r>
            <a:r>
              <a:rPr lang="en-US" dirty="0"/>
              <a:t>lived by the participants who were in Group </a:t>
            </a:r>
            <a:r>
              <a:rPr lang="en-US" dirty="0" smtClean="0"/>
              <a:t>A was </a:t>
            </a:r>
            <a:r>
              <a:rPr lang="en-US" b="1" dirty="0"/>
              <a:t>less</a:t>
            </a:r>
            <a:r>
              <a:rPr lang="en-US" dirty="0"/>
              <a:t> than that lived by the participants who </a:t>
            </a:r>
            <a:r>
              <a:rPr lang="en-US" dirty="0" smtClean="0"/>
              <a:t>were in </a:t>
            </a:r>
            <a:r>
              <a:rPr lang="en-US" dirty="0"/>
              <a:t>Group B</a:t>
            </a:r>
            <a:r>
              <a:rPr lang="en-US" dirty="0" smtClean="0"/>
              <a:t>.</a:t>
            </a:r>
          </a:p>
          <a:p>
            <a:pPr>
              <a:buAutoNum type="alphaUcPeriod"/>
            </a:pPr>
            <a:r>
              <a:rPr lang="en-US" dirty="0"/>
              <a:t>Speaking only of the subjects who took part in </a:t>
            </a:r>
            <a:r>
              <a:rPr lang="en-US" dirty="0" smtClean="0"/>
              <a:t>this particular </a:t>
            </a:r>
            <a:r>
              <a:rPr lang="en-US" dirty="0"/>
              <a:t>study, the average number of </a:t>
            </a:r>
            <a:r>
              <a:rPr lang="en-US" dirty="0" smtClean="0"/>
              <a:t>post-diagnosis months </a:t>
            </a:r>
            <a:r>
              <a:rPr lang="en-US" dirty="0"/>
              <a:t>lived by the participants who were in Group </a:t>
            </a:r>
            <a:r>
              <a:rPr lang="en-US" dirty="0" smtClean="0"/>
              <a:t>A was </a:t>
            </a:r>
            <a:r>
              <a:rPr lang="en-US" b="1" dirty="0"/>
              <a:t>no different </a:t>
            </a:r>
            <a:r>
              <a:rPr lang="en-US" dirty="0"/>
              <a:t>than that lived by the </a:t>
            </a:r>
            <a:r>
              <a:rPr lang="en-US" dirty="0" smtClean="0"/>
              <a:t>participants who </a:t>
            </a:r>
            <a:r>
              <a:rPr lang="en-US" dirty="0"/>
              <a:t>were in Group B</a:t>
            </a:r>
            <a:r>
              <a:rPr lang="en-US" dirty="0" smtClean="0"/>
              <a:t>.</a:t>
            </a:r>
          </a:p>
          <a:p>
            <a:pPr>
              <a:buAutoNum type="alphaUcPeriod"/>
            </a:pPr>
            <a:r>
              <a:rPr lang="en-US" dirty="0"/>
              <a:t>Speaking only of the subjects who took part </a:t>
            </a:r>
            <a:r>
              <a:rPr lang="en-US" dirty="0" smtClean="0"/>
              <a:t>in this </a:t>
            </a:r>
            <a:r>
              <a:rPr lang="en-US" dirty="0"/>
              <a:t>particular study, it </a:t>
            </a:r>
            <a:r>
              <a:rPr lang="en-US" b="1" dirty="0"/>
              <a:t>cannot be determined</a:t>
            </a:r>
            <a:r>
              <a:rPr lang="en-US" dirty="0"/>
              <a:t> </a:t>
            </a:r>
            <a:r>
              <a:rPr lang="en-US" dirty="0" smtClean="0"/>
              <a:t>whether the </a:t>
            </a:r>
            <a:r>
              <a:rPr lang="en-US" dirty="0"/>
              <a:t>average number of post-diagnosis months lived </a:t>
            </a:r>
            <a:r>
              <a:rPr lang="en-US" dirty="0" smtClean="0"/>
              <a:t>by the </a:t>
            </a:r>
            <a:r>
              <a:rPr lang="en-US" dirty="0"/>
              <a:t>participants who were in Group A was </a:t>
            </a:r>
            <a:r>
              <a:rPr lang="en-US" dirty="0" smtClean="0"/>
              <a:t>greater/no different/less </a:t>
            </a:r>
            <a:r>
              <a:rPr lang="en-US" dirty="0"/>
              <a:t>than that lived by the participants </a:t>
            </a:r>
            <a:r>
              <a:rPr lang="en-US" dirty="0" smtClean="0"/>
              <a:t>who were </a:t>
            </a:r>
            <a:r>
              <a:rPr lang="en-US" dirty="0"/>
              <a:t>in Group B.</a:t>
            </a:r>
          </a:p>
        </p:txBody>
      </p:sp>
    </p:spTree>
    <p:extLst>
      <p:ext uri="{BB962C8B-B14F-4D97-AF65-F5344CB8AC3E}">
        <p14:creationId xmlns:p14="http://schemas.microsoft.com/office/powerpoint/2010/main" val="2852759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wording 2: Which statement is the most accurate summary of the results?</a:t>
            </a:r>
            <a:endParaRPr lang="en-US" dirty="0"/>
          </a:p>
        </p:txBody>
      </p:sp>
      <p:sp>
        <p:nvSpPr>
          <p:cNvPr id="3" name="Content Placeholder 2"/>
          <p:cNvSpPr>
            <a:spLocks noGrp="1"/>
          </p:cNvSpPr>
          <p:nvPr>
            <p:ph idx="1"/>
          </p:nvPr>
        </p:nvSpPr>
        <p:spPr>
          <a:xfrm>
            <a:off x="677334" y="2160589"/>
            <a:ext cx="8596668" cy="4409893"/>
          </a:xfrm>
        </p:spPr>
        <p:txBody>
          <a:bodyPr>
            <a:normAutofit/>
          </a:bodyPr>
          <a:lstStyle/>
          <a:p>
            <a:pPr>
              <a:buAutoNum type="alphaUcPeriod"/>
            </a:pPr>
            <a:r>
              <a:rPr lang="en-US" dirty="0" smtClean="0"/>
              <a:t>The average </a:t>
            </a:r>
            <a:r>
              <a:rPr lang="en-US" dirty="0"/>
              <a:t>number of </a:t>
            </a:r>
            <a:r>
              <a:rPr lang="en-US" dirty="0" smtClean="0"/>
              <a:t>post-diagnosis months </a:t>
            </a:r>
            <a:r>
              <a:rPr lang="en-US" dirty="0"/>
              <a:t>lived by the participants who were in Group </a:t>
            </a:r>
            <a:r>
              <a:rPr lang="en-US" dirty="0" smtClean="0"/>
              <a:t>A was </a:t>
            </a:r>
            <a:r>
              <a:rPr lang="en-US" b="1" dirty="0"/>
              <a:t>greater</a:t>
            </a:r>
            <a:r>
              <a:rPr lang="en-US" dirty="0"/>
              <a:t> than that lived by the participants </a:t>
            </a:r>
            <a:r>
              <a:rPr lang="en-US" dirty="0" smtClean="0"/>
              <a:t>who were </a:t>
            </a:r>
            <a:r>
              <a:rPr lang="en-US" dirty="0"/>
              <a:t>in </a:t>
            </a:r>
            <a:r>
              <a:rPr lang="en-US" dirty="0" smtClean="0"/>
              <a:t>Group B.</a:t>
            </a:r>
          </a:p>
          <a:p>
            <a:pPr>
              <a:buAutoNum type="alphaUcPeriod"/>
            </a:pPr>
            <a:r>
              <a:rPr lang="en-US" dirty="0" smtClean="0"/>
              <a:t>The average </a:t>
            </a:r>
            <a:r>
              <a:rPr lang="en-US" dirty="0"/>
              <a:t>number of </a:t>
            </a:r>
            <a:r>
              <a:rPr lang="en-US" dirty="0" smtClean="0"/>
              <a:t>post-diagnosis months </a:t>
            </a:r>
            <a:r>
              <a:rPr lang="en-US" dirty="0"/>
              <a:t>lived by the participants who were in Group </a:t>
            </a:r>
            <a:r>
              <a:rPr lang="en-US" dirty="0" smtClean="0"/>
              <a:t>A was </a:t>
            </a:r>
            <a:r>
              <a:rPr lang="en-US" b="1" dirty="0"/>
              <a:t>less</a:t>
            </a:r>
            <a:r>
              <a:rPr lang="en-US" dirty="0"/>
              <a:t> than that lived by the participants who </a:t>
            </a:r>
            <a:r>
              <a:rPr lang="en-US" dirty="0" smtClean="0"/>
              <a:t>were in </a:t>
            </a:r>
            <a:r>
              <a:rPr lang="en-US" dirty="0"/>
              <a:t>Group B</a:t>
            </a:r>
            <a:r>
              <a:rPr lang="en-US" dirty="0" smtClean="0"/>
              <a:t>.</a:t>
            </a:r>
          </a:p>
          <a:p>
            <a:pPr>
              <a:buAutoNum type="alphaUcPeriod"/>
            </a:pPr>
            <a:r>
              <a:rPr lang="en-US" dirty="0" smtClean="0"/>
              <a:t>The average </a:t>
            </a:r>
            <a:r>
              <a:rPr lang="en-US" dirty="0"/>
              <a:t>number of </a:t>
            </a:r>
            <a:r>
              <a:rPr lang="en-US" dirty="0" smtClean="0"/>
              <a:t>post-diagnosis months </a:t>
            </a:r>
            <a:r>
              <a:rPr lang="en-US" dirty="0"/>
              <a:t>lived by the participants who were in Group </a:t>
            </a:r>
            <a:r>
              <a:rPr lang="en-US" dirty="0" smtClean="0"/>
              <a:t>A was </a:t>
            </a:r>
            <a:r>
              <a:rPr lang="en-US" b="1" dirty="0"/>
              <a:t>no different </a:t>
            </a:r>
            <a:r>
              <a:rPr lang="en-US" dirty="0"/>
              <a:t>than that lived by the </a:t>
            </a:r>
            <a:r>
              <a:rPr lang="en-US" dirty="0" smtClean="0"/>
              <a:t>participants who </a:t>
            </a:r>
            <a:r>
              <a:rPr lang="en-US" dirty="0"/>
              <a:t>were in Group B</a:t>
            </a:r>
            <a:r>
              <a:rPr lang="en-US" dirty="0" smtClean="0"/>
              <a:t>.</a:t>
            </a:r>
          </a:p>
          <a:p>
            <a:pPr>
              <a:buAutoNum type="alphaUcPeriod"/>
            </a:pPr>
            <a:r>
              <a:rPr lang="en-US" dirty="0" smtClean="0"/>
              <a:t>It </a:t>
            </a:r>
            <a:r>
              <a:rPr lang="en-US" b="1" dirty="0" smtClean="0"/>
              <a:t>cannot </a:t>
            </a:r>
            <a:r>
              <a:rPr lang="en-US" b="1" dirty="0"/>
              <a:t>be determined</a:t>
            </a:r>
            <a:r>
              <a:rPr lang="en-US" dirty="0"/>
              <a:t> </a:t>
            </a:r>
            <a:r>
              <a:rPr lang="en-US" dirty="0" smtClean="0"/>
              <a:t>whether the </a:t>
            </a:r>
            <a:r>
              <a:rPr lang="en-US" dirty="0"/>
              <a:t>average number of post-diagnosis months lived </a:t>
            </a:r>
            <a:r>
              <a:rPr lang="en-US" dirty="0" smtClean="0"/>
              <a:t>by the </a:t>
            </a:r>
            <a:r>
              <a:rPr lang="en-US" dirty="0"/>
              <a:t>participants who were in Group A was </a:t>
            </a:r>
            <a:r>
              <a:rPr lang="en-US" dirty="0" smtClean="0"/>
              <a:t>greater/no different/less </a:t>
            </a:r>
            <a:r>
              <a:rPr lang="en-US" dirty="0"/>
              <a:t>than that lived by the participants </a:t>
            </a:r>
            <a:r>
              <a:rPr lang="en-US" dirty="0" smtClean="0"/>
              <a:t>who were </a:t>
            </a:r>
            <a:r>
              <a:rPr lang="en-US" dirty="0"/>
              <a:t>in Group B.</a:t>
            </a:r>
          </a:p>
        </p:txBody>
      </p:sp>
    </p:spTree>
    <p:extLst>
      <p:ext uri="{BB962C8B-B14F-4D97-AF65-F5344CB8AC3E}">
        <p14:creationId xmlns:p14="http://schemas.microsoft.com/office/powerpoint/2010/main" val="261523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wording 3: Which statement is the most accurate summary of the results?</a:t>
            </a:r>
            <a:endParaRPr lang="en-US" dirty="0"/>
          </a:p>
        </p:txBody>
      </p:sp>
      <p:sp>
        <p:nvSpPr>
          <p:cNvPr id="3" name="Content Placeholder 2"/>
          <p:cNvSpPr>
            <a:spLocks noGrp="1"/>
          </p:cNvSpPr>
          <p:nvPr>
            <p:ph idx="1"/>
          </p:nvPr>
        </p:nvSpPr>
        <p:spPr>
          <a:xfrm>
            <a:off x="677334" y="2160589"/>
            <a:ext cx="8596668" cy="4409893"/>
          </a:xfrm>
        </p:spPr>
        <p:txBody>
          <a:bodyPr>
            <a:normAutofit/>
          </a:bodyPr>
          <a:lstStyle/>
          <a:p>
            <a:pPr>
              <a:buAutoNum type="alphaUcPeriod"/>
            </a:pPr>
            <a:r>
              <a:rPr lang="en-US" dirty="0"/>
              <a:t>The participants who were in Group A tended to live </a:t>
            </a:r>
            <a:r>
              <a:rPr lang="en-US" b="1" dirty="0"/>
              <a:t>longer</a:t>
            </a:r>
            <a:r>
              <a:rPr lang="en-US" dirty="0"/>
              <a:t> post-diagnosis than the participants who were in Group B. </a:t>
            </a:r>
            <a:endParaRPr lang="en-US" dirty="0" smtClean="0"/>
          </a:p>
          <a:p>
            <a:pPr>
              <a:buAutoNum type="alphaUcPeriod"/>
            </a:pPr>
            <a:r>
              <a:rPr lang="en-US" dirty="0"/>
              <a:t>The participants who were in Group A tended to live </a:t>
            </a:r>
            <a:r>
              <a:rPr lang="en-US" b="1" dirty="0"/>
              <a:t>shorter</a:t>
            </a:r>
            <a:r>
              <a:rPr lang="en-US" dirty="0"/>
              <a:t> post-diagnosis than the participants who were in Group B. </a:t>
            </a:r>
            <a:endParaRPr lang="en-US" dirty="0" smtClean="0"/>
          </a:p>
          <a:p>
            <a:pPr>
              <a:buAutoNum type="alphaUcPeriod"/>
            </a:pPr>
            <a:r>
              <a:rPr lang="en-US" dirty="0"/>
              <a:t>Post-diagnosis lifespan </a:t>
            </a:r>
            <a:r>
              <a:rPr lang="en-US" b="1" dirty="0"/>
              <a:t>did not diﬀer</a:t>
            </a:r>
            <a:r>
              <a:rPr lang="en-US" dirty="0"/>
              <a:t> between the participants who were in Group A and the participants who were in Group B. </a:t>
            </a:r>
            <a:endParaRPr lang="en-US" dirty="0" smtClean="0"/>
          </a:p>
          <a:p>
            <a:pPr>
              <a:buAutoNum type="alphaUcPeriod"/>
            </a:pPr>
            <a:r>
              <a:rPr lang="en-US" dirty="0" smtClean="0"/>
              <a:t>It </a:t>
            </a:r>
            <a:r>
              <a:rPr lang="en-US" b="1" dirty="0"/>
              <a:t>cannot be determined</a:t>
            </a:r>
            <a:r>
              <a:rPr lang="en-US" dirty="0"/>
              <a:t> whether the participants who were in Group A tended to live longer/no diﬀerent/shorter post-diagnosis than the participants who were in Group B.</a:t>
            </a:r>
          </a:p>
        </p:txBody>
      </p:sp>
    </p:spTree>
    <p:extLst>
      <p:ext uri="{BB962C8B-B14F-4D97-AF65-F5344CB8AC3E}">
        <p14:creationId xmlns:p14="http://schemas.microsoft.com/office/powerpoint/2010/main" val="394776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03662"/>
          </a:xfrm>
        </p:spPr>
        <p:txBody>
          <a:bodyPr>
            <a:normAutofit fontScale="90000"/>
          </a:bodyPr>
          <a:lstStyle/>
          <a:p>
            <a:r>
              <a:rPr lang="en-US" dirty="0" smtClean="0"/>
              <a:t>Results</a:t>
            </a:r>
            <a:br>
              <a:rPr lang="en-US" dirty="0" smtClean="0"/>
            </a:br>
            <a:r>
              <a:rPr lang="en-US" sz="2000" dirty="0" smtClean="0"/>
              <a:t>recall: </a:t>
            </a:r>
            <a:br>
              <a:rPr lang="en-US" sz="2000" dirty="0" smtClean="0"/>
            </a:br>
            <a:r>
              <a:rPr lang="en-US" sz="2000" dirty="0" smtClean="0"/>
              <a:t>A. group A&gt;group B</a:t>
            </a:r>
            <a:br>
              <a:rPr lang="en-US" sz="2000" dirty="0" smtClean="0"/>
            </a:br>
            <a:r>
              <a:rPr lang="en-US" sz="2000" dirty="0" err="1" smtClean="0"/>
              <a:t>B</a:t>
            </a:r>
            <a:r>
              <a:rPr lang="en-US" sz="2000" dirty="0" smtClean="0"/>
              <a:t>. group A&lt;group B</a:t>
            </a:r>
            <a:br>
              <a:rPr lang="en-US" sz="2000" dirty="0" smtClean="0"/>
            </a:br>
            <a:r>
              <a:rPr lang="en-US" sz="2000" dirty="0" smtClean="0"/>
              <a:t>C. No difference</a:t>
            </a:r>
            <a:br>
              <a:rPr lang="en-US" sz="2000" dirty="0" smtClean="0"/>
            </a:br>
            <a:r>
              <a:rPr lang="en-US" sz="2000" dirty="0" smtClean="0"/>
              <a:t>D. cannot tell</a:t>
            </a:r>
            <a:endParaRPr lang="en-US" sz="2000" dirty="0"/>
          </a:p>
        </p:txBody>
      </p:sp>
      <p:sp>
        <p:nvSpPr>
          <p:cNvPr id="3" name="Content Placeholder 2"/>
          <p:cNvSpPr>
            <a:spLocks noGrp="1"/>
          </p:cNvSpPr>
          <p:nvPr>
            <p:ph idx="1"/>
          </p:nvPr>
        </p:nvSpPr>
        <p:spPr>
          <a:xfrm>
            <a:off x="677334" y="4083657"/>
            <a:ext cx="8596668" cy="3880773"/>
          </a:xfrm>
        </p:spPr>
        <p:txBody>
          <a:bodyPr>
            <a:normAutofit/>
          </a:bodyPr>
          <a:lstStyle/>
          <a:p>
            <a:r>
              <a:rPr lang="en-US" sz="2000" dirty="0" smtClean="0"/>
              <a:t>Regardless of the wording presented, most people selected A (the correct answer) when p=0.27 and failed to select A when p=0.01.</a:t>
            </a:r>
          </a:p>
          <a:p>
            <a:r>
              <a:rPr lang="en-US" sz="2000" dirty="0" smtClean="0"/>
              <a:t>In the case of p=0.01, most of the few people who did chose A chose D</a:t>
            </a:r>
          </a:p>
          <a:p>
            <a:r>
              <a:rPr lang="en-US" sz="2000" dirty="0" smtClean="0"/>
              <a:t>In the case of p=0.27, among the great majority of people who chose did not chose A, there was generally a split between C and D, with C favored by most.</a:t>
            </a:r>
            <a:endParaRPr lang="en-US" sz="2000" dirty="0"/>
          </a:p>
        </p:txBody>
      </p:sp>
      <p:pic>
        <p:nvPicPr>
          <p:cNvPr id="4" name="Picture 3"/>
          <p:cNvPicPr>
            <a:picLocks noChangeAspect="1"/>
          </p:cNvPicPr>
          <p:nvPr/>
        </p:nvPicPr>
        <p:blipFill>
          <a:blip r:embed="rId2"/>
          <a:stretch>
            <a:fillRect/>
          </a:stretch>
        </p:blipFill>
        <p:spPr>
          <a:xfrm>
            <a:off x="3716135" y="139031"/>
            <a:ext cx="6136043" cy="3374824"/>
          </a:xfrm>
          <a:prstGeom prst="rect">
            <a:avLst/>
          </a:prstGeom>
        </p:spPr>
      </p:pic>
    </p:spTree>
    <p:extLst>
      <p:ext uri="{BB962C8B-B14F-4D97-AF65-F5344CB8AC3E}">
        <p14:creationId xmlns:p14="http://schemas.microsoft.com/office/powerpoint/2010/main" val="3546198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checks</a:t>
            </a:r>
            <a:endParaRPr lang="en-US" dirty="0"/>
          </a:p>
        </p:txBody>
      </p:sp>
      <p:sp>
        <p:nvSpPr>
          <p:cNvPr id="3" name="Content Placeholder 2"/>
          <p:cNvSpPr>
            <a:spLocks noGrp="1"/>
          </p:cNvSpPr>
          <p:nvPr>
            <p:ph idx="1"/>
          </p:nvPr>
        </p:nvSpPr>
        <p:spPr/>
        <p:txBody>
          <a:bodyPr/>
          <a:lstStyle/>
          <a:p>
            <a:r>
              <a:rPr lang="en-US" dirty="0" smtClean="0"/>
              <a:t>Similar study with </a:t>
            </a:r>
          </a:p>
          <a:p>
            <a:pPr lvl="1"/>
            <a:r>
              <a:rPr lang="en-US" dirty="0" smtClean="0"/>
              <a:t>editorial board of </a:t>
            </a:r>
            <a:r>
              <a:rPr lang="en-US" i="1" dirty="0" smtClean="0"/>
              <a:t>Psychological Science</a:t>
            </a:r>
          </a:p>
          <a:p>
            <a:pPr lvl="1"/>
            <a:r>
              <a:rPr lang="en-US" dirty="0" smtClean="0"/>
              <a:t>Marketing Science Institute Young Scholars</a:t>
            </a:r>
          </a:p>
          <a:p>
            <a:pPr lvl="1"/>
            <a:r>
              <a:rPr lang="en-US" dirty="0" smtClean="0"/>
              <a:t>Statistically trained undergraduates</a:t>
            </a:r>
          </a:p>
          <a:p>
            <a:pPr lvl="1"/>
            <a:r>
              <a:rPr lang="en-US" dirty="0" smtClean="0"/>
              <a:t>Undergraduates without statistical training</a:t>
            </a:r>
          </a:p>
          <a:p>
            <a:r>
              <a:rPr lang="en-US" dirty="0" smtClean="0"/>
              <a:t>There was no substantial change to the pattern of results</a:t>
            </a:r>
          </a:p>
          <a:p>
            <a:endParaRPr lang="en-US" i="1" dirty="0"/>
          </a:p>
        </p:txBody>
      </p:sp>
    </p:spTree>
    <p:extLst>
      <p:ext uri="{BB962C8B-B14F-4D97-AF65-F5344CB8AC3E}">
        <p14:creationId xmlns:p14="http://schemas.microsoft.com/office/powerpoint/2010/main" val="2734110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Does this pattern of results extend from descriptive statements to the evaluation of evidence via likelihood judgments</a:t>
            </a:r>
            <a:endParaRPr lang="en-US" dirty="0"/>
          </a:p>
        </p:txBody>
      </p:sp>
      <p:sp>
        <p:nvSpPr>
          <p:cNvPr id="3" name="Content Placeholder 2"/>
          <p:cNvSpPr>
            <a:spLocks noGrp="1"/>
          </p:cNvSpPr>
          <p:nvPr>
            <p:ph idx="1"/>
          </p:nvPr>
        </p:nvSpPr>
        <p:spPr>
          <a:xfrm>
            <a:off x="865870" y="2688491"/>
            <a:ext cx="8596668" cy="3880773"/>
          </a:xfrm>
        </p:spPr>
        <p:txBody>
          <a:bodyPr>
            <a:normAutofit/>
          </a:bodyPr>
          <a:lstStyle/>
          <a:p>
            <a:r>
              <a:rPr lang="en-US" sz="2400" dirty="0" smtClean="0"/>
              <a:t>Participants: Authors of articles published in the 2013 volume of the American Journal of Epidemiology</a:t>
            </a:r>
          </a:p>
          <a:p>
            <a:r>
              <a:rPr lang="en-US" sz="2400" dirty="0"/>
              <a:t>Participants completed a likelihood judgment question followed by a choice question. Participants were randomly assigned to one of </a:t>
            </a:r>
            <a:r>
              <a:rPr lang="en-US" sz="2400" dirty="0" smtClean="0"/>
              <a:t>sixteen </a:t>
            </a:r>
            <a:r>
              <a:rPr lang="en-US" sz="2400" dirty="0"/>
              <a:t>conditions following a four by two by two design. The ﬁrst level of the design varied whether the p-value was set to 0.025, 0.075, 0.125, or 0.175 and the second level of the design varied the magnitude of the treatment diﬀerence (52% and 44% versus 57% and 39%).</a:t>
            </a:r>
          </a:p>
        </p:txBody>
      </p:sp>
    </p:spTree>
    <p:extLst>
      <p:ext uri="{BB962C8B-B14F-4D97-AF65-F5344CB8AC3E}">
        <p14:creationId xmlns:p14="http://schemas.microsoft.com/office/powerpoint/2010/main" val="2209999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664" y="416631"/>
            <a:ext cx="8596668" cy="4805818"/>
          </a:xfrm>
        </p:spPr>
        <p:txBody>
          <a:bodyPr>
            <a:noAutofit/>
          </a:bodyPr>
          <a:lstStyle/>
          <a:p>
            <a:pPr marL="0" indent="0">
              <a:buNone/>
            </a:pPr>
            <a:r>
              <a:rPr lang="en-US" sz="2800" dirty="0"/>
              <a:t>Below is a summary of a study from an </a:t>
            </a:r>
            <a:r>
              <a:rPr lang="en-US" sz="2800" dirty="0" smtClean="0"/>
              <a:t>academic paper</a:t>
            </a:r>
            <a:r>
              <a:rPr lang="en-US" sz="2800" dirty="0"/>
              <a:t>:</a:t>
            </a:r>
          </a:p>
          <a:p>
            <a:pPr marL="0" indent="0">
              <a:buNone/>
            </a:pPr>
            <a:r>
              <a:rPr lang="en-US" sz="2800" dirty="0"/>
              <a:t>The study aimed to test how two diﬀerent drugs impact whether a patient recovers from a certain disease. Subjects were randomly drawn from a ﬁxed population and then randomly assigned to Drug A or Drug B. Fifty-two percent (52%) of subjects who took Drug A recovered from the disease while forty-four percent (44%) of subjects who took Drug B recovered from the disease. A test of the null hypothesis that there is no diﬀerence between Drug A and Drug B in terms of probability of recovery from the disease yields a p-value of 0.175. </a:t>
            </a:r>
            <a:endParaRPr lang="en-US" sz="2800" b="1" dirty="0"/>
          </a:p>
        </p:txBody>
      </p:sp>
    </p:spTree>
    <p:extLst>
      <p:ext uri="{BB962C8B-B14F-4D97-AF65-F5344CB8AC3E}">
        <p14:creationId xmlns:p14="http://schemas.microsoft.com/office/powerpoint/2010/main" val="256847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ASA issue a “statement on p-values and statistical significance?”</a:t>
            </a:r>
            <a:endParaRPr lang="en-US" dirty="0"/>
          </a:p>
        </p:txBody>
      </p:sp>
    </p:spTree>
    <p:extLst>
      <p:ext uri="{BB962C8B-B14F-4D97-AF65-F5344CB8AC3E}">
        <p14:creationId xmlns:p14="http://schemas.microsoft.com/office/powerpoint/2010/main" val="391903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Likelihood judgment question: Assuming </a:t>
            </a:r>
            <a:r>
              <a:rPr lang="en-US" sz="2800" dirty="0"/>
              <a:t>no prior studies have been conducted with these drugs, which of the following statements is most accurate?</a:t>
            </a:r>
          </a:p>
        </p:txBody>
      </p:sp>
      <p:sp>
        <p:nvSpPr>
          <p:cNvPr id="3" name="Content Placeholder 2"/>
          <p:cNvSpPr>
            <a:spLocks noGrp="1"/>
          </p:cNvSpPr>
          <p:nvPr>
            <p:ph idx="1"/>
          </p:nvPr>
        </p:nvSpPr>
        <p:spPr>
          <a:xfrm>
            <a:off x="677334" y="2160589"/>
            <a:ext cx="8596668" cy="4409893"/>
          </a:xfrm>
        </p:spPr>
        <p:txBody>
          <a:bodyPr>
            <a:normAutofit/>
          </a:bodyPr>
          <a:lstStyle/>
          <a:p>
            <a:pPr>
              <a:buAutoNum type="alphaUcPeriod"/>
            </a:pPr>
            <a:r>
              <a:rPr lang="en-US" dirty="0"/>
              <a:t>A person drawn randomly from the same population as the subjects in the study is </a:t>
            </a:r>
            <a:r>
              <a:rPr lang="en-US" b="1" dirty="0"/>
              <a:t>more likely </a:t>
            </a:r>
            <a:r>
              <a:rPr lang="en-US" dirty="0"/>
              <a:t>to recover from the disease if given Drug A than if given Drug B. </a:t>
            </a:r>
            <a:endParaRPr lang="en-US" dirty="0" smtClean="0"/>
          </a:p>
          <a:p>
            <a:pPr>
              <a:buAutoNum type="alphaUcPeriod"/>
            </a:pPr>
            <a:r>
              <a:rPr lang="en-US" dirty="0" smtClean="0"/>
              <a:t>A </a:t>
            </a:r>
            <a:r>
              <a:rPr lang="en-US" dirty="0"/>
              <a:t>person drawn randomly from the same population as the subjects in the study is </a:t>
            </a:r>
            <a:r>
              <a:rPr lang="en-US" b="1" dirty="0"/>
              <a:t>less likely </a:t>
            </a:r>
            <a:r>
              <a:rPr lang="en-US" dirty="0"/>
              <a:t>to recover from the disease if given Drug A than if given Drug B. </a:t>
            </a:r>
            <a:endParaRPr lang="en-US" dirty="0" smtClean="0"/>
          </a:p>
          <a:p>
            <a:pPr>
              <a:buAutoNum type="alphaUcPeriod"/>
            </a:pPr>
            <a:r>
              <a:rPr lang="en-US" dirty="0"/>
              <a:t>A person drawn randomly from the same population as the subjects in the study is </a:t>
            </a:r>
            <a:r>
              <a:rPr lang="en-US" b="1" dirty="0"/>
              <a:t>equally likely </a:t>
            </a:r>
            <a:r>
              <a:rPr lang="en-US" dirty="0"/>
              <a:t>to recover from the disease if given Drug A than if given Drug B. </a:t>
            </a:r>
            <a:endParaRPr lang="en-US" dirty="0" smtClean="0"/>
          </a:p>
          <a:p>
            <a:pPr>
              <a:buAutoNum type="alphaUcPeriod"/>
            </a:pPr>
            <a:r>
              <a:rPr lang="en-US" dirty="0"/>
              <a:t>It </a:t>
            </a:r>
            <a:r>
              <a:rPr lang="en-US" b="1" dirty="0"/>
              <a:t>cannot be determined </a:t>
            </a:r>
            <a:r>
              <a:rPr lang="en-US" dirty="0"/>
              <a:t>whether a person drawn randomly from the same population as the subjects in the study is more/less/equally likely to recover from the disease if given Drug A or if given Drug B.</a:t>
            </a:r>
          </a:p>
          <a:p>
            <a:pPr>
              <a:buAutoNum type="alphaUcPeriod"/>
            </a:pPr>
            <a:endParaRPr lang="en-US" dirty="0"/>
          </a:p>
        </p:txBody>
      </p:sp>
    </p:spTree>
    <p:extLst>
      <p:ext uri="{BB962C8B-B14F-4D97-AF65-F5344CB8AC3E}">
        <p14:creationId xmlns:p14="http://schemas.microsoft.com/office/powerpoint/2010/main" val="345747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Likelihood judgment question: Assuming </a:t>
            </a:r>
            <a:r>
              <a:rPr lang="en-US" sz="2800" dirty="0"/>
              <a:t>no prior studies have been conducted with these drugs, which of the following statements is most accurate?</a:t>
            </a:r>
          </a:p>
        </p:txBody>
      </p:sp>
      <p:sp>
        <p:nvSpPr>
          <p:cNvPr id="3" name="Content Placeholder 2"/>
          <p:cNvSpPr>
            <a:spLocks noGrp="1"/>
          </p:cNvSpPr>
          <p:nvPr>
            <p:ph idx="1"/>
          </p:nvPr>
        </p:nvSpPr>
        <p:spPr>
          <a:xfrm>
            <a:off x="677334" y="2160589"/>
            <a:ext cx="8596668" cy="4409893"/>
          </a:xfrm>
        </p:spPr>
        <p:txBody>
          <a:bodyPr>
            <a:normAutofit/>
          </a:bodyPr>
          <a:lstStyle/>
          <a:p>
            <a:pPr>
              <a:buAutoNum type="alphaUcPeriod"/>
            </a:pPr>
            <a:r>
              <a:rPr lang="en-US" b="1" dirty="0" smtClean="0"/>
              <a:t>more likely</a:t>
            </a:r>
            <a:endParaRPr lang="en-US" dirty="0" smtClean="0"/>
          </a:p>
          <a:p>
            <a:pPr>
              <a:buAutoNum type="alphaUcPeriod"/>
            </a:pPr>
            <a:r>
              <a:rPr lang="en-US" b="1" dirty="0" smtClean="0"/>
              <a:t>less likely</a:t>
            </a:r>
            <a:endParaRPr lang="en-US" dirty="0" smtClean="0"/>
          </a:p>
          <a:p>
            <a:pPr>
              <a:buAutoNum type="alphaUcPeriod"/>
            </a:pPr>
            <a:r>
              <a:rPr lang="en-US" b="1" dirty="0" smtClean="0"/>
              <a:t>equally likely</a:t>
            </a:r>
            <a:endParaRPr lang="en-US" dirty="0" smtClean="0"/>
          </a:p>
          <a:p>
            <a:pPr>
              <a:buAutoNum type="alphaUcPeriod"/>
            </a:pPr>
            <a:r>
              <a:rPr lang="en-US" b="1" dirty="0" smtClean="0"/>
              <a:t>cannot </a:t>
            </a:r>
            <a:r>
              <a:rPr lang="en-US" b="1" dirty="0"/>
              <a:t>be </a:t>
            </a:r>
            <a:r>
              <a:rPr lang="en-US" b="1" dirty="0" smtClean="0"/>
              <a:t>determined</a:t>
            </a:r>
            <a:endParaRPr lang="en-US" dirty="0"/>
          </a:p>
          <a:p>
            <a:pPr>
              <a:buAutoNum type="alphaUcPeriod"/>
            </a:pPr>
            <a:endParaRPr lang="en-US" dirty="0"/>
          </a:p>
        </p:txBody>
      </p:sp>
      <p:pic>
        <p:nvPicPr>
          <p:cNvPr id="4" name="Picture 3"/>
          <p:cNvPicPr>
            <a:picLocks noChangeAspect="1"/>
          </p:cNvPicPr>
          <p:nvPr/>
        </p:nvPicPr>
        <p:blipFill>
          <a:blip r:embed="rId2"/>
          <a:stretch>
            <a:fillRect/>
          </a:stretch>
        </p:blipFill>
        <p:spPr>
          <a:xfrm>
            <a:off x="5164671" y="2464232"/>
            <a:ext cx="6594913" cy="4022285"/>
          </a:xfrm>
          <a:prstGeom prst="rect">
            <a:avLst/>
          </a:prstGeom>
        </p:spPr>
      </p:pic>
    </p:spTree>
    <p:extLst>
      <p:ext uri="{BB962C8B-B14F-4D97-AF65-F5344CB8AC3E}">
        <p14:creationId xmlns:p14="http://schemas.microsoft.com/office/powerpoint/2010/main" val="963023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Personal choice question</a:t>
            </a:r>
            <a:r>
              <a:rPr lang="en-US" sz="2800" dirty="0"/>
              <a:t>: If you were to advise a loved one who was a patient from the same population as those in the study, what drug would you advise him or her to take?</a:t>
            </a:r>
          </a:p>
        </p:txBody>
      </p:sp>
      <p:sp>
        <p:nvSpPr>
          <p:cNvPr id="3" name="Content Placeholder 2"/>
          <p:cNvSpPr>
            <a:spLocks noGrp="1"/>
          </p:cNvSpPr>
          <p:nvPr>
            <p:ph idx="1"/>
          </p:nvPr>
        </p:nvSpPr>
        <p:spPr>
          <a:xfrm>
            <a:off x="677334" y="3065562"/>
            <a:ext cx="8596668" cy="4409893"/>
          </a:xfrm>
        </p:spPr>
        <p:txBody>
          <a:bodyPr>
            <a:normAutofit/>
          </a:bodyPr>
          <a:lstStyle/>
          <a:p>
            <a:pPr>
              <a:buAutoNum type="alphaUcPeriod"/>
            </a:pPr>
            <a:r>
              <a:rPr lang="en-US" sz="2800" dirty="0"/>
              <a:t>I would advise Drug A. </a:t>
            </a:r>
          </a:p>
          <a:p>
            <a:pPr>
              <a:buAutoNum type="alphaUcPeriod"/>
            </a:pPr>
            <a:r>
              <a:rPr lang="en-US" sz="2800" dirty="0"/>
              <a:t>I would advise Drug B. </a:t>
            </a:r>
          </a:p>
          <a:p>
            <a:pPr>
              <a:buAutoNum type="alphaUcPeriod"/>
            </a:pPr>
            <a:r>
              <a:rPr lang="en-US" sz="2800" dirty="0"/>
              <a:t>I would advise that there is no diﬀerence between Drug A and Drug B.</a:t>
            </a:r>
          </a:p>
          <a:p>
            <a:pPr marL="0" indent="0">
              <a:buNone/>
            </a:pPr>
            <a:endParaRPr lang="en-US" sz="2800" dirty="0"/>
          </a:p>
        </p:txBody>
      </p:sp>
    </p:spTree>
    <p:extLst>
      <p:ext uri="{BB962C8B-B14F-4D97-AF65-F5344CB8AC3E}">
        <p14:creationId xmlns:p14="http://schemas.microsoft.com/office/powerpoint/2010/main" val="1375175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Distant choice question</a:t>
            </a:r>
            <a:r>
              <a:rPr lang="en-US" sz="2800" dirty="0"/>
              <a:t>: If you were to advise physicians treating patients from the same population as those in the study, what drug would you advise these physicians prescribe for their patients?</a:t>
            </a:r>
          </a:p>
        </p:txBody>
      </p:sp>
      <p:sp>
        <p:nvSpPr>
          <p:cNvPr id="3" name="Content Placeholder 2"/>
          <p:cNvSpPr>
            <a:spLocks noGrp="1"/>
          </p:cNvSpPr>
          <p:nvPr>
            <p:ph idx="1"/>
          </p:nvPr>
        </p:nvSpPr>
        <p:spPr>
          <a:xfrm>
            <a:off x="677334" y="2999574"/>
            <a:ext cx="8596668" cy="4409893"/>
          </a:xfrm>
        </p:spPr>
        <p:txBody>
          <a:bodyPr>
            <a:normAutofit/>
          </a:bodyPr>
          <a:lstStyle/>
          <a:p>
            <a:pPr>
              <a:buAutoNum type="alphaUcPeriod"/>
            </a:pPr>
            <a:r>
              <a:rPr lang="en-US" sz="2800" dirty="0" smtClean="0"/>
              <a:t>I </a:t>
            </a:r>
            <a:r>
              <a:rPr lang="en-US" sz="2800" dirty="0"/>
              <a:t>would advise Drug A. </a:t>
            </a:r>
            <a:endParaRPr lang="en-US" sz="2800" dirty="0" smtClean="0"/>
          </a:p>
          <a:p>
            <a:pPr>
              <a:buAutoNum type="alphaUcPeriod"/>
            </a:pPr>
            <a:r>
              <a:rPr lang="en-US" sz="2800" dirty="0" smtClean="0"/>
              <a:t>I </a:t>
            </a:r>
            <a:r>
              <a:rPr lang="en-US" sz="2800" dirty="0"/>
              <a:t>would advise Drug B. </a:t>
            </a:r>
            <a:endParaRPr lang="en-US" sz="2800" dirty="0" smtClean="0"/>
          </a:p>
          <a:p>
            <a:pPr>
              <a:buAutoNum type="alphaUcPeriod"/>
            </a:pPr>
            <a:r>
              <a:rPr lang="en-US" sz="2800" dirty="0" smtClean="0"/>
              <a:t>I </a:t>
            </a:r>
            <a:r>
              <a:rPr lang="en-US" sz="2800" dirty="0"/>
              <a:t>would advise that there is no diﬀerence between Drug A and Drug B.</a:t>
            </a:r>
          </a:p>
          <a:p>
            <a:pPr>
              <a:buAutoNum type="alphaUcPeriod"/>
            </a:pPr>
            <a:endParaRPr lang="en-US" sz="2800" dirty="0"/>
          </a:p>
        </p:txBody>
      </p:sp>
    </p:spTree>
    <p:extLst>
      <p:ext uri="{BB962C8B-B14F-4D97-AF65-F5344CB8AC3E}">
        <p14:creationId xmlns:p14="http://schemas.microsoft.com/office/powerpoint/2010/main" val="1666973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87487" y="988179"/>
            <a:ext cx="6411152" cy="4165207"/>
          </a:xfrm>
          <a:prstGeom prst="rect">
            <a:avLst/>
          </a:prstGeom>
        </p:spPr>
      </p:pic>
    </p:spTree>
    <p:extLst>
      <p:ext uri="{BB962C8B-B14F-4D97-AF65-F5344CB8AC3E}">
        <p14:creationId xmlns:p14="http://schemas.microsoft.com/office/powerpoint/2010/main" val="2364098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they make these choices?</a:t>
            </a:r>
            <a:endParaRPr lang="en-US" dirty="0"/>
          </a:p>
        </p:txBody>
      </p:sp>
      <p:sp>
        <p:nvSpPr>
          <p:cNvPr id="3" name="Content Placeholder 2"/>
          <p:cNvSpPr>
            <a:spLocks noGrp="1"/>
          </p:cNvSpPr>
          <p:nvPr>
            <p:ph idx="1"/>
          </p:nvPr>
        </p:nvSpPr>
        <p:spPr/>
        <p:txBody>
          <a:bodyPr/>
          <a:lstStyle/>
          <a:p>
            <a:r>
              <a:rPr lang="en-US" dirty="0" smtClean="0"/>
              <a:t>Participants were provided a text box to explain their reasoning</a:t>
            </a:r>
          </a:p>
          <a:p>
            <a:r>
              <a:rPr lang="en-US" dirty="0" smtClean="0"/>
              <a:t>The vast majority who incorrectly answered the “judgment question” responded with an answer about not achieving statistical significance</a:t>
            </a:r>
          </a:p>
          <a:p>
            <a:endParaRPr lang="en-US" dirty="0"/>
          </a:p>
          <a:p>
            <a:r>
              <a:rPr lang="en-US" dirty="0" smtClean="0"/>
              <a:t>By the way:</a:t>
            </a:r>
          </a:p>
          <a:p>
            <a:r>
              <a:rPr lang="en-US" dirty="0" smtClean="0"/>
              <a:t>This second study was tested on multiple populations with similar results</a:t>
            </a:r>
          </a:p>
          <a:p>
            <a:r>
              <a:rPr lang="en-US" dirty="0" smtClean="0"/>
              <a:t>The size of the effect (the proportions of success for the two drugs) were also varied, with no change in the pattern</a:t>
            </a:r>
            <a:endParaRPr lang="en-US" dirty="0"/>
          </a:p>
        </p:txBody>
      </p:sp>
    </p:spTree>
    <p:extLst>
      <p:ext uri="{BB962C8B-B14F-4D97-AF65-F5344CB8AC3E}">
        <p14:creationId xmlns:p14="http://schemas.microsoft.com/office/powerpoint/2010/main" val="481337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Dichtomizing</a:t>
            </a:r>
            <a:r>
              <a:rPr lang="en-US" dirty="0" smtClean="0"/>
              <a:t> evidence leads to strange behaviors!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8386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“screen time” affect sleep habits of school age children?</a:t>
            </a:r>
            <a:endParaRPr lang="en-US" dirty="0"/>
          </a:p>
        </p:txBody>
      </p:sp>
      <p:pic>
        <p:nvPicPr>
          <p:cNvPr id="1026" name="Picture 2" descr="http://www.sleephealthjournal.org/pb/assets/raw/Health%20Advance/journals/sleh/logo40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7327" y="2166369"/>
            <a:ext cx="5342248" cy="13061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74284" y="3568473"/>
            <a:ext cx="8410575" cy="2638425"/>
          </a:xfrm>
          <a:prstGeom prst="rect">
            <a:avLst/>
          </a:prstGeom>
        </p:spPr>
      </p:pic>
      <p:sp>
        <p:nvSpPr>
          <p:cNvPr id="3" name="Slide Number Placeholder 2"/>
          <p:cNvSpPr>
            <a:spLocks noGrp="1"/>
          </p:cNvSpPr>
          <p:nvPr>
            <p:ph type="sldNum" sz="quarter" idx="12"/>
          </p:nvPr>
        </p:nvSpPr>
        <p:spPr/>
        <p:txBody>
          <a:bodyPr/>
          <a:lstStyle/>
          <a:p>
            <a:fld id="{CFAE883A-C95D-4942-8E41-B69DBFA74657}" type="slidenum">
              <a:rPr lang="en-US" smtClean="0"/>
              <a:t>37</a:t>
            </a:fld>
            <a:endParaRPr lang="en-US"/>
          </a:p>
        </p:txBody>
      </p:sp>
    </p:spTree>
    <p:extLst>
      <p:ext uri="{BB962C8B-B14F-4D97-AF65-F5344CB8AC3E}">
        <p14:creationId xmlns:p14="http://schemas.microsoft.com/office/powerpoint/2010/main" val="891072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researchers had hypotheses, based on previous research</a:t>
            </a:r>
            <a:endParaRPr lang="en-US" dirty="0"/>
          </a:p>
        </p:txBody>
      </p:sp>
      <p:sp>
        <p:nvSpPr>
          <p:cNvPr id="3" name="Content Placeholder 2"/>
          <p:cNvSpPr>
            <a:spLocks noGrp="1"/>
          </p:cNvSpPr>
          <p:nvPr>
            <p:ph idx="1"/>
          </p:nvPr>
        </p:nvSpPr>
        <p:spPr/>
        <p:txBody>
          <a:bodyPr>
            <a:normAutofit fontScale="92500"/>
          </a:bodyPr>
          <a:lstStyle/>
          <a:p>
            <a:r>
              <a:rPr lang="en-US" sz="2400" dirty="0" smtClean="0"/>
              <a:t>“We </a:t>
            </a:r>
            <a:r>
              <a:rPr lang="en-US" sz="2400" dirty="0"/>
              <a:t>hypothesized that use of any form of electronic media would be negatively associated with sleep duration</a:t>
            </a:r>
            <a:r>
              <a:rPr lang="en-US" sz="2400" dirty="0" smtClean="0"/>
              <a:t>.”</a:t>
            </a:r>
          </a:p>
          <a:p>
            <a:r>
              <a:rPr lang="en-US" sz="2400" dirty="0" smtClean="0"/>
              <a:t> “Furthermore</a:t>
            </a:r>
            <a:r>
              <a:rPr lang="en-US" sz="2400" dirty="0"/>
              <a:t>, we expected that the strength of the association would vary based on the level of interactivity of the screen type</a:t>
            </a:r>
            <a:r>
              <a:rPr lang="en-US" sz="2400" dirty="0" smtClean="0"/>
              <a:t>.” </a:t>
            </a:r>
          </a:p>
          <a:p>
            <a:r>
              <a:rPr lang="en-US" sz="2400" dirty="0" smtClean="0"/>
              <a:t>“More </a:t>
            </a:r>
            <a:r>
              <a:rPr lang="en-US" sz="2400" dirty="0"/>
              <a:t>specifically, we hypothesized that interactive forms of screen time, such as computer use and video gaming, would be associated with shorter bedtime sleep duration compared to passive forms of screen time, such as watching television</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fld id="{CFAE883A-C95D-4942-8E41-B69DBFA74657}" type="slidenum">
              <a:rPr lang="en-US" smtClean="0"/>
              <a:t>38</a:t>
            </a:fld>
            <a:endParaRPr lang="en-US"/>
          </a:p>
        </p:txBody>
      </p:sp>
    </p:spTree>
    <p:extLst>
      <p:ext uri="{BB962C8B-B14F-4D97-AF65-F5344CB8AC3E}">
        <p14:creationId xmlns:p14="http://schemas.microsoft.com/office/powerpoint/2010/main" val="32132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were they interested?</a:t>
            </a:r>
            <a:endParaRPr lang="en-US" dirty="0"/>
          </a:p>
        </p:txBody>
      </p:sp>
      <p:sp>
        <p:nvSpPr>
          <p:cNvPr id="3" name="Content Placeholder 2"/>
          <p:cNvSpPr>
            <a:spLocks noGrp="1"/>
          </p:cNvSpPr>
          <p:nvPr>
            <p:ph idx="1"/>
          </p:nvPr>
        </p:nvSpPr>
        <p:spPr/>
        <p:txBody>
          <a:bodyPr>
            <a:normAutofit/>
          </a:bodyPr>
          <a:lstStyle/>
          <a:p>
            <a:r>
              <a:rPr lang="en-US" sz="2800" dirty="0" smtClean="0"/>
              <a:t>Lack of sleep (insufficient sleep duration) increases risk of poor academic performance as well as certain adverse health outcomes</a:t>
            </a:r>
          </a:p>
          <a:p>
            <a:pPr marL="0" indent="0">
              <a:buNone/>
            </a:pPr>
            <a:endParaRPr lang="en-US" sz="2800" dirty="0" smtClean="0"/>
          </a:p>
          <a:p>
            <a:r>
              <a:rPr lang="en-US" sz="2800" dirty="0" smtClean="0"/>
              <a:t>Is there a relationship between weekday nighttime sleep duration and screen exposure (television, chatting, video games)?</a:t>
            </a:r>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39</a:t>
            </a:fld>
            <a:endParaRPr lang="en-US"/>
          </a:p>
        </p:txBody>
      </p:sp>
    </p:spTree>
    <p:extLst>
      <p:ext uri="{BB962C8B-B14F-4D97-AF65-F5344CB8AC3E}">
        <p14:creationId xmlns:p14="http://schemas.microsoft.com/office/powerpoint/2010/main" val="187882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1692"/>
            <a:ext cx="8772939" cy="5825271"/>
          </a:xfrm>
        </p:spPr>
        <p:txBody>
          <a:bodyPr/>
          <a:lstStyle/>
          <a:p>
            <a:r>
              <a:rPr lang="en-US" sz="3600" dirty="0"/>
              <a:t>"It has been widely felt, probably for thirty years and more, that significance tests are overemphasized and often misused and that more emphasis should be put on estimation and prediction. </a:t>
            </a:r>
            <a:endParaRPr lang="en-US" sz="3600" dirty="0" smtClean="0"/>
          </a:p>
          <a:p>
            <a:r>
              <a:rPr lang="en-US" dirty="0" smtClean="0"/>
              <a:t>Cox</a:t>
            </a:r>
            <a:r>
              <a:rPr lang="en-US" dirty="0"/>
              <a:t>, D.R. 1986. Some general aspects of the theory of statistics. </a:t>
            </a:r>
            <a:r>
              <a:rPr lang="en-US" i="1" dirty="0"/>
              <a:t>International Statistical Review</a:t>
            </a:r>
            <a:r>
              <a:rPr lang="en-US" dirty="0"/>
              <a:t> 54: 117-126</a:t>
            </a:r>
            <a:r>
              <a:rPr lang="en-US" dirty="0" smtClean="0"/>
              <a:t>.</a:t>
            </a:r>
          </a:p>
          <a:p>
            <a:r>
              <a:rPr lang="en-US" dirty="0"/>
              <a:t>A world of quotes illustrating the long history of concern about this can be viewed at David F. Parkhurst, School of Public and Environmental Affairs, Indiana </a:t>
            </a:r>
            <a:r>
              <a:rPr lang="en-US" dirty="0" smtClean="0"/>
              <a:t>University</a:t>
            </a:r>
          </a:p>
          <a:p>
            <a:r>
              <a:rPr lang="en-US" dirty="0"/>
              <a:t>http://www.indiana.edu/~stigtsts/quotsagn.html</a:t>
            </a:r>
            <a:endParaRPr lang="en-US" dirty="0" smtClean="0"/>
          </a:p>
          <a:p>
            <a:endParaRPr lang="en-US" dirty="0"/>
          </a:p>
        </p:txBody>
      </p:sp>
    </p:spTree>
    <p:extLst>
      <p:ext uri="{BB962C8B-B14F-4D97-AF65-F5344CB8AC3E}">
        <p14:creationId xmlns:p14="http://schemas.microsoft.com/office/powerpoint/2010/main" val="124419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subjects?</a:t>
            </a:r>
            <a:endParaRPr lang="en-US" dirty="0"/>
          </a:p>
        </p:txBody>
      </p:sp>
      <p:sp>
        <p:nvSpPr>
          <p:cNvPr id="3" name="Content Placeholder 2"/>
          <p:cNvSpPr>
            <a:spLocks noGrp="1"/>
          </p:cNvSpPr>
          <p:nvPr>
            <p:ph idx="1"/>
          </p:nvPr>
        </p:nvSpPr>
        <p:spPr/>
        <p:txBody>
          <a:bodyPr>
            <a:normAutofit/>
          </a:bodyPr>
          <a:lstStyle/>
          <a:p>
            <a:pPr marL="0" indent="0" defTabSz="914400">
              <a:spcBef>
                <a:spcPts val="0"/>
              </a:spcBef>
              <a:buClrTx/>
              <a:buSzTx/>
              <a:buNone/>
              <a:defRPr/>
            </a:pPr>
            <a:r>
              <a:rPr lang="en-US" sz="2800" dirty="0" smtClean="0"/>
              <a:t>“We </a:t>
            </a:r>
            <a:r>
              <a:rPr lang="en-US" sz="2800" dirty="0"/>
              <a:t>used age 9 data from an ethnically diverse national birth cohort study, the Fragile Families and Child Wellbeing Study, to assess the association between screen time and sleep duration among 9-year-olds, using screen time data reported by both the child (n = 3269) and by the child's primary caregiver (n = 2770</a:t>
            </a:r>
            <a:r>
              <a:rPr lang="en-US" sz="2800" dirty="0" smtClean="0"/>
              <a:t>).”  </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40</a:t>
            </a:fld>
            <a:endParaRPr lang="en-US"/>
          </a:p>
        </p:txBody>
      </p:sp>
    </p:spTree>
    <p:extLst>
      <p:ext uri="{BB962C8B-B14F-4D97-AF65-F5344CB8AC3E}">
        <p14:creationId xmlns:p14="http://schemas.microsoft.com/office/powerpoint/2010/main" val="1505049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Fragile Families and Child Wellbeing Study</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FFCW is a longitudinal cohort study that has followed approximately 5000 children, born between 1998 and 2000, since birth. Data were collected in 20 cities with populations of at least 200,000 across the United States. The sample was designed to include a high number of unmarried parents and racial minorities, along with a high proportion of low socioeconomic status</a:t>
            </a:r>
            <a:r>
              <a:rPr lang="en-US" sz="2800" dirty="0" smtClean="0"/>
              <a:t>.”</a:t>
            </a:r>
          </a:p>
          <a:p>
            <a:pPr marL="0" indent="0">
              <a:buNone/>
            </a:pPr>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41</a:t>
            </a:fld>
            <a:endParaRPr lang="en-US"/>
          </a:p>
        </p:txBody>
      </p:sp>
    </p:spTree>
    <p:extLst>
      <p:ext uri="{BB962C8B-B14F-4D97-AF65-F5344CB8AC3E}">
        <p14:creationId xmlns:p14="http://schemas.microsoft.com/office/powerpoint/2010/main" val="4257504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2956" y="-2718324"/>
            <a:ext cx="10849641" cy="10124472"/>
          </a:xfrm>
          <a:prstGeom prst="rect">
            <a:avLst/>
          </a:prstGeom>
        </p:spPr>
      </p:pic>
      <p:sp>
        <p:nvSpPr>
          <p:cNvPr id="3" name="Rectangle 2"/>
          <p:cNvSpPr/>
          <p:nvPr/>
        </p:nvSpPr>
        <p:spPr>
          <a:xfrm>
            <a:off x="841248" y="4913376"/>
            <a:ext cx="3804893" cy="148742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FAE883A-C95D-4942-8E41-B69DBFA74657}" type="slidenum">
              <a:rPr lang="en-US" smtClean="0"/>
              <a:t>42</a:t>
            </a:fld>
            <a:endParaRPr lang="en-US"/>
          </a:p>
        </p:txBody>
      </p:sp>
    </p:spTree>
    <p:extLst>
      <p:ext uri="{BB962C8B-B14F-4D97-AF65-F5344CB8AC3E}">
        <p14:creationId xmlns:p14="http://schemas.microsoft.com/office/powerpoint/2010/main" val="4084233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8120" y="1953357"/>
            <a:ext cx="10635758" cy="2951285"/>
          </a:xfrm>
          <a:prstGeom prst="rect">
            <a:avLst/>
          </a:prstGeom>
        </p:spPr>
      </p:pic>
      <p:sp>
        <p:nvSpPr>
          <p:cNvPr id="3" name="Slide Number Placeholder 2"/>
          <p:cNvSpPr>
            <a:spLocks noGrp="1"/>
          </p:cNvSpPr>
          <p:nvPr>
            <p:ph type="sldNum" sz="quarter" idx="12"/>
          </p:nvPr>
        </p:nvSpPr>
        <p:spPr/>
        <p:txBody>
          <a:bodyPr/>
          <a:lstStyle/>
          <a:p>
            <a:fld id="{CFAE883A-C95D-4942-8E41-B69DBFA74657}" type="slidenum">
              <a:rPr lang="en-US" smtClean="0"/>
              <a:t>43</a:t>
            </a:fld>
            <a:endParaRPr lang="en-US"/>
          </a:p>
        </p:txBody>
      </p:sp>
    </p:spTree>
    <p:extLst>
      <p:ext uri="{BB962C8B-B14F-4D97-AF65-F5344CB8AC3E}">
        <p14:creationId xmlns:p14="http://schemas.microsoft.com/office/powerpoint/2010/main" val="2840327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3779" y="1083498"/>
            <a:ext cx="10664443" cy="4691005"/>
          </a:xfrm>
          <a:prstGeom prst="rect">
            <a:avLst/>
          </a:prstGeom>
        </p:spPr>
      </p:pic>
      <p:sp>
        <p:nvSpPr>
          <p:cNvPr id="3" name="Slide Number Placeholder 2"/>
          <p:cNvSpPr>
            <a:spLocks noGrp="1"/>
          </p:cNvSpPr>
          <p:nvPr>
            <p:ph type="sldNum" sz="quarter" idx="12"/>
          </p:nvPr>
        </p:nvSpPr>
        <p:spPr/>
        <p:txBody>
          <a:bodyPr/>
          <a:lstStyle/>
          <a:p>
            <a:fld id="{CFAE883A-C95D-4942-8E41-B69DBFA74657}" type="slidenum">
              <a:rPr lang="en-US" smtClean="0"/>
              <a:t>44</a:t>
            </a:fld>
            <a:endParaRPr lang="en-US"/>
          </a:p>
        </p:txBody>
      </p:sp>
    </p:spTree>
    <p:extLst>
      <p:ext uri="{BB962C8B-B14F-4D97-AF65-F5344CB8AC3E}">
        <p14:creationId xmlns:p14="http://schemas.microsoft.com/office/powerpoint/2010/main" val="1463898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researchers find?</a:t>
            </a:r>
            <a:endParaRPr lang="en-US" dirty="0"/>
          </a:p>
        </p:txBody>
      </p:sp>
      <p:sp>
        <p:nvSpPr>
          <p:cNvPr id="3" name="Content Placeholder 2"/>
          <p:cNvSpPr>
            <a:spLocks noGrp="1"/>
          </p:cNvSpPr>
          <p:nvPr>
            <p:ph idx="1"/>
          </p:nvPr>
        </p:nvSpPr>
        <p:spPr>
          <a:xfrm>
            <a:off x="677334" y="1481559"/>
            <a:ext cx="8596668" cy="5139160"/>
          </a:xfrm>
        </p:spPr>
        <p:txBody>
          <a:bodyPr>
            <a:normAutofit lnSpcReduction="10000"/>
          </a:bodyPr>
          <a:lstStyle/>
          <a:p>
            <a:r>
              <a:rPr lang="en-US" sz="2800" dirty="0" smtClean="0"/>
              <a:t>Children who watched more than 2 hours/day of TV had shorter sleep duration compared with those who watched less than 2 hours/day (P&lt;.001) by about 11 minutes.</a:t>
            </a:r>
          </a:p>
          <a:p>
            <a:r>
              <a:rPr lang="en-US" sz="2800" dirty="0" smtClean="0"/>
              <a:t>Children who spent </a:t>
            </a:r>
            <a:r>
              <a:rPr lang="en-US" sz="2800" dirty="0"/>
              <a:t>more than 2 hours per day of chatting on the computer </a:t>
            </a:r>
            <a:r>
              <a:rPr lang="en-US" sz="2800" dirty="0" smtClean="0"/>
              <a:t>had shorter sleep duration than those who chatted less than 2 hours/day (P&lt;.05) by about </a:t>
            </a:r>
            <a:r>
              <a:rPr lang="en-US" sz="2800" dirty="0"/>
              <a:t>16 </a:t>
            </a:r>
            <a:r>
              <a:rPr lang="en-US" sz="2800" dirty="0" smtClean="0"/>
              <a:t>minutes.</a:t>
            </a:r>
          </a:p>
          <a:p>
            <a:r>
              <a:rPr lang="en-US" sz="2800" dirty="0" smtClean="0"/>
              <a:t>The researchers did not find a significant </a:t>
            </a:r>
            <a:r>
              <a:rPr lang="en-US" sz="2800" dirty="0"/>
              <a:t>association between playing </a:t>
            </a:r>
            <a:r>
              <a:rPr lang="en-US" sz="2800" dirty="0" smtClean="0"/>
              <a:t>videogames/working </a:t>
            </a:r>
            <a:r>
              <a:rPr lang="en-US" sz="2800" dirty="0"/>
              <a:t>on the computer for more than 2 hours per day and weekday nighttime sleep duration</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45</a:t>
            </a:fld>
            <a:endParaRPr lang="en-US"/>
          </a:p>
        </p:txBody>
      </p:sp>
    </p:spTree>
    <p:extLst>
      <p:ext uri="{BB962C8B-B14F-4D97-AF65-F5344CB8AC3E}">
        <p14:creationId xmlns:p14="http://schemas.microsoft.com/office/powerpoint/2010/main" val="6709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researchers adjusted for other factors</a:t>
            </a:r>
            <a:endParaRPr lang="en-US" dirty="0"/>
          </a:p>
        </p:txBody>
      </p:sp>
      <p:sp>
        <p:nvSpPr>
          <p:cNvPr id="3" name="Content Placeholder 2"/>
          <p:cNvSpPr>
            <a:spLocks noGrp="1"/>
          </p:cNvSpPr>
          <p:nvPr>
            <p:ph idx="1"/>
          </p:nvPr>
        </p:nvSpPr>
        <p:spPr>
          <a:xfrm>
            <a:off x="677334" y="1930400"/>
            <a:ext cx="8596668" cy="5139160"/>
          </a:xfrm>
        </p:spPr>
        <p:txBody>
          <a:bodyPr>
            <a:normAutofit/>
          </a:bodyPr>
          <a:lstStyle/>
          <a:p>
            <a:r>
              <a:rPr lang="en-US" sz="2800" dirty="0" smtClean="0"/>
              <a:t>Children who watched more than 2 hours/day of TV had shorter sleep duration compared with those who watched less than 2 hours/day (P&lt;.05) by about </a:t>
            </a:r>
            <a:r>
              <a:rPr lang="en-US" sz="2800" dirty="0"/>
              <a:t>6</a:t>
            </a:r>
            <a:r>
              <a:rPr lang="en-US" sz="2800" dirty="0" smtClean="0"/>
              <a:t> minutes.</a:t>
            </a:r>
          </a:p>
          <a:p>
            <a:r>
              <a:rPr lang="en-US" sz="2800" dirty="0" smtClean="0"/>
              <a:t>No other significant associations found.</a:t>
            </a:r>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46</a:t>
            </a:fld>
            <a:endParaRPr lang="en-US"/>
          </a:p>
        </p:txBody>
      </p:sp>
    </p:spTree>
    <p:extLst>
      <p:ext uri="{BB962C8B-B14F-4D97-AF65-F5344CB8AC3E}">
        <p14:creationId xmlns:p14="http://schemas.microsoft.com/office/powerpoint/2010/main" val="3874535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fairly typical type of study</a:t>
            </a:r>
            <a:endParaRPr lang="en-US" dirty="0"/>
          </a:p>
        </p:txBody>
      </p:sp>
      <p:sp>
        <p:nvSpPr>
          <p:cNvPr id="3" name="Content Placeholder 2"/>
          <p:cNvSpPr>
            <a:spLocks noGrp="1"/>
          </p:cNvSpPr>
          <p:nvPr>
            <p:ph idx="1"/>
          </p:nvPr>
        </p:nvSpPr>
        <p:spPr/>
        <p:txBody>
          <a:bodyPr>
            <a:normAutofit/>
          </a:bodyPr>
          <a:lstStyle/>
          <a:p>
            <a:r>
              <a:rPr lang="en-US" sz="3600" dirty="0" smtClean="0"/>
              <a:t>Typical scientifically</a:t>
            </a:r>
          </a:p>
          <a:p>
            <a:r>
              <a:rPr lang="en-US" sz="3600" dirty="0" smtClean="0"/>
              <a:t>Typical statistically</a:t>
            </a:r>
          </a:p>
          <a:p>
            <a:r>
              <a:rPr lang="en-US" sz="3600" dirty="0" smtClean="0"/>
              <a:t>Atypical communication</a:t>
            </a:r>
            <a:endParaRPr lang="en-US" sz="3600" dirty="0"/>
          </a:p>
        </p:txBody>
      </p:sp>
      <p:sp>
        <p:nvSpPr>
          <p:cNvPr id="4" name="Slide Number Placeholder 3"/>
          <p:cNvSpPr>
            <a:spLocks noGrp="1"/>
          </p:cNvSpPr>
          <p:nvPr>
            <p:ph type="sldNum" sz="quarter" idx="12"/>
          </p:nvPr>
        </p:nvSpPr>
        <p:spPr/>
        <p:txBody>
          <a:bodyPr/>
          <a:lstStyle/>
          <a:p>
            <a:fld id="{CFAE883A-C95D-4942-8E41-B69DBFA74657}" type="slidenum">
              <a:rPr lang="en-US" smtClean="0"/>
              <a:t>47</a:t>
            </a:fld>
            <a:endParaRPr lang="en-US"/>
          </a:p>
        </p:txBody>
      </p:sp>
    </p:spTree>
    <p:extLst>
      <p:ext uri="{BB962C8B-B14F-4D97-AF65-F5344CB8AC3E}">
        <p14:creationId xmlns:p14="http://schemas.microsoft.com/office/powerpoint/2010/main" val="2687737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Unfortunately, it makes all-too-typical mistakes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CFAE883A-C95D-4942-8E41-B69DBFA74657}" type="slidenum">
              <a:rPr lang="en-US" smtClean="0"/>
              <a:t>48</a:t>
            </a:fld>
            <a:endParaRPr lang="en-US"/>
          </a:p>
        </p:txBody>
      </p:sp>
    </p:spTree>
    <p:extLst>
      <p:ext uri="{BB962C8B-B14F-4D97-AF65-F5344CB8AC3E}">
        <p14:creationId xmlns:p14="http://schemas.microsoft.com/office/powerpoint/2010/main" val="375075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Children who </a:t>
            </a:r>
            <a:r>
              <a:rPr lang="en-US" sz="2800" dirty="0"/>
              <a:t>watched more than 2 hours/day of TV had shorter sleep duration compared with those who watched less than 2 hours/day (P&lt;.001) by about 11 minutes.</a:t>
            </a:r>
          </a:p>
          <a:p>
            <a:endParaRPr lang="en-US" dirty="0" smtClean="0"/>
          </a:p>
        </p:txBody>
      </p:sp>
      <p:sp>
        <p:nvSpPr>
          <p:cNvPr id="4" name="Slide Number Placeholder 3"/>
          <p:cNvSpPr>
            <a:spLocks noGrp="1"/>
          </p:cNvSpPr>
          <p:nvPr>
            <p:ph type="sldNum" sz="quarter" idx="12"/>
          </p:nvPr>
        </p:nvSpPr>
        <p:spPr/>
        <p:txBody>
          <a:bodyPr/>
          <a:lstStyle/>
          <a:p>
            <a:fld id="{CFAE883A-C95D-4942-8E41-B69DBFA74657}" type="slidenum">
              <a:rPr lang="en-US" smtClean="0"/>
              <a:t>49</a:t>
            </a:fld>
            <a:endParaRPr lang="en-US"/>
          </a:p>
        </p:txBody>
      </p:sp>
    </p:spTree>
    <p:extLst>
      <p:ext uri="{BB962C8B-B14F-4D97-AF65-F5344CB8AC3E}">
        <p14:creationId xmlns:p14="http://schemas.microsoft.com/office/powerpoint/2010/main" val="3141285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t>
            </a:r>
            <a:r>
              <a:rPr lang="en-US" dirty="0"/>
              <a:t>be clear. Nothing in the ASA statement is new</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110000"/>
              </a:lnSpc>
              <a:buNone/>
            </a:pPr>
            <a:r>
              <a:rPr lang="en-US" sz="4000" dirty="0" smtClean="0"/>
              <a:t>Statisticians </a:t>
            </a:r>
            <a:r>
              <a:rPr lang="en-US" sz="4000" dirty="0"/>
              <a:t>and others have </a:t>
            </a:r>
            <a:r>
              <a:rPr lang="en-US" sz="4000" dirty="0" smtClean="0"/>
              <a:t>been sounding </a:t>
            </a:r>
            <a:r>
              <a:rPr lang="en-US" sz="4000" dirty="0"/>
              <a:t>the alarm about these matters for decades, to little </a:t>
            </a:r>
            <a:r>
              <a:rPr lang="en-US" sz="4000" dirty="0" smtClean="0"/>
              <a:t>avail.</a:t>
            </a:r>
          </a:p>
          <a:p>
            <a:pPr marL="0" indent="0">
              <a:lnSpc>
                <a:spcPct val="110000"/>
              </a:lnSpc>
              <a:buNone/>
            </a:pPr>
            <a:endParaRPr lang="en-US" sz="4000" dirty="0"/>
          </a:p>
          <a:p>
            <a:pPr marL="0" indent="0">
              <a:buNone/>
            </a:pPr>
            <a:endParaRPr lang="en-US" sz="4000" dirty="0" smtClean="0"/>
          </a:p>
          <a:p>
            <a:pPr marL="0" indent="0">
              <a:buNone/>
            </a:pPr>
            <a:endParaRPr lang="en-US" sz="4000" dirty="0"/>
          </a:p>
          <a:p>
            <a:pPr marL="0" indent="0">
              <a:buNone/>
            </a:pPr>
            <a:r>
              <a:rPr lang="en-US" dirty="0" smtClean="0"/>
              <a:t>(Wasserstein and Lazar, 2016)</a:t>
            </a:r>
            <a:endParaRPr lang="en-US" dirty="0"/>
          </a:p>
        </p:txBody>
      </p:sp>
    </p:spTree>
    <p:extLst>
      <p:ext uri="{BB962C8B-B14F-4D97-AF65-F5344CB8AC3E}">
        <p14:creationId xmlns:p14="http://schemas.microsoft.com/office/powerpoint/2010/main" val="3454209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This means that, if </a:t>
            </a:r>
            <a:r>
              <a:rPr lang="en-US" sz="2400" b="1" dirty="0" smtClean="0"/>
              <a:t>all</a:t>
            </a:r>
            <a:r>
              <a:rPr lang="en-US" sz="2400" dirty="0" smtClean="0"/>
              <a:t> of the assumptions are correct, including the null hypothesis, there is less than a 1 in 1000 chance that the researchers would have observed the result they did or one even larger.  (The result they observed is an average difference of about 11 minutes from one group to the other.)</a:t>
            </a:r>
            <a:endParaRPr lang="en-US" sz="2400" dirty="0"/>
          </a:p>
        </p:txBody>
      </p:sp>
      <p:sp>
        <p:nvSpPr>
          <p:cNvPr id="4" name="Slide Number Placeholder 3"/>
          <p:cNvSpPr>
            <a:spLocks noGrp="1"/>
          </p:cNvSpPr>
          <p:nvPr>
            <p:ph type="sldNum" sz="quarter" idx="12"/>
          </p:nvPr>
        </p:nvSpPr>
        <p:spPr/>
        <p:txBody>
          <a:bodyPr/>
          <a:lstStyle/>
          <a:p>
            <a:fld id="{CFAE883A-C95D-4942-8E41-B69DBFA74657}" type="slidenum">
              <a:rPr lang="en-US" smtClean="0"/>
              <a:t>50</a:t>
            </a:fld>
            <a:endParaRPr lang="en-US"/>
          </a:p>
        </p:txBody>
      </p:sp>
    </p:spTree>
    <p:extLst>
      <p:ext uri="{BB962C8B-B14F-4D97-AF65-F5344CB8AC3E}">
        <p14:creationId xmlns:p14="http://schemas.microsoft.com/office/powerpoint/2010/main" val="3753672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 logic</a:t>
            </a:r>
            <a:endParaRPr lang="en-US" dirty="0"/>
          </a:p>
        </p:txBody>
      </p:sp>
      <p:sp>
        <p:nvSpPr>
          <p:cNvPr id="3" name="Content Placeholder 2"/>
          <p:cNvSpPr>
            <a:spLocks noGrp="1"/>
          </p:cNvSpPr>
          <p:nvPr>
            <p:ph idx="1"/>
          </p:nvPr>
        </p:nvSpPr>
        <p:spPr/>
        <p:txBody>
          <a:bodyPr>
            <a:normAutofit/>
          </a:bodyPr>
          <a:lstStyle/>
          <a:p>
            <a:r>
              <a:rPr lang="en-US" sz="2800" dirty="0" smtClean="0"/>
              <a:t>A 1 in 1000 chance is not very likely</a:t>
            </a:r>
          </a:p>
          <a:p>
            <a:r>
              <a:rPr lang="en-US" sz="2800" dirty="0" smtClean="0"/>
              <a:t>So it is not likely that, if all of the assumptions are correct, we would have observed the outcome we observed (11 minutes difference in sleep time) or one even larger.</a:t>
            </a:r>
          </a:p>
          <a:p>
            <a:r>
              <a:rPr lang="en-US" sz="2800" dirty="0" smtClean="0"/>
              <a:t>Therefore, we should evaluate these assumptions, including the null hypothesis</a:t>
            </a:r>
          </a:p>
        </p:txBody>
      </p:sp>
      <p:sp>
        <p:nvSpPr>
          <p:cNvPr id="4" name="Slide Number Placeholder 3"/>
          <p:cNvSpPr>
            <a:spLocks noGrp="1"/>
          </p:cNvSpPr>
          <p:nvPr>
            <p:ph type="sldNum" sz="quarter" idx="12"/>
          </p:nvPr>
        </p:nvSpPr>
        <p:spPr/>
        <p:txBody>
          <a:bodyPr/>
          <a:lstStyle/>
          <a:p>
            <a:fld id="{CFAE883A-C95D-4942-8E41-B69DBFA74657}" type="slidenum">
              <a:rPr lang="en-US" smtClean="0"/>
              <a:t>51</a:t>
            </a:fld>
            <a:endParaRPr lang="en-US"/>
          </a:p>
        </p:txBody>
      </p:sp>
    </p:spTree>
    <p:extLst>
      <p:ext uri="{BB962C8B-B14F-4D97-AF65-F5344CB8AC3E}">
        <p14:creationId xmlns:p14="http://schemas.microsoft.com/office/powerpoint/2010/main" val="547916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tend to conclude in these situations? (What will the blogs say?)</a:t>
            </a:r>
            <a:endParaRPr lang="en-US" dirty="0"/>
          </a:p>
        </p:txBody>
      </p:sp>
      <p:sp>
        <p:nvSpPr>
          <p:cNvPr id="3" name="Content Placeholder 2"/>
          <p:cNvSpPr>
            <a:spLocks noGrp="1"/>
          </p:cNvSpPr>
          <p:nvPr>
            <p:ph idx="1"/>
          </p:nvPr>
        </p:nvSpPr>
        <p:spPr>
          <a:xfrm>
            <a:off x="677334" y="1788161"/>
            <a:ext cx="8596668" cy="4592320"/>
          </a:xfrm>
        </p:spPr>
        <p:txBody>
          <a:bodyPr>
            <a:noAutofit/>
          </a:bodyPr>
          <a:lstStyle/>
          <a:p>
            <a:r>
              <a:rPr lang="en-US" sz="2400" dirty="0" smtClean="0"/>
              <a:t>Research shows that children who watch TV more during the weekday sleep less than those who don’t.  </a:t>
            </a:r>
          </a:p>
          <a:p>
            <a:r>
              <a:rPr lang="en-US" sz="2400" dirty="0" smtClean="0"/>
              <a:t>And from there it is a short walk to “TV is not good for kids and should be limited” or “TV is causing poor performance in school because it makes kids sleep less.”</a:t>
            </a:r>
            <a:endParaRPr lang="en-US" sz="2400" dirty="0"/>
          </a:p>
          <a:p>
            <a:r>
              <a:rPr lang="en-US" sz="2400" dirty="0" smtClean="0"/>
              <a:t>Authors’ conclusion in abstract: “No </a:t>
            </a:r>
            <a:r>
              <a:rPr lang="en-US" sz="2400" dirty="0"/>
              <a:t>specific type or use of screen time resulted in significantly shorter sleep duration than another, suggesting that caution should be advised against excessive use of all screens</a:t>
            </a:r>
            <a:r>
              <a:rPr lang="en-US" sz="2400" dirty="0" smtClean="0"/>
              <a:t>.” – In other words, though not demonstrated in the study, all screen usage is suspect.</a:t>
            </a:r>
          </a:p>
        </p:txBody>
      </p:sp>
      <p:sp>
        <p:nvSpPr>
          <p:cNvPr id="4" name="Slide Number Placeholder 3"/>
          <p:cNvSpPr>
            <a:spLocks noGrp="1"/>
          </p:cNvSpPr>
          <p:nvPr>
            <p:ph type="sldNum" sz="quarter" idx="12"/>
          </p:nvPr>
        </p:nvSpPr>
        <p:spPr/>
        <p:txBody>
          <a:bodyPr/>
          <a:lstStyle/>
          <a:p>
            <a:fld id="{CFAE883A-C95D-4942-8E41-B69DBFA74657}" type="slidenum">
              <a:rPr lang="en-US" smtClean="0"/>
              <a:t>52</a:t>
            </a:fld>
            <a:endParaRPr lang="en-US"/>
          </a:p>
        </p:txBody>
      </p:sp>
    </p:spTree>
    <p:extLst>
      <p:ext uri="{BB962C8B-B14F-4D97-AF65-F5344CB8AC3E}">
        <p14:creationId xmlns:p14="http://schemas.microsoft.com/office/powerpoint/2010/main" val="27117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“p-value transitivity property”</a:t>
            </a:r>
            <a:endParaRPr lang="en-US" dirty="0"/>
          </a:p>
        </p:txBody>
      </p:sp>
      <p:sp>
        <p:nvSpPr>
          <p:cNvPr id="3" name="Content Placeholder 2"/>
          <p:cNvSpPr>
            <a:spLocks noGrp="1"/>
          </p:cNvSpPr>
          <p:nvPr>
            <p:ph idx="1"/>
          </p:nvPr>
        </p:nvSpPr>
        <p:spPr/>
        <p:txBody>
          <a:bodyPr>
            <a:normAutofit/>
          </a:bodyPr>
          <a:lstStyle/>
          <a:p>
            <a:r>
              <a:rPr lang="en-US" sz="2400" dirty="0" smtClean="0"/>
              <a:t>They argue (in effect):</a:t>
            </a:r>
          </a:p>
          <a:p>
            <a:pPr lvl="1"/>
            <a:r>
              <a:rPr lang="en-US" sz="2200" dirty="0" smtClean="0"/>
              <a:t>TV = chatting = video games  in this study</a:t>
            </a:r>
          </a:p>
          <a:p>
            <a:pPr lvl="1"/>
            <a:r>
              <a:rPr lang="en-US" sz="2200" dirty="0" smtClean="0"/>
              <a:t>TV results in less sleep in this study</a:t>
            </a:r>
          </a:p>
          <a:p>
            <a:pPr lvl="1"/>
            <a:r>
              <a:rPr lang="en-US" sz="2200" dirty="0" smtClean="0"/>
              <a:t>Therefore, we should watch out for all the other things, too.</a:t>
            </a:r>
          </a:p>
          <a:p>
            <a:r>
              <a:rPr lang="en-US" sz="2400" dirty="0" smtClean="0"/>
              <a:t>But the study does not and cannot prove the first assertion!</a:t>
            </a:r>
            <a:endParaRPr lang="en-US" sz="2400" dirty="0"/>
          </a:p>
        </p:txBody>
      </p:sp>
      <p:sp>
        <p:nvSpPr>
          <p:cNvPr id="4" name="Slide Number Placeholder 3"/>
          <p:cNvSpPr>
            <a:spLocks noGrp="1"/>
          </p:cNvSpPr>
          <p:nvPr>
            <p:ph type="sldNum" sz="quarter" idx="12"/>
          </p:nvPr>
        </p:nvSpPr>
        <p:spPr/>
        <p:txBody>
          <a:bodyPr/>
          <a:lstStyle/>
          <a:p>
            <a:fld id="{CFAE883A-C95D-4942-8E41-B69DBFA74657}" type="slidenum">
              <a:rPr lang="en-US" smtClean="0"/>
              <a:t>53</a:t>
            </a:fld>
            <a:endParaRPr lang="en-US"/>
          </a:p>
        </p:txBody>
      </p:sp>
    </p:spTree>
    <p:extLst>
      <p:ext uri="{BB962C8B-B14F-4D97-AF65-F5344CB8AC3E}">
        <p14:creationId xmlns:p14="http://schemas.microsoft.com/office/powerpoint/2010/main" val="1696557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256" y="551245"/>
            <a:ext cx="9030162" cy="3880773"/>
          </a:xfrm>
        </p:spPr>
        <p:txBody>
          <a:bodyPr>
            <a:noAutofit/>
          </a:bodyPr>
          <a:lstStyle/>
          <a:p>
            <a:pPr marL="0" indent="0">
              <a:buNone/>
            </a:pPr>
            <a:r>
              <a:rPr lang="en-US" sz="2800" dirty="0"/>
              <a:t>“If there is enough evidence that one effect is significant, but not enough evidence for the second being significant, that doesn’t mean that the two effects are different from each other. Analogously, </a:t>
            </a:r>
            <a:r>
              <a:rPr lang="en-US" sz="2800" b="1" dirty="0"/>
              <a:t>if you can prove that one suspect was present at a crime scene, but can’t prove the other was, that doesn’t mean that you have proved that the two suspects were in different places.” </a:t>
            </a:r>
            <a:r>
              <a:rPr lang="en-US" sz="2800" b="1" dirty="0" smtClean="0"/>
              <a:t> </a:t>
            </a:r>
            <a:r>
              <a:rPr lang="en-US" sz="2800" dirty="0" smtClean="0"/>
              <a:t>(emphasis mine)</a:t>
            </a:r>
            <a:endParaRPr lang="en-US" sz="2800" b="1" dirty="0" smtClean="0"/>
          </a:p>
          <a:p>
            <a:pPr marL="0" indent="0">
              <a:buNone/>
            </a:pPr>
            <a:endParaRPr lang="en-US" sz="2800" dirty="0"/>
          </a:p>
          <a:p>
            <a:pPr marL="0" indent="0">
              <a:buNone/>
            </a:pPr>
            <a:endParaRPr lang="en-US" sz="2800" dirty="0" smtClean="0"/>
          </a:p>
          <a:p>
            <a:pPr marL="0" indent="0">
              <a:buNone/>
            </a:pPr>
            <a:r>
              <a:rPr lang="en-US" sz="2800" dirty="0" smtClean="0"/>
              <a:t>(http</a:t>
            </a:r>
            <a:r>
              <a:rPr lang="en-US" sz="2800" dirty="0"/>
              <a:t>://mindhacks.com/2015/10/03/statistical-fallacy-impairs-post-publication-mood/) </a:t>
            </a:r>
          </a:p>
          <a:p>
            <a:endParaRPr lang="en-US" sz="2800" dirty="0"/>
          </a:p>
        </p:txBody>
      </p:sp>
      <p:sp>
        <p:nvSpPr>
          <p:cNvPr id="2" name="Slide Number Placeholder 1"/>
          <p:cNvSpPr>
            <a:spLocks noGrp="1"/>
          </p:cNvSpPr>
          <p:nvPr>
            <p:ph type="sldNum" sz="quarter" idx="12"/>
          </p:nvPr>
        </p:nvSpPr>
        <p:spPr/>
        <p:txBody>
          <a:bodyPr/>
          <a:lstStyle/>
          <a:p>
            <a:fld id="{CFAE883A-C95D-4942-8E41-B69DBFA74657}" type="slidenum">
              <a:rPr lang="en-US" smtClean="0"/>
              <a:t>54</a:t>
            </a:fld>
            <a:endParaRPr lang="en-US"/>
          </a:p>
        </p:txBody>
      </p:sp>
    </p:spTree>
    <p:extLst>
      <p:ext uri="{BB962C8B-B14F-4D97-AF65-F5344CB8AC3E}">
        <p14:creationId xmlns:p14="http://schemas.microsoft.com/office/powerpoint/2010/main" val="3486169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scientifically appropriate to conclude?</a:t>
            </a:r>
            <a:endParaRPr lang="en-US" dirty="0"/>
          </a:p>
        </p:txBody>
      </p:sp>
      <p:sp>
        <p:nvSpPr>
          <p:cNvPr id="3" name="Content Placeholder 2"/>
          <p:cNvSpPr>
            <a:spLocks noGrp="1"/>
          </p:cNvSpPr>
          <p:nvPr>
            <p:ph idx="1"/>
          </p:nvPr>
        </p:nvSpPr>
        <p:spPr/>
        <p:txBody>
          <a:bodyPr>
            <a:normAutofit/>
          </a:bodyPr>
          <a:lstStyle/>
          <a:p>
            <a:r>
              <a:rPr lang="en-US" sz="2400" dirty="0" smtClean="0"/>
              <a:t>The children </a:t>
            </a:r>
            <a:r>
              <a:rPr lang="en-US" sz="2400" b="1" dirty="0" smtClean="0"/>
              <a:t>in this study</a:t>
            </a:r>
            <a:r>
              <a:rPr lang="en-US" sz="2400" dirty="0" smtClean="0"/>
              <a:t> who </a:t>
            </a:r>
            <a:r>
              <a:rPr lang="en-US" sz="2400" dirty="0"/>
              <a:t>watched more than 2 hours/day of TV had shorter sleep duration compared with those who watched less than 2 hours/day </a:t>
            </a:r>
            <a:r>
              <a:rPr lang="en-US" sz="2400" dirty="0" smtClean="0"/>
              <a:t>by </a:t>
            </a:r>
            <a:r>
              <a:rPr lang="en-US" sz="2400" dirty="0"/>
              <a:t>about 11 minutes</a:t>
            </a:r>
            <a:r>
              <a:rPr lang="en-US" sz="2400" dirty="0" smtClean="0"/>
              <a:t>.</a:t>
            </a:r>
          </a:p>
          <a:p>
            <a:r>
              <a:rPr lang="en-US" sz="2400" dirty="0" smtClean="0"/>
              <a:t>If all of our assumptions, including those about the representativeness of the sample, are correct, the study suggests that nine year old children from this population who watch more than 2 hours/day of TV….</a:t>
            </a:r>
            <a:endParaRPr lang="en-US" sz="2400" dirty="0"/>
          </a:p>
        </p:txBody>
      </p:sp>
      <p:sp>
        <p:nvSpPr>
          <p:cNvPr id="4" name="Slide Number Placeholder 3"/>
          <p:cNvSpPr>
            <a:spLocks noGrp="1"/>
          </p:cNvSpPr>
          <p:nvPr>
            <p:ph type="sldNum" sz="quarter" idx="12"/>
          </p:nvPr>
        </p:nvSpPr>
        <p:spPr/>
        <p:txBody>
          <a:bodyPr/>
          <a:lstStyle/>
          <a:p>
            <a:fld id="{CFAE883A-C95D-4942-8E41-B69DBFA74657}" type="slidenum">
              <a:rPr lang="en-US" smtClean="0"/>
              <a:t>55</a:t>
            </a:fld>
            <a:endParaRPr lang="en-US"/>
          </a:p>
        </p:txBody>
      </p:sp>
    </p:spTree>
    <p:extLst>
      <p:ext uri="{BB962C8B-B14F-4D97-AF65-F5344CB8AC3E}">
        <p14:creationId xmlns:p14="http://schemas.microsoft.com/office/powerpoint/2010/main" val="1261519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sleep research, even if all of our assumptions are correct…</a:t>
            </a:r>
            <a:endParaRPr lang="en-US" dirty="0"/>
          </a:p>
        </p:txBody>
      </p:sp>
      <p:sp>
        <p:nvSpPr>
          <p:cNvPr id="3" name="Content Placeholder 2"/>
          <p:cNvSpPr>
            <a:spLocks noGrp="1"/>
          </p:cNvSpPr>
          <p:nvPr>
            <p:ph idx="1"/>
          </p:nvPr>
        </p:nvSpPr>
        <p:spPr>
          <a:xfrm>
            <a:off x="677334" y="2211389"/>
            <a:ext cx="8596668" cy="3880773"/>
          </a:xfrm>
        </p:spPr>
        <p:txBody>
          <a:bodyPr>
            <a:normAutofit/>
          </a:bodyPr>
          <a:lstStyle/>
          <a:p>
            <a:r>
              <a:rPr lang="en-US" sz="2800" dirty="0" smtClean="0"/>
              <a:t>Does 11 minutes less sleep really matter?  Why?</a:t>
            </a:r>
          </a:p>
          <a:p>
            <a:r>
              <a:rPr lang="en-US" sz="2800" dirty="0" smtClean="0"/>
              <a:t>Furthermore, the “11 minutes” measure is an estimate that has variance – we learn nothing about that variance from the way the data summary is reported (i.e., via a p-value)</a:t>
            </a:r>
            <a:endParaRPr lang="en-US" sz="2800" dirty="0"/>
          </a:p>
        </p:txBody>
      </p:sp>
      <p:sp>
        <p:nvSpPr>
          <p:cNvPr id="4" name="Slide Number Placeholder 3"/>
          <p:cNvSpPr>
            <a:spLocks noGrp="1"/>
          </p:cNvSpPr>
          <p:nvPr>
            <p:ph type="sldNum" sz="quarter" idx="12"/>
          </p:nvPr>
        </p:nvSpPr>
        <p:spPr/>
        <p:txBody>
          <a:bodyPr/>
          <a:lstStyle/>
          <a:p>
            <a:fld id="{CFAE883A-C95D-4942-8E41-B69DBFA74657}" type="slidenum">
              <a:rPr lang="en-US" smtClean="0"/>
              <a:t>56</a:t>
            </a:fld>
            <a:endParaRPr lang="en-US"/>
          </a:p>
        </p:txBody>
      </p:sp>
    </p:spTree>
    <p:extLst>
      <p:ext uri="{BB962C8B-B14F-4D97-AF65-F5344CB8AC3E}">
        <p14:creationId xmlns:p14="http://schemas.microsoft.com/office/powerpoint/2010/main" val="3009744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if THIS had happened:</a:t>
            </a:r>
            <a:endParaRPr lang="en-US" dirty="0"/>
          </a:p>
        </p:txBody>
      </p:sp>
      <p:sp>
        <p:nvSpPr>
          <p:cNvPr id="3" name="Content Placeholder 2"/>
          <p:cNvSpPr>
            <a:spLocks noGrp="1"/>
          </p:cNvSpPr>
          <p:nvPr>
            <p:ph idx="1"/>
          </p:nvPr>
        </p:nvSpPr>
        <p:spPr/>
        <p:txBody>
          <a:bodyPr/>
          <a:lstStyle/>
          <a:p>
            <a:r>
              <a:rPr lang="en-US" sz="3200" dirty="0" smtClean="0"/>
              <a:t>Suppose the study showed that children who watched 2 or more hours of TV slept on average 90 minutes per night less than those who did not, but the p-value was 0.09.  </a:t>
            </a:r>
          </a:p>
          <a:p>
            <a:r>
              <a:rPr lang="en-US" sz="3200" dirty="0" smtClean="0"/>
              <a:t>Is this result “insignificant”?</a:t>
            </a:r>
          </a:p>
          <a:p>
            <a:endParaRPr lang="en-US" dirty="0"/>
          </a:p>
        </p:txBody>
      </p:sp>
      <p:sp>
        <p:nvSpPr>
          <p:cNvPr id="4" name="Slide Number Placeholder 3"/>
          <p:cNvSpPr>
            <a:spLocks noGrp="1"/>
          </p:cNvSpPr>
          <p:nvPr>
            <p:ph type="sldNum" sz="quarter" idx="12"/>
          </p:nvPr>
        </p:nvSpPr>
        <p:spPr/>
        <p:txBody>
          <a:bodyPr/>
          <a:lstStyle/>
          <a:p>
            <a:fld id="{CFAE883A-C95D-4942-8E41-B69DBFA74657}" type="slidenum">
              <a:rPr lang="en-US" smtClean="0"/>
              <a:t>57</a:t>
            </a:fld>
            <a:endParaRPr lang="en-US"/>
          </a:p>
        </p:txBody>
      </p:sp>
    </p:spTree>
    <p:extLst>
      <p:ext uri="{BB962C8B-B14F-4D97-AF65-F5344CB8AC3E}">
        <p14:creationId xmlns:p14="http://schemas.microsoft.com/office/powerpoint/2010/main" val="365546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fundamental problem</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We want P(H|D) but p-values give P(D|H) </a:t>
            </a:r>
            <a:endParaRPr lang="en-US" sz="4000" dirty="0"/>
          </a:p>
        </p:txBody>
      </p:sp>
    </p:spTree>
    <p:extLst>
      <p:ext uri="{BB962C8B-B14F-4D97-AF65-F5344CB8AC3E}">
        <p14:creationId xmlns:p14="http://schemas.microsoft.com/office/powerpoint/2010/main" val="31203305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illustrated (Carver 1978)</a:t>
            </a:r>
            <a:endParaRPr lang="en-US" dirty="0"/>
          </a:p>
        </p:txBody>
      </p:sp>
      <p:sp>
        <p:nvSpPr>
          <p:cNvPr id="3" name="Content Placeholder 2"/>
          <p:cNvSpPr>
            <a:spLocks noGrp="1"/>
          </p:cNvSpPr>
          <p:nvPr>
            <p:ph idx="1"/>
          </p:nvPr>
        </p:nvSpPr>
        <p:spPr/>
        <p:txBody>
          <a:bodyPr>
            <a:normAutofit fontScale="92500"/>
          </a:bodyPr>
          <a:lstStyle/>
          <a:p>
            <a:endParaRPr lang="en-US" dirty="0" smtClean="0"/>
          </a:p>
          <a:p>
            <a:pPr marL="0" indent="0">
              <a:buNone/>
            </a:pPr>
            <a:r>
              <a:rPr lang="en-US" sz="3600" dirty="0" smtClean="0"/>
              <a:t>What </a:t>
            </a:r>
            <a:r>
              <a:rPr lang="en-US" sz="3600" dirty="0"/>
              <a:t>is the probability of obtaining a dead person (D) given that the person was hanged (H); that is, in symbol form, what is p(D|H)? </a:t>
            </a:r>
            <a:endParaRPr lang="en-US" sz="3600" dirty="0" smtClean="0"/>
          </a:p>
          <a:p>
            <a:pPr marL="0" indent="0">
              <a:buNone/>
            </a:pPr>
            <a:endParaRPr lang="en-US" sz="3600" dirty="0"/>
          </a:p>
          <a:p>
            <a:pPr marL="0" indent="0">
              <a:buNone/>
            </a:pPr>
            <a:r>
              <a:rPr lang="en-US" sz="3600" dirty="0" smtClean="0"/>
              <a:t>Obviously</a:t>
            </a:r>
            <a:r>
              <a:rPr lang="en-US" sz="3600" dirty="0"/>
              <a:t>, it will be very high, perhaps .97 or higher</a:t>
            </a:r>
            <a:r>
              <a:rPr lang="en-US" dirty="0"/>
              <a:t>. </a:t>
            </a:r>
          </a:p>
        </p:txBody>
      </p:sp>
    </p:spTree>
    <p:extLst>
      <p:ext uri="{BB962C8B-B14F-4D97-AF65-F5344CB8AC3E}">
        <p14:creationId xmlns:p14="http://schemas.microsoft.com/office/powerpoint/2010/main" val="2909472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ASA issue a “statement on p-values and statistical significance?”</a:t>
            </a:r>
            <a:endParaRPr lang="en-US" dirty="0"/>
          </a:p>
        </p:txBody>
      </p:sp>
      <p:pic>
        <p:nvPicPr>
          <p:cNvPr id="4" name="Picture 3"/>
          <p:cNvPicPr>
            <a:picLocks noChangeAspect="1"/>
          </p:cNvPicPr>
          <p:nvPr/>
        </p:nvPicPr>
        <p:blipFill>
          <a:blip r:embed="rId3"/>
          <a:stretch>
            <a:fillRect/>
          </a:stretch>
        </p:blipFill>
        <p:spPr>
          <a:xfrm>
            <a:off x="1159504" y="2386533"/>
            <a:ext cx="7962911" cy="2858840"/>
          </a:xfrm>
          <a:prstGeom prst="rect">
            <a:avLst/>
          </a:prstGeom>
        </p:spPr>
      </p:pic>
      <p:pic>
        <p:nvPicPr>
          <p:cNvPr id="5" name="Picture 4"/>
          <p:cNvPicPr>
            <a:picLocks noChangeAspect="1"/>
          </p:cNvPicPr>
          <p:nvPr/>
        </p:nvPicPr>
        <p:blipFill>
          <a:blip r:embed="rId4"/>
          <a:stretch>
            <a:fillRect/>
          </a:stretch>
        </p:blipFill>
        <p:spPr>
          <a:xfrm>
            <a:off x="3024661" y="5360467"/>
            <a:ext cx="5248599" cy="1217066"/>
          </a:xfrm>
          <a:prstGeom prst="rect">
            <a:avLst/>
          </a:prstGeom>
        </p:spPr>
      </p:pic>
    </p:spTree>
    <p:extLst>
      <p:ext uri="{BB962C8B-B14F-4D97-AF65-F5344CB8AC3E}">
        <p14:creationId xmlns:p14="http://schemas.microsoft.com/office/powerpoint/2010/main" val="1418326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illustrated (Carver 1978)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marL="0" indent="0">
              <a:buNone/>
            </a:pPr>
            <a:r>
              <a:rPr lang="en-US" sz="3600" dirty="0"/>
              <a:t>Now, let us reverse the question: What is the probability that a person has been hanged (H) given that the person is dead (D); that is, what is p(H|D)? </a:t>
            </a:r>
            <a:endParaRPr lang="en-US" sz="3600" dirty="0" smtClean="0"/>
          </a:p>
          <a:p>
            <a:pPr marL="0" indent="0">
              <a:buNone/>
            </a:pPr>
            <a:endParaRPr lang="en-US" sz="3600" dirty="0"/>
          </a:p>
          <a:p>
            <a:pPr marL="0" indent="0">
              <a:buNone/>
            </a:pPr>
            <a:r>
              <a:rPr lang="en-US" sz="3600" dirty="0" smtClean="0"/>
              <a:t>This </a:t>
            </a:r>
            <a:r>
              <a:rPr lang="en-US" sz="3600" dirty="0"/>
              <a:t>time the probability will undoubtedly be very low, perhaps .01 or lower. </a:t>
            </a:r>
          </a:p>
        </p:txBody>
      </p:sp>
    </p:spTree>
    <p:extLst>
      <p:ext uri="{BB962C8B-B14F-4D97-AF65-F5344CB8AC3E}">
        <p14:creationId xmlns:p14="http://schemas.microsoft.com/office/powerpoint/2010/main" val="16534011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illustrated (Carver 1978)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marL="0" indent="0">
              <a:buNone/>
            </a:pPr>
            <a:r>
              <a:rPr lang="en-US" sz="3600" dirty="0"/>
              <a:t>No one would be likely to make the mistake of substituting the first estimate (.97) for the second (.01); that is, to accept .97 as the probability that a person has been hanged given that the person is dead. </a:t>
            </a:r>
            <a:endParaRPr lang="en-US" sz="3600" dirty="0" smtClean="0"/>
          </a:p>
          <a:p>
            <a:pPr marL="0" indent="0">
              <a:buNone/>
            </a:pPr>
            <a:endParaRPr lang="en-US" dirty="0"/>
          </a:p>
          <a:p>
            <a:pPr marL="0" indent="0">
              <a:buNone/>
            </a:pPr>
            <a:r>
              <a:rPr lang="en-US" dirty="0"/>
              <a:t>Carver, R.P. 1978. The case against statistical testing. </a:t>
            </a:r>
            <a:r>
              <a:rPr lang="en-US" i="1" dirty="0"/>
              <a:t>Harvard Educational Review</a:t>
            </a:r>
            <a:r>
              <a:rPr lang="en-US" dirty="0"/>
              <a:t> 48: 378-399.</a:t>
            </a:r>
          </a:p>
        </p:txBody>
      </p:sp>
    </p:spTree>
    <p:extLst>
      <p:ext uri="{BB962C8B-B14F-4D97-AF65-F5344CB8AC3E}">
        <p14:creationId xmlns:p14="http://schemas.microsoft.com/office/powerpoint/2010/main" val="3519808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is hard work.</a:t>
            </a:r>
            <a:endParaRPr lang="en-US" dirty="0"/>
          </a:p>
        </p:txBody>
      </p:sp>
      <p:sp>
        <p:nvSpPr>
          <p:cNvPr id="3" name="Content Placeholder 2"/>
          <p:cNvSpPr>
            <a:spLocks noGrp="1"/>
          </p:cNvSpPr>
          <p:nvPr>
            <p:ph idx="1"/>
          </p:nvPr>
        </p:nvSpPr>
        <p:spPr/>
        <p:txBody>
          <a:bodyPr>
            <a:normAutofit/>
          </a:bodyPr>
          <a:lstStyle/>
          <a:p>
            <a:r>
              <a:rPr lang="en-US" sz="2800" dirty="0" smtClean="0"/>
              <a:t>Simplistic (“cookbook”) rules and procedures are not a substitute for this hard work. </a:t>
            </a:r>
          </a:p>
          <a:p>
            <a:r>
              <a:rPr lang="en-US" sz="2800" dirty="0" smtClean="0"/>
              <a:t>Cookbook + artificial threshold for significance = appearance of objectivity</a:t>
            </a:r>
            <a:endParaRPr lang="en-US" sz="2800" dirty="0"/>
          </a:p>
        </p:txBody>
      </p:sp>
    </p:spTree>
    <p:extLst>
      <p:ext uri="{BB962C8B-B14F-4D97-AF65-F5344CB8AC3E}">
        <p14:creationId xmlns:p14="http://schemas.microsoft.com/office/powerpoint/2010/main" val="27055803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Gelman and Carlin (2017) (to appear in JASA)</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 </a:t>
            </a:r>
            <a:r>
              <a:rPr lang="en-US" sz="2800" dirty="0" smtClean="0"/>
              <a:t>“…we </a:t>
            </a:r>
            <a:r>
              <a:rPr lang="en-US" sz="2800" dirty="0"/>
              <a:t>think the solution is not to reform p-values or to replace them with some other statistical summary or threshold, but rather to move toward a greater acceptance of uncertainty and embracing of </a:t>
            </a:r>
            <a:r>
              <a:rPr lang="en-US" sz="2800" dirty="0" smtClean="0"/>
              <a:t>variation.”</a:t>
            </a:r>
            <a:endParaRPr lang="en-US" sz="2800" dirty="0"/>
          </a:p>
        </p:txBody>
      </p:sp>
    </p:spTree>
    <p:extLst>
      <p:ext uri="{BB962C8B-B14F-4D97-AF65-F5344CB8AC3E}">
        <p14:creationId xmlns:p14="http://schemas.microsoft.com/office/powerpoint/2010/main" val="2909059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world where p&lt;0.05 carried no meaning…</a:t>
            </a:r>
            <a:endParaRPr lang="en-US" dirty="0"/>
          </a:p>
        </p:txBody>
      </p:sp>
      <p:sp>
        <p:nvSpPr>
          <p:cNvPr id="3" name="Content Placeholder 2"/>
          <p:cNvSpPr>
            <a:spLocks noGrp="1"/>
          </p:cNvSpPr>
          <p:nvPr>
            <p:ph idx="1"/>
          </p:nvPr>
        </p:nvSpPr>
        <p:spPr/>
        <p:txBody>
          <a:bodyPr>
            <a:normAutofit/>
          </a:bodyPr>
          <a:lstStyle/>
          <a:p>
            <a:r>
              <a:rPr lang="en-US" sz="3600" dirty="0" smtClean="0"/>
              <a:t>What would you have to do to get your paper published, your research grant funded, your drug approved, your policy or business recommendation accepted?</a:t>
            </a:r>
            <a:endParaRPr lang="en-US" sz="3600" dirty="0"/>
          </a:p>
        </p:txBody>
      </p:sp>
    </p:spTree>
    <p:extLst>
      <p:ext uri="{BB962C8B-B14F-4D97-AF65-F5344CB8AC3E}">
        <p14:creationId xmlns:p14="http://schemas.microsoft.com/office/powerpoint/2010/main" val="22880694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You’d have to be convincing!</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42542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also have to be transparent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8730" y="3106722"/>
            <a:ext cx="3514379" cy="3881437"/>
          </a:xfrm>
          <a:solidFill>
            <a:schemeClr val="bg1"/>
          </a:solidFill>
        </p:spPr>
      </p:pic>
      <p:pic>
        <p:nvPicPr>
          <p:cNvPr id="5" name="Content Placeholder 3"/>
          <p:cNvPicPr>
            <a:picLocks noChangeAspect="1"/>
          </p:cNvPicPr>
          <p:nvPr/>
        </p:nvPicPr>
        <p:blipFill>
          <a:blip r:embed="rId4">
            <a:extLst>
              <a:ext uri="{BEBA8EAE-BF5A-486C-A8C5-ECC9F3942E4B}">
                <a14:imgProps xmlns:a14="http://schemas.microsoft.com/office/drawing/2010/main">
                  <a14:imgLayer r:embed="rId5">
                    <a14:imgEffect>
                      <a14:artisticLineDrawing trans="10000"/>
                    </a14:imgEffect>
                  </a14:imgLayer>
                </a14:imgProps>
              </a:ext>
              <a:ext uri="{28A0092B-C50C-407E-A947-70E740481C1C}">
                <a14:useLocalDpi xmlns:a14="http://schemas.microsoft.com/office/drawing/2010/main" val="0"/>
              </a:ext>
            </a:extLst>
          </a:blip>
          <a:stretch>
            <a:fillRect/>
          </a:stretch>
        </p:blipFill>
        <p:spPr>
          <a:xfrm>
            <a:off x="-4105" y="3245985"/>
            <a:ext cx="3262197" cy="3602915"/>
          </a:xfrm>
          <a:prstGeom prst="rect">
            <a:avLst/>
          </a:prstGeom>
        </p:spPr>
      </p:pic>
      <p:pic>
        <p:nvPicPr>
          <p:cNvPr id="6" name="Content Placeholder 3"/>
          <p:cNvPicPr>
            <a:picLocks noChangeAspect="1"/>
          </p:cNvPicPr>
          <p:nvPr/>
        </p:nvPicPr>
        <p:blipFill>
          <a:blip r:embed="rId6">
            <a:extLst>
              <a:ext uri="{BEBA8EAE-BF5A-486C-A8C5-ECC9F3942E4B}">
                <a14:imgProps xmlns:a14="http://schemas.microsoft.com/office/drawing/2010/main">
                  <a14:imgLayer r:embed="rId5">
                    <a14:imgEffect>
                      <a14:artisticLineDrawing trans="41000"/>
                    </a14:imgEffect>
                  </a14:imgLayer>
                </a14:imgProps>
              </a:ext>
              <a:ext uri="{28A0092B-C50C-407E-A947-70E740481C1C}">
                <a14:useLocalDpi xmlns:a14="http://schemas.microsoft.com/office/drawing/2010/main" val="0"/>
              </a:ext>
            </a:extLst>
          </a:blip>
          <a:stretch>
            <a:fillRect/>
          </a:stretch>
        </p:blipFill>
        <p:spPr>
          <a:xfrm>
            <a:off x="4094206" y="3245984"/>
            <a:ext cx="3262197" cy="3602915"/>
          </a:xfrm>
          <a:prstGeom prst="rect">
            <a:avLst/>
          </a:prstGeom>
        </p:spPr>
      </p:pic>
    </p:spTree>
    <p:extLst>
      <p:ext uri="{BB962C8B-B14F-4D97-AF65-F5344CB8AC3E}">
        <p14:creationId xmlns:p14="http://schemas.microsoft.com/office/powerpoint/2010/main" val="11350923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steps” (Gelman and Carlin)</a:t>
            </a:r>
            <a:endParaRPr lang="en-US" dirty="0"/>
          </a:p>
        </p:txBody>
      </p:sp>
      <p:sp>
        <p:nvSpPr>
          <p:cNvPr id="3" name="Content Placeholder 2"/>
          <p:cNvSpPr>
            <a:spLocks noGrp="1"/>
          </p:cNvSpPr>
          <p:nvPr>
            <p:ph idx="1"/>
          </p:nvPr>
        </p:nvSpPr>
        <p:spPr>
          <a:xfrm>
            <a:off x="677334" y="1659118"/>
            <a:ext cx="8596668" cy="4967925"/>
          </a:xfrm>
        </p:spPr>
        <p:txBody>
          <a:bodyPr>
            <a:normAutofit/>
          </a:bodyPr>
          <a:lstStyle/>
          <a:p>
            <a:r>
              <a:rPr lang="en-US" sz="2000" dirty="0" smtClean="0"/>
              <a:t>Say No to binary conclusions in our collaboration and consulting projects: resist </a:t>
            </a:r>
            <a:r>
              <a:rPr lang="en-US" sz="2000" dirty="0"/>
              <a:t>giving clean answers when that is not warranted by the data. </a:t>
            </a:r>
            <a:endParaRPr lang="en-US" sz="2000" dirty="0" smtClean="0"/>
          </a:p>
          <a:p>
            <a:r>
              <a:rPr lang="en-US" sz="2000" dirty="0" smtClean="0"/>
              <a:t>Instead</a:t>
            </a:r>
            <a:r>
              <a:rPr lang="en-US" sz="2000" dirty="0"/>
              <a:t>, do the work to present statistical conclusions with uncertainty rather than as dichotomies. </a:t>
            </a:r>
            <a:endParaRPr lang="en-US" sz="2000" dirty="0" smtClean="0"/>
          </a:p>
          <a:p>
            <a:r>
              <a:rPr lang="en-US" sz="2000" dirty="0" smtClean="0"/>
              <a:t>Also</a:t>
            </a:r>
            <a:r>
              <a:rPr lang="en-US" sz="2000" dirty="0"/>
              <a:t>, remember that most eﬀects can’t be zero (at least in social science and public health), and that an “eﬀect” is usually a mean in a population (or something similar such as a regression coeﬃcient)—a fact that seems to be lost from consciousness when researchers slip into binary statements about there being “an eﬀect” or “no eﬀect” as if they are writing about constants of nature. </a:t>
            </a:r>
            <a:endParaRPr lang="en-US" sz="2000" dirty="0" smtClean="0"/>
          </a:p>
          <a:p>
            <a:r>
              <a:rPr lang="en-US" sz="2000" dirty="0" smtClean="0"/>
              <a:t>It </a:t>
            </a:r>
            <a:r>
              <a:rPr lang="en-US" sz="2000" dirty="0"/>
              <a:t>will be diﬃcult to resolve the many problems with p-values and “statistical signiﬁcance” without addressing the mistaken goal of certainty which such methods have been used to pursue.</a:t>
            </a:r>
          </a:p>
          <a:p>
            <a:endParaRPr lang="en-US" dirty="0"/>
          </a:p>
        </p:txBody>
      </p:sp>
    </p:spTree>
    <p:extLst>
      <p:ext uri="{BB962C8B-B14F-4D97-AF65-F5344CB8AC3E}">
        <p14:creationId xmlns:p14="http://schemas.microsoft.com/office/powerpoint/2010/main" val="23377381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113"/>
            <a:ext cx="8596668" cy="1320800"/>
          </a:xfrm>
        </p:spPr>
        <p:txBody>
          <a:bodyPr>
            <a:normAutofit fontScale="90000"/>
          </a:bodyPr>
          <a:lstStyle/>
          <a:p>
            <a:r>
              <a:rPr lang="en-US" b="1" dirty="0" smtClean="0"/>
              <a:t>Wrapping up: </a:t>
            </a:r>
            <a:br>
              <a:rPr lang="en-US" b="1" dirty="0" smtClean="0"/>
            </a:br>
            <a:r>
              <a:rPr lang="en-US" dirty="0" smtClean="0"/>
              <a:t/>
            </a:r>
            <a:br>
              <a:rPr lang="en-US" dirty="0" smtClean="0"/>
            </a:br>
            <a:r>
              <a:rPr lang="en-US" dirty="0" smtClean="0"/>
              <a:t>P-values themselves are not the problem, but…</a:t>
            </a:r>
            <a:endParaRPr lang="en-US" dirty="0"/>
          </a:p>
        </p:txBody>
      </p:sp>
      <p:sp>
        <p:nvSpPr>
          <p:cNvPr id="3" name="Content Placeholder 2"/>
          <p:cNvSpPr>
            <a:spLocks noGrp="1"/>
          </p:cNvSpPr>
          <p:nvPr>
            <p:ph idx="1"/>
          </p:nvPr>
        </p:nvSpPr>
        <p:spPr>
          <a:xfrm>
            <a:off x="677334" y="2679573"/>
            <a:ext cx="8596668" cy="3880773"/>
          </a:xfrm>
        </p:spPr>
        <p:txBody>
          <a:bodyPr>
            <a:normAutofit lnSpcReduction="10000"/>
          </a:bodyPr>
          <a:lstStyle/>
          <a:p>
            <a:r>
              <a:rPr lang="en-US" sz="2800" dirty="0" smtClean="0"/>
              <a:t>They are hard to explain</a:t>
            </a:r>
          </a:p>
          <a:p>
            <a:r>
              <a:rPr lang="en-US" sz="2800" dirty="0" smtClean="0"/>
              <a:t>They are easy to misunderstand</a:t>
            </a:r>
          </a:p>
          <a:p>
            <a:r>
              <a:rPr lang="en-US" sz="2800" dirty="0" smtClean="0"/>
              <a:t>They don’t directly address the question of interest</a:t>
            </a:r>
          </a:p>
          <a:p>
            <a:r>
              <a:rPr lang="en-US" sz="2800" dirty="0" smtClean="0"/>
              <a:t>When mixed with bright line thinking, they lead to bad science.</a:t>
            </a:r>
          </a:p>
          <a:p>
            <a:r>
              <a:rPr lang="en-US" sz="2800" dirty="0" smtClean="0"/>
              <a:t>So, maybe if you have only been dating p-values, it’s time to start seeing some other statistics.</a:t>
            </a:r>
            <a:endParaRPr lang="en-US" sz="2800" dirty="0"/>
          </a:p>
        </p:txBody>
      </p:sp>
    </p:spTree>
    <p:extLst>
      <p:ext uri="{BB962C8B-B14F-4D97-AF65-F5344CB8AC3E}">
        <p14:creationId xmlns:p14="http://schemas.microsoft.com/office/powerpoint/2010/main" val="34854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38764" y="409329"/>
            <a:ext cx="6384031" cy="1777690"/>
          </a:xfrm>
          <a:prstGeom prst="rect">
            <a:avLst/>
          </a:prstGeom>
        </p:spPr>
      </p:pic>
      <p:pic>
        <p:nvPicPr>
          <p:cNvPr id="4" name="Picture 3"/>
          <p:cNvPicPr>
            <a:picLocks noChangeAspect="1"/>
          </p:cNvPicPr>
          <p:nvPr/>
        </p:nvPicPr>
        <p:blipFill>
          <a:blip r:embed="rId4"/>
          <a:stretch>
            <a:fillRect/>
          </a:stretch>
        </p:blipFill>
        <p:spPr>
          <a:xfrm>
            <a:off x="2432846" y="2695574"/>
            <a:ext cx="5868191" cy="1951839"/>
          </a:xfrm>
          <a:prstGeom prst="rect">
            <a:avLst/>
          </a:prstGeom>
        </p:spPr>
      </p:pic>
    </p:spTree>
    <p:extLst>
      <p:ext uri="{BB962C8B-B14F-4D97-AF65-F5344CB8AC3E}">
        <p14:creationId xmlns:p14="http://schemas.microsoft.com/office/powerpoint/2010/main" val="3809755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ASA issue a “statement on p-values and statistical significance?”</a:t>
            </a:r>
            <a:endParaRPr lang="en-US" dirty="0"/>
          </a:p>
        </p:txBody>
      </p:sp>
      <p:pic>
        <p:nvPicPr>
          <p:cNvPr id="4" name="Picture 3"/>
          <p:cNvPicPr>
            <a:picLocks noChangeAspect="1"/>
          </p:cNvPicPr>
          <p:nvPr/>
        </p:nvPicPr>
        <p:blipFill>
          <a:blip r:embed="rId3"/>
          <a:stretch>
            <a:fillRect/>
          </a:stretch>
        </p:blipFill>
        <p:spPr>
          <a:xfrm>
            <a:off x="1159504" y="2386533"/>
            <a:ext cx="7962911" cy="2858840"/>
          </a:xfrm>
          <a:prstGeom prst="rect">
            <a:avLst/>
          </a:prstGeom>
        </p:spPr>
      </p:pic>
      <p:pic>
        <p:nvPicPr>
          <p:cNvPr id="5" name="Picture 4"/>
          <p:cNvPicPr>
            <a:picLocks noChangeAspect="1"/>
          </p:cNvPicPr>
          <p:nvPr/>
        </p:nvPicPr>
        <p:blipFill>
          <a:blip r:embed="rId4"/>
          <a:stretch>
            <a:fillRect/>
          </a:stretch>
        </p:blipFill>
        <p:spPr>
          <a:xfrm>
            <a:off x="3024661" y="5360467"/>
            <a:ext cx="5248599" cy="1217066"/>
          </a:xfrm>
          <a:prstGeom prst="rect">
            <a:avLst/>
          </a:prstGeom>
        </p:spPr>
      </p:pic>
      <p:sp>
        <p:nvSpPr>
          <p:cNvPr id="3" name="TextBox 2"/>
          <p:cNvSpPr txBox="1"/>
          <p:nvPr/>
        </p:nvSpPr>
        <p:spPr>
          <a:xfrm>
            <a:off x="2072640" y="2170176"/>
            <a:ext cx="8778240" cy="523220"/>
          </a:xfrm>
          <a:prstGeom prst="rect">
            <a:avLst/>
          </a:prstGeom>
          <a:noFill/>
          <a:ln w="19050">
            <a:solidFill>
              <a:schemeClr val="accent1"/>
            </a:solidFill>
          </a:ln>
        </p:spPr>
        <p:txBody>
          <a:bodyPr wrap="square" rtlCol="0">
            <a:spAutoFit/>
          </a:bodyPr>
          <a:lstStyle/>
          <a:p>
            <a:r>
              <a:rPr lang="en-US" sz="2800" dirty="0" smtClean="0"/>
              <a:t>Science fails to face the shortcomings of statistics</a:t>
            </a:r>
            <a:endParaRPr lang="en-US" sz="2800" dirty="0"/>
          </a:p>
        </p:txBody>
      </p:sp>
      <p:cxnSp>
        <p:nvCxnSpPr>
          <p:cNvPr id="7" name="Straight Connector 6"/>
          <p:cNvCxnSpPr/>
          <p:nvPr/>
        </p:nvCxnSpPr>
        <p:spPr>
          <a:xfrm flipV="1">
            <a:off x="1371600" y="2693396"/>
            <a:ext cx="701040" cy="13472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117492" y="2681039"/>
            <a:ext cx="3733388" cy="144611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344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Haiku</a:t>
            </a:r>
            <a:endParaRPr lang="en-US" dirty="0">
              <a:solidFill>
                <a:schemeClr val="tx2"/>
              </a:solidFill>
            </a:endParaRPr>
          </a:p>
        </p:txBody>
      </p:sp>
      <p:sp>
        <p:nvSpPr>
          <p:cNvPr id="3" name="Content Placeholder 2"/>
          <p:cNvSpPr>
            <a:spLocks noGrp="1"/>
          </p:cNvSpPr>
          <p:nvPr>
            <p:ph idx="1"/>
          </p:nvPr>
        </p:nvSpPr>
        <p:spPr>
          <a:xfrm>
            <a:off x="850329" y="1270000"/>
            <a:ext cx="8596668" cy="4982519"/>
          </a:xfrm>
        </p:spPr>
        <p:txBody>
          <a:bodyPr>
            <a:normAutofit lnSpcReduction="10000"/>
          </a:bodyPr>
          <a:lstStyle/>
          <a:p>
            <a:pPr marL="0" indent="0" algn="ctr">
              <a:buNone/>
            </a:pPr>
            <a:r>
              <a:rPr lang="en-US" sz="3600" dirty="0" smtClean="0"/>
              <a:t>Little p-value</a:t>
            </a:r>
          </a:p>
          <a:p>
            <a:pPr marL="0" indent="0" algn="ctr">
              <a:buNone/>
            </a:pPr>
            <a:r>
              <a:rPr lang="en-US" sz="3600" dirty="0"/>
              <a:t>w</a:t>
            </a:r>
            <a:r>
              <a:rPr lang="en-US" sz="3600" dirty="0" smtClean="0"/>
              <a:t>hat are you trying to say</a:t>
            </a:r>
          </a:p>
          <a:p>
            <a:pPr marL="0" indent="0" algn="ctr">
              <a:buNone/>
            </a:pPr>
            <a:r>
              <a:rPr lang="en-US" sz="3600" dirty="0"/>
              <a:t>o</a:t>
            </a:r>
            <a:r>
              <a:rPr lang="en-US" sz="3600" dirty="0" smtClean="0"/>
              <a:t>f significance?</a:t>
            </a:r>
          </a:p>
          <a:p>
            <a:pPr marL="0" indent="0" algn="ctr">
              <a:buNone/>
            </a:pPr>
            <a:endParaRPr lang="en-US" sz="1400" dirty="0"/>
          </a:p>
          <a:p>
            <a:pPr marL="0" indent="0">
              <a:buNone/>
            </a:pPr>
            <a:r>
              <a:rPr lang="en-US" sz="3600" dirty="0" smtClean="0"/>
              <a:t>						</a:t>
            </a:r>
            <a:r>
              <a:rPr lang="en-US" sz="2800" dirty="0" smtClean="0"/>
              <a:t>-Steve Ziliak</a:t>
            </a:r>
          </a:p>
          <a:p>
            <a:pPr marL="0" indent="0">
              <a:buNone/>
            </a:pPr>
            <a:endParaRPr lang="en-US" sz="2800" dirty="0" smtClean="0"/>
          </a:p>
          <a:p>
            <a:pPr marL="0" indent="0">
              <a:buNone/>
            </a:pPr>
            <a:r>
              <a:rPr lang="en-US" sz="2800" dirty="0" smtClean="0"/>
              <a:t>Questions?</a:t>
            </a:r>
            <a:endParaRPr lang="en-US" sz="2800" dirty="0"/>
          </a:p>
          <a:p>
            <a:pPr marL="0" indent="0">
              <a:buNone/>
            </a:pPr>
            <a:r>
              <a:rPr lang="en-US" sz="2800" dirty="0" smtClean="0">
                <a:hlinkClick r:id="rId3"/>
              </a:rPr>
              <a:t>ron@amstat.org</a:t>
            </a:r>
            <a:endParaRPr lang="en-US" sz="2800" dirty="0" smtClean="0"/>
          </a:p>
          <a:p>
            <a:pPr marL="0" indent="0">
              <a:buNone/>
            </a:pPr>
            <a:r>
              <a:rPr lang="en-US" sz="2800" dirty="0" smtClean="0"/>
              <a:t>@</a:t>
            </a:r>
            <a:r>
              <a:rPr lang="en-US" sz="2800" dirty="0" err="1" smtClean="0"/>
              <a:t>RonWasserstein</a:t>
            </a:r>
            <a:endParaRPr lang="en-US" sz="2800" dirty="0"/>
          </a:p>
        </p:txBody>
      </p:sp>
    </p:spTree>
    <p:extLst>
      <p:ext uri="{BB962C8B-B14F-4D97-AF65-F5344CB8AC3E}">
        <p14:creationId xmlns:p14="http://schemas.microsoft.com/office/powerpoint/2010/main" val="2611144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journal went so far as to ban p-values</a:t>
            </a:r>
            <a:endParaRPr lang="en-US" dirty="0"/>
          </a:p>
        </p:txBody>
      </p:sp>
      <p:pic>
        <p:nvPicPr>
          <p:cNvPr id="4" name="Content Placeholder 3"/>
          <p:cNvPicPr>
            <a:picLocks noGrp="1" noChangeAspect="1"/>
          </p:cNvPicPr>
          <p:nvPr>
            <p:ph idx="1"/>
          </p:nvPr>
        </p:nvPicPr>
        <p:blipFill>
          <a:blip r:embed="rId3"/>
          <a:stretch>
            <a:fillRect/>
          </a:stretch>
        </p:blipFill>
        <p:spPr>
          <a:xfrm>
            <a:off x="144927" y="2422271"/>
            <a:ext cx="10129543" cy="2789111"/>
          </a:xfrm>
          <a:prstGeom prst="rect">
            <a:avLst/>
          </a:prstGeom>
        </p:spPr>
      </p:pic>
    </p:spTree>
    <p:extLst>
      <p:ext uri="{BB962C8B-B14F-4D97-AF65-F5344CB8AC3E}">
        <p14:creationId xmlns:p14="http://schemas.microsoft.com/office/powerpoint/2010/main" val="129356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90" y="172278"/>
            <a:ext cx="8596668" cy="1320800"/>
          </a:xfrm>
        </p:spPr>
        <p:txBody>
          <a:bodyPr/>
          <a:lstStyle/>
          <a:p>
            <a:r>
              <a:rPr lang="en-US" dirty="0" smtClean="0"/>
              <a:t>P-value “clarified” (in the ASA Statement)</a:t>
            </a:r>
            <a:endParaRPr lang="en-US" dirty="0"/>
          </a:p>
        </p:txBody>
      </p:sp>
      <p:sp>
        <p:nvSpPr>
          <p:cNvPr id="3" name="Content Placeholder 2"/>
          <p:cNvSpPr>
            <a:spLocks noGrp="1"/>
          </p:cNvSpPr>
          <p:nvPr>
            <p:ph idx="1"/>
          </p:nvPr>
        </p:nvSpPr>
        <p:spPr>
          <a:xfrm>
            <a:off x="838200" y="1421296"/>
            <a:ext cx="8961783" cy="5331195"/>
          </a:xfrm>
        </p:spPr>
        <p:txBody>
          <a:bodyPr>
            <a:normAutofit fontScale="77500" lnSpcReduction="20000"/>
          </a:bodyPr>
          <a:lstStyle/>
          <a:p>
            <a:pPr marL="0" indent="0">
              <a:lnSpc>
                <a:spcPct val="120000"/>
              </a:lnSpc>
              <a:buNone/>
            </a:pPr>
            <a:r>
              <a:rPr lang="en-US" sz="4000" dirty="0"/>
              <a:t>Informally, a p-value is the probability under a specified statistical model that a </a:t>
            </a:r>
            <a:r>
              <a:rPr lang="en-US" sz="4000" dirty="0" smtClean="0"/>
              <a:t>statistical summary </a:t>
            </a:r>
            <a:r>
              <a:rPr lang="en-US" sz="4000" dirty="0"/>
              <a:t>of the data (for example, the sample mean difference between two compared </a:t>
            </a:r>
            <a:r>
              <a:rPr lang="en-US" sz="4000" dirty="0" smtClean="0"/>
              <a:t>groups) would </a:t>
            </a:r>
            <a:r>
              <a:rPr lang="en-US" sz="4000" dirty="0"/>
              <a:t>be equal to or more extreme than its observed value</a:t>
            </a:r>
            <a:r>
              <a:rPr lang="en-US" sz="4000" dirty="0" smtClean="0"/>
              <a:t>.</a:t>
            </a:r>
          </a:p>
          <a:p>
            <a:pPr marL="0" indent="0">
              <a:buNone/>
            </a:pPr>
            <a:endParaRPr lang="en-US" sz="4000" dirty="0"/>
          </a:p>
          <a:p>
            <a:pPr marL="0" indent="0">
              <a:buNone/>
            </a:pPr>
            <a:r>
              <a:rPr lang="en-US" sz="4000" dirty="0"/>
              <a:t>“That definition is about as clear as mud</a:t>
            </a:r>
            <a:r>
              <a:rPr lang="en-US" sz="4000" dirty="0" smtClean="0"/>
              <a:t>”</a:t>
            </a:r>
          </a:p>
          <a:p>
            <a:pPr marL="0" indent="0">
              <a:buNone/>
            </a:pPr>
            <a:r>
              <a:rPr lang="en-US" sz="3500" dirty="0"/>
              <a:t>Christie Aschwanden, lead writer for science, </a:t>
            </a:r>
            <a:r>
              <a:rPr lang="en-US" sz="3500" i="1" dirty="0"/>
              <a:t>FiveThirtyEight</a:t>
            </a:r>
          </a:p>
          <a:p>
            <a:pPr marL="0" indent="0">
              <a:buNone/>
            </a:pPr>
            <a:endParaRPr lang="en-US" sz="4000" dirty="0" smtClean="0"/>
          </a:p>
          <a:p>
            <a:pPr marL="0" indent="0">
              <a:buNone/>
            </a:pPr>
            <a:endParaRPr lang="en-US" sz="4000" dirty="0"/>
          </a:p>
        </p:txBody>
      </p:sp>
    </p:spTree>
    <p:extLst>
      <p:ext uri="{BB962C8B-B14F-4D97-AF65-F5344CB8AC3E}">
        <p14:creationId xmlns:p14="http://schemas.microsoft.com/office/powerpoint/2010/main" val="28285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1201</TotalTime>
  <Words>6008</Words>
  <Application>Microsoft Office PowerPoint</Application>
  <PresentationFormat>Widescreen</PresentationFormat>
  <Paragraphs>416</Paragraphs>
  <Slides>70</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Trebuchet MS</vt:lpstr>
      <vt:lpstr>Wingdings 3</vt:lpstr>
      <vt:lpstr>Facet</vt:lpstr>
      <vt:lpstr>Doctor, It Hurts When I p</vt:lpstr>
      <vt:lpstr>The Talk</vt:lpstr>
      <vt:lpstr>Why did the ASA issue a “statement on p-values and statistical significance?”</vt:lpstr>
      <vt:lpstr>PowerPoint Presentation</vt:lpstr>
      <vt:lpstr>“Let’s be clear. Nothing in the ASA statement is new.”</vt:lpstr>
      <vt:lpstr>Why did the ASA issue a “statement on p-values and statistical significance?”</vt:lpstr>
      <vt:lpstr>Why did the ASA issue a “statement on p-values and statistical significance?”</vt:lpstr>
      <vt:lpstr>A journal went so far as to ban p-values</vt:lpstr>
      <vt:lpstr>P-value “clarified” (in the ASA Statement)</vt:lpstr>
      <vt:lpstr>Perhaps this is clearer</vt:lpstr>
      <vt:lpstr>What goes into the p-value? Many things!</vt:lpstr>
      <vt:lpstr>ASA statement articulates six principles</vt:lpstr>
      <vt:lpstr>ASA statement articulates six principles</vt:lpstr>
      <vt:lpstr>Does the ASA statement go far enough?</vt:lpstr>
      <vt:lpstr>Biggest takeaway message from the ASA statement – bright line thinking is bad for science</vt:lpstr>
      <vt:lpstr>p equal or nearly equal to 0.06</vt:lpstr>
      <vt:lpstr>p equal or nearly equal to 0.08</vt:lpstr>
      <vt:lpstr>And, God forbid, p close to but not less than 0.05</vt:lpstr>
      <vt:lpstr>Thanks to Matthew Hankins for these quotes</vt:lpstr>
      <vt:lpstr>PowerPoint Presentation</vt:lpstr>
      <vt:lpstr>Hypothesis: Focus on statistical significance levels leads researchers to misinterpret data</vt:lpstr>
      <vt:lpstr>PowerPoint Presentation</vt:lpstr>
      <vt:lpstr>Response wording 1: Which statement is the most accurate summary of the results?</vt:lpstr>
      <vt:lpstr>Response wording 2: Which statement is the most accurate summary of the results?</vt:lpstr>
      <vt:lpstr>Response wording 3: Which statement is the most accurate summary of the results?</vt:lpstr>
      <vt:lpstr>Results recall:  A. group A&gt;group B B. group A&lt;group B C. No difference D. cannot tell</vt:lpstr>
      <vt:lpstr>Robustness checks</vt:lpstr>
      <vt:lpstr>Study 2: Does this pattern of results extend from descriptive statements to the evaluation of evidence via likelihood judgments</vt:lpstr>
      <vt:lpstr>PowerPoint Presentation</vt:lpstr>
      <vt:lpstr>Likelihood judgment question: Assuming no prior studies have been conducted with these drugs, which of the following statements is most accurate?</vt:lpstr>
      <vt:lpstr>Likelihood judgment question: Assuming no prior studies have been conducted with these drugs, which of the following statements is most accurate?</vt:lpstr>
      <vt:lpstr>Personal choice question: If you were to advise a loved one who was a patient from the same population as those in the study, what drug would you advise him or her to take?</vt:lpstr>
      <vt:lpstr>Distant choice question: If you were to advise physicians treating patients from the same population as those in the study, what drug would you advise these physicians prescribe for their patients?</vt:lpstr>
      <vt:lpstr>PowerPoint Presentation</vt:lpstr>
      <vt:lpstr>Why did they make these choices?</vt:lpstr>
      <vt:lpstr>Dichtomizing evidence leads to strange behaviors!</vt:lpstr>
      <vt:lpstr>Does “screen time” affect sleep habits of school age children?</vt:lpstr>
      <vt:lpstr>The researchers had hypotheses, based on previous research</vt:lpstr>
      <vt:lpstr>Why were they interested?</vt:lpstr>
      <vt:lpstr>Who were the subjects?</vt:lpstr>
      <vt:lpstr>Fragile Families and Child Wellbeing Study</vt:lpstr>
      <vt:lpstr>PowerPoint Presentation</vt:lpstr>
      <vt:lpstr>PowerPoint Presentation</vt:lpstr>
      <vt:lpstr>PowerPoint Presentation</vt:lpstr>
      <vt:lpstr>What did the researchers find?</vt:lpstr>
      <vt:lpstr>When the researchers adjusted for other factors</vt:lpstr>
      <vt:lpstr>This is a fairly typical type of study</vt:lpstr>
      <vt:lpstr>Unfortunately, it makes all-too-typical mistakes</vt:lpstr>
      <vt:lpstr>PowerPoint Presentation</vt:lpstr>
      <vt:lpstr>PowerPoint Presentation</vt:lpstr>
      <vt:lpstr>Hypothesis testing logic</vt:lpstr>
      <vt:lpstr>What people tend to conclude in these situations? (What will the blogs say?)</vt:lpstr>
      <vt:lpstr>There is no “p-value transitivity property”</vt:lpstr>
      <vt:lpstr>PowerPoint Presentation</vt:lpstr>
      <vt:lpstr>What is scientifically appropriate to conclude?</vt:lpstr>
      <vt:lpstr>In the sleep research, even if all of our assumptions are correct…</vt:lpstr>
      <vt:lpstr>And what if THIS had happened:</vt:lpstr>
      <vt:lpstr>A fundamental problem</vt:lpstr>
      <vt:lpstr>The problem illustrated (Carver 1978)</vt:lpstr>
      <vt:lpstr>The problem illustrated (Carver 1978)</vt:lpstr>
      <vt:lpstr>The problem illustrated (Carver 1978)</vt:lpstr>
      <vt:lpstr>Inference is hard work.</vt:lpstr>
      <vt:lpstr>Gelman and Carlin (2017) (to appear in JASA)</vt:lpstr>
      <vt:lpstr>In a world where p&lt;0.05 carried no meaning…</vt:lpstr>
      <vt:lpstr>You’d have to be convincing!</vt:lpstr>
      <vt:lpstr>You will also have to be transparent</vt:lpstr>
      <vt:lpstr>“Small steps” (Gelman and Carlin)</vt:lpstr>
      <vt:lpstr>Wrapping up:   P-values themselves are not the problem, but…</vt:lpstr>
      <vt:lpstr>PowerPoint Presentation</vt:lpstr>
      <vt:lpstr>Haiku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Wasserstein, Ronald L.</dc:creator>
  <cp:lastModifiedBy>Moore, Dirk</cp:lastModifiedBy>
  <cp:revision>95</cp:revision>
  <cp:lastPrinted>2017-02-28T19:24:06Z</cp:lastPrinted>
  <dcterms:created xsi:type="dcterms:W3CDTF">2016-04-20T23:11:56Z</dcterms:created>
  <dcterms:modified xsi:type="dcterms:W3CDTF">2017-05-25T16:37:55Z</dcterms:modified>
</cp:coreProperties>
</file>