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handoutMasterIdLst>
    <p:handoutMasterId r:id="rId68"/>
  </p:handoutMasterIdLst>
  <p:sldIdLst>
    <p:sldId id="1143" r:id="rId2"/>
    <p:sldId id="958" r:id="rId3"/>
    <p:sldId id="1269" r:id="rId4"/>
    <p:sldId id="1270" r:id="rId5"/>
    <p:sldId id="1271" r:id="rId6"/>
    <p:sldId id="1267" r:id="rId7"/>
    <p:sldId id="1285" r:id="rId8"/>
    <p:sldId id="1272" r:id="rId9"/>
    <p:sldId id="1273" r:id="rId10"/>
    <p:sldId id="1287" r:id="rId11"/>
    <p:sldId id="1283" r:id="rId12"/>
    <p:sldId id="1278" r:id="rId13"/>
    <p:sldId id="1279" r:id="rId14"/>
    <p:sldId id="1280" r:id="rId15"/>
    <p:sldId id="1281" r:id="rId16"/>
    <p:sldId id="1282" r:id="rId17"/>
    <p:sldId id="1275" r:id="rId18"/>
    <p:sldId id="1284" r:id="rId19"/>
    <p:sldId id="1007" r:id="rId20"/>
    <p:sldId id="985" r:id="rId21"/>
    <p:sldId id="1210" r:id="rId22"/>
    <p:sldId id="1211" r:id="rId23"/>
    <p:sldId id="408" r:id="rId24"/>
    <p:sldId id="579" r:id="rId25"/>
    <p:sldId id="584" r:id="rId26"/>
    <p:sldId id="1212" r:id="rId27"/>
    <p:sldId id="656" r:id="rId28"/>
    <p:sldId id="1288" r:id="rId29"/>
    <p:sldId id="1286" r:id="rId30"/>
    <p:sldId id="560" r:id="rId31"/>
    <p:sldId id="1213" r:id="rId32"/>
    <p:sldId id="1215" r:id="rId33"/>
    <p:sldId id="1216" r:id="rId34"/>
    <p:sldId id="1217" r:id="rId35"/>
    <p:sldId id="1218" r:id="rId36"/>
    <p:sldId id="1219" r:id="rId37"/>
    <p:sldId id="1220" r:id="rId38"/>
    <p:sldId id="1221" r:id="rId39"/>
    <p:sldId id="1222" r:id="rId40"/>
    <p:sldId id="1223" r:id="rId41"/>
    <p:sldId id="1224" r:id="rId42"/>
    <p:sldId id="1225" r:id="rId43"/>
    <p:sldId id="1226" r:id="rId44"/>
    <p:sldId id="1227" r:id="rId45"/>
    <p:sldId id="1228" r:id="rId46"/>
    <p:sldId id="1229" r:id="rId47"/>
    <p:sldId id="1230" r:id="rId48"/>
    <p:sldId id="1231" r:id="rId49"/>
    <p:sldId id="1242" r:id="rId50"/>
    <p:sldId id="1243" r:id="rId51"/>
    <p:sldId id="1244" r:id="rId52"/>
    <p:sldId id="1245" r:id="rId53"/>
    <p:sldId id="1246" r:id="rId54"/>
    <p:sldId id="1247" r:id="rId55"/>
    <p:sldId id="1248" r:id="rId56"/>
    <p:sldId id="1249" r:id="rId57"/>
    <p:sldId id="1252" r:id="rId58"/>
    <p:sldId id="1253" r:id="rId59"/>
    <p:sldId id="1254" r:id="rId60"/>
    <p:sldId id="1255" r:id="rId61"/>
    <p:sldId id="1256" r:id="rId62"/>
    <p:sldId id="1257" r:id="rId63"/>
    <p:sldId id="1259" r:id="rId64"/>
    <p:sldId id="1261" r:id="rId65"/>
    <p:sldId id="1266" r:id="rId66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9933"/>
    <a:srgbClr val="95B3D7"/>
    <a:srgbClr val="FFA7A7"/>
    <a:srgbClr val="FF0000"/>
    <a:srgbClr val="92D050"/>
    <a:srgbClr val="C6D9F1"/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447" autoAdjust="0"/>
    <p:restoredTop sz="91797" autoAdjust="0"/>
  </p:normalViewPr>
  <p:slideViewPr>
    <p:cSldViewPr>
      <p:cViewPr varScale="1">
        <p:scale>
          <a:sx n="101" d="100"/>
          <a:sy n="101" d="100"/>
        </p:scale>
        <p:origin x="-1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115" y="-58"/>
      </p:cViewPr>
      <p:guideLst>
        <p:guide orient="horz" pos="293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CE04CE5-8445-4C5C-A480-6E729896449E}" type="datetimeFigureOut">
              <a:rPr lang="en-US"/>
              <a:pPr>
                <a:defRPr/>
              </a:pPr>
              <a:t>6/17/2013</a:t>
            </a:fld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3ACAEBD-79A4-42F3-831C-DD0AC35E4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62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91E218-46B9-4177-93DB-EAAC72423CC9}" type="datetimeFigureOut">
              <a:rPr lang="en-US"/>
              <a:pPr>
                <a:defRPr/>
              </a:pPr>
              <a:t>6/17/2013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FCEFF5-06F9-486D-9DC4-A93383218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91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4A24EC-6DA4-41E5-98A5-C096FCFAE7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38162E-D53F-4852-A536-A1EE197B803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3C99D8-D759-4C68-87D3-7836D821EFE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B11392-4940-48C2-8D04-49CF98C24EA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68D7B4-8ED2-4F2F-8942-D1055706F28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4FEB07-EB4B-40DD-BE8E-7E4DA244B2B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D54D5-7C50-4E7E-B8CE-7B1E9C3EC96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2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F1BC44-12DD-4A75-95FA-B227557FD28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A00DAE-9721-44F8-9B67-5DC7EB84DDE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B682B2-7080-4677-948A-71286F33595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C46C08-045C-40E2-A32E-86AB0AF1F25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 txBox="1">
            <a:spLocks noGrp="1"/>
          </p:cNvSpPr>
          <p:nvPr/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1C47062-5481-4F55-A818-5D70682F3AAA}" type="slidenum">
              <a:rPr lang="en-US" sz="1200">
                <a:latin typeface="+mn-lt"/>
              </a:rPr>
              <a:pPr algn="r">
                <a:defRPr/>
              </a:pPr>
              <a:t>2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4497AB-458A-4A3E-BBD8-F13567ECAED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E8B176-807B-4B85-AC35-E1F747E5A45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1B82BD-6F88-464B-9544-135C5F0058D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9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C7DCC8-6F50-4584-BD1B-3D3B5A70516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D2480E-7C79-4A46-9F08-3D493C9F815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3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054707-2B70-4E30-8C4E-C046B6D6C631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5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AA3C80-5B64-45D8-B5B3-7DC93FBDA815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87F1BA-D592-4B4E-840D-0ADB968FFB50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CE0359-BA4D-435C-AA92-63E83788AB9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3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B28CA1-5EB8-45C8-9BCF-F66833E16EE7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15F0A-1186-4746-AF51-DA0B2C44E94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5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A4D6D0-8AD3-47D2-8328-0C649DF136DC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A41274-0ADA-41D1-AE53-DBB1973F8B7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9DC6F3-0ADB-465B-BBA9-7B17E50656D3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8E08A2-B429-4FAE-B974-14A2FAECBC64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02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F3B5D6-176A-44A1-A182-EDE952259CA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2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E92F3-9288-4797-A6E3-05B5E2765F43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3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1D08EA-8432-464A-9559-2D319B802890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45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FE1410-E0EA-4ABF-9A87-F9B1E2561028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3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39AE76-C6C7-4233-A223-BCC366C7E358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8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CC12A8-26B0-4DE1-B83F-ACFAB6FF4D6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15F0A-1186-4746-AF51-DA0B2C44E94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2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35C1F2-D367-4D64-881A-B681A3A48B6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7C9094-7FC9-4933-821D-34556295F9D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2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3C7A3D-D752-4FAF-BC88-BD80F37B814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4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A354CE-CE88-4196-AE64-ABA0DA7129F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6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002672-1558-44A8-B93D-364618C244B5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8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99074D-7909-4D79-ABBB-38F3F8DA6815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497B67-8106-4387-A909-DF42EB43E6C5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58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2B152D-4B5C-440D-81E5-F28AD92E797E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79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7E393F-A118-476B-93BB-7F5A625546D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99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F58B59-1307-48C3-8865-B8CACBAF28F3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 txBox="1">
            <a:spLocks noGrp="1"/>
          </p:cNvSpPr>
          <p:nvPr/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1C47062-5481-4F55-A818-5D70682F3AAA}" type="slidenum">
              <a:rPr lang="en-US" sz="1200">
                <a:latin typeface="+mn-lt"/>
              </a:rPr>
              <a:pPr algn="r">
                <a:defRPr/>
              </a:pPr>
              <a:t>10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CCDBF4-0E5E-4440-87AB-D5AAF59FF24F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0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891F6F-71D4-4AD1-8903-276C3396C0BD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0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0B7159-9032-4992-A71C-21C6CBCB2AA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2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F1BC44-12DD-4A75-95FA-B227557FD28E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298108-04A5-4AF7-B4C1-13039D2692BA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FCEFF5-06F9-486D-9DC4-A933832184C3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15F0A-1186-4746-AF51-DA0B2C44E94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15F0A-1186-4746-AF51-DA0B2C44E94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15F0A-1186-4746-AF51-DA0B2C44E94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/>
          <p:nvPr/>
        </p:nvSpPr>
        <p:spPr>
          <a:xfrm>
            <a:off x="0" y="0"/>
            <a:ext cx="9144000" cy="1030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7"/>
          <p:cNvSpPr/>
          <p:nvPr/>
        </p:nvSpPr>
        <p:spPr>
          <a:xfrm>
            <a:off x="0" y="1371600"/>
            <a:ext cx="9144000" cy="2151063"/>
          </a:xfrm>
          <a:prstGeom prst="rect">
            <a:avLst/>
          </a:prstGeom>
          <a:solidFill>
            <a:srgbClr val="D4E3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8"/>
          <p:cNvSpPr txBox="1"/>
          <p:nvPr/>
        </p:nvSpPr>
        <p:spPr>
          <a:xfrm>
            <a:off x="177800" y="1557338"/>
            <a:ext cx="4730750" cy="2035175"/>
          </a:xfrm>
          <a:prstGeom prst="rect">
            <a:avLst/>
          </a:prstGeom>
          <a:noFill/>
        </p:spPr>
        <p:txBody>
          <a:bodyPr lIns="91433" tIns="45717" rIns="91433" bIns="45717">
            <a:spAutoFit/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O</a:t>
            </a:r>
            <a:r>
              <a:rPr lang="en-US" sz="4000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BSERVATIONAL </a:t>
            </a:r>
          </a:p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M</a:t>
            </a:r>
            <a:r>
              <a:rPr lang="en-US" sz="4000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EDICAL</a:t>
            </a:r>
          </a:p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O</a:t>
            </a:r>
            <a:r>
              <a:rPr lang="en-US" sz="4000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UTCOMES</a:t>
            </a:r>
          </a:p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P</a:t>
            </a:r>
            <a:r>
              <a:rPr lang="en-US" sz="4000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ARTNERSHIP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855708" y="1557494"/>
            <a:ext cx="5135289" cy="18299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52275"/>
            <a:ext cx="2057400" cy="3973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5715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957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/>
        </p:nvSpPr>
        <p:spPr>
          <a:xfrm>
            <a:off x="220663" y="114300"/>
            <a:ext cx="2028825" cy="723900"/>
          </a:xfrm>
          <a:prstGeom prst="rect">
            <a:avLst/>
          </a:prstGeom>
          <a:noFill/>
        </p:spPr>
        <p:txBody>
          <a:bodyPr lIns="91433" tIns="45717" rIns="91433" bIns="45717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O</a:t>
            </a:r>
            <a:r>
              <a:rPr lang="en-US" sz="1200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BSERVATIONAL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M</a:t>
            </a:r>
            <a:r>
              <a:rPr lang="en-US" sz="1200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EDICAL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O</a:t>
            </a:r>
            <a:r>
              <a:rPr lang="en-US" sz="1200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UTCOMES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P</a:t>
            </a:r>
            <a:r>
              <a:rPr lang="en-US" sz="1200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ARTNERSHIP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553200"/>
            <a:ext cx="5334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8838C6-14CB-4E5E-B43D-03405385AA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102" y="152104"/>
            <a:ext cx="7302699" cy="6768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50652"/>
            <a:ext cx="4038600" cy="54056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50652"/>
            <a:ext cx="4038600" cy="54056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312" y="129289"/>
            <a:ext cx="7287489" cy="69207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41" y="89535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535113"/>
            <a:ext cx="4040188" cy="4821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89535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35113"/>
            <a:ext cx="4041775" cy="4821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707" y="114078"/>
            <a:ext cx="7295094" cy="71489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54075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54075"/>
            <a:ext cx="5111750" cy="55022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16125"/>
            <a:ext cx="3008313" cy="4340224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21363"/>
            <a:ext cx="5486400" cy="39062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8" indent="0">
              <a:buNone/>
              <a:defRPr sz="2800"/>
            </a:lvl2pPr>
            <a:lvl3pPr marL="914336" indent="0">
              <a:buNone/>
              <a:defRPr sz="2400"/>
            </a:lvl3pPr>
            <a:lvl4pPr marL="1371503" indent="0">
              <a:buNone/>
              <a:defRPr sz="2000"/>
            </a:lvl4pPr>
            <a:lvl5pPr marL="1828671" indent="0">
              <a:buNone/>
              <a:defRPr sz="2000"/>
            </a:lvl5pPr>
            <a:lvl6pPr marL="2285839" indent="0">
              <a:buNone/>
              <a:defRPr sz="2000"/>
            </a:lvl6pPr>
            <a:lvl7pPr marL="2743007" indent="0">
              <a:buNone/>
              <a:defRPr sz="2000"/>
            </a:lvl7pPr>
            <a:lvl8pPr marL="3200175" indent="0">
              <a:buNone/>
              <a:defRPr sz="2000"/>
            </a:lvl8pPr>
            <a:lvl9pPr marL="3657343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989012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546" y="136895"/>
            <a:ext cx="7234255" cy="6844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392238" y="114300"/>
            <a:ext cx="7294562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73138"/>
            <a:ext cx="8229600" cy="538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20663" y="114300"/>
            <a:ext cx="2028825" cy="723900"/>
          </a:xfrm>
          <a:prstGeom prst="rect">
            <a:avLst/>
          </a:prstGeom>
          <a:noFill/>
        </p:spPr>
        <p:txBody>
          <a:bodyPr lIns="91433" tIns="45717" rIns="91433" bIns="45717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O</a:t>
            </a:r>
            <a:r>
              <a:rPr lang="en-US" sz="1200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BSERVATIONAL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M</a:t>
            </a:r>
            <a:r>
              <a:rPr lang="en-US" sz="1200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EDICAL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O</a:t>
            </a:r>
            <a:r>
              <a:rPr lang="en-US" sz="1200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UTCOMES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P</a:t>
            </a:r>
            <a:r>
              <a:rPr lang="en-US" sz="1200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ARTNERSHIP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610600" y="6553200"/>
            <a:ext cx="5334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8838C6-14CB-4E5E-B43D-03405385AA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3" indent="-228584" algn="l" defTabSz="45716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1" indent="-228584" algn="l" defTabSz="45716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45716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45716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3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9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7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5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3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3856038" y="1600200"/>
            <a:ext cx="5135562" cy="18303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700" b="1" dirty="0" smtClean="0">
                <a:latin typeface="Arial" charset="0"/>
                <a:cs typeface="Arial" charset="0"/>
              </a:rPr>
              <a:t>Are Observational Studies Any Good? </a:t>
            </a:r>
            <a:r>
              <a:rPr lang="en-US" sz="2000" dirty="0" smtClean="0">
                <a:latin typeface="Arial" charset="0"/>
                <a:cs typeface="Arial" charset="0"/>
              </a:rPr>
              <a:t/>
            </a:r>
            <a:br>
              <a:rPr lang="en-US" sz="2000" dirty="0" smtClean="0">
                <a:latin typeface="Arial" charset="0"/>
                <a:cs typeface="Arial" charset="0"/>
              </a:rPr>
            </a:br>
            <a:r>
              <a:rPr lang="en-US" sz="2000" dirty="0" smtClean="0">
                <a:latin typeface="Arial" charset="0"/>
                <a:cs typeface="Arial" charset="0"/>
              </a:rPr>
              <a:t/>
            </a:r>
            <a:br>
              <a:rPr lang="en-US" sz="2000" dirty="0" smtClean="0">
                <a:latin typeface="Arial" charset="0"/>
                <a:cs typeface="Arial" charset="0"/>
              </a:rPr>
            </a:br>
            <a:r>
              <a:rPr lang="en-US" sz="1800" dirty="0" smtClean="0">
                <a:latin typeface="Arial" charset="0"/>
                <a:cs typeface="Arial" charset="0"/>
              </a:rPr>
              <a:t> David Madigan, Columbia University</a:t>
            </a:r>
            <a:br>
              <a:rPr lang="en-US" sz="1800" dirty="0" smtClean="0">
                <a:latin typeface="Arial" charset="0"/>
                <a:cs typeface="Arial" charset="0"/>
              </a:rPr>
            </a:br>
            <a:r>
              <a:rPr lang="en-US" sz="1800" dirty="0" smtClean="0">
                <a:latin typeface="Arial" charset="0"/>
                <a:cs typeface="Arial" charset="0"/>
              </a:rPr>
              <a:t>on behalf of the OMOP research team</a:t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609600" y="4267200"/>
            <a:ext cx="800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“The sole cause and root of almost every defect in the sciences is this: that whilst we falsely admire and extol the powers of the human mind, we do not search for its real helps.”</a:t>
            </a:r>
          </a:p>
          <a:p>
            <a:endParaRPr lang="en-US" dirty="0"/>
          </a:p>
          <a:p>
            <a:r>
              <a:rPr lang="en-US" dirty="0"/>
              <a:t>— </a:t>
            </a:r>
            <a:r>
              <a:rPr lang="en-US" dirty="0" err="1"/>
              <a:t>Novum</a:t>
            </a:r>
            <a:r>
              <a:rPr lang="en-US" dirty="0"/>
              <a:t> </a:t>
            </a:r>
            <a:r>
              <a:rPr lang="en-US" dirty="0" err="1"/>
              <a:t>Organum</a:t>
            </a:r>
            <a:r>
              <a:rPr lang="en-US" dirty="0"/>
              <a:t>: Aphorisms [Book One], 1620, </a:t>
            </a:r>
            <a:r>
              <a:rPr lang="en-US" dirty="0" smtClean="0"/>
              <a:t>Sir Francis </a:t>
            </a:r>
            <a:r>
              <a:rPr lang="en-US" dirty="0"/>
              <a:t>Bacon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4294967295"/>
          </p:nvPr>
        </p:nvSpPr>
        <p:spPr>
          <a:xfrm>
            <a:off x="381000" y="990600"/>
            <a:ext cx="8229600" cy="538321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 the design of observational studies we also rely heavily on “clinical judgment”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 smtClean="0"/>
              <a:t>Even worse, we do so with very limited feedback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 smtClean="0"/>
              <a:t>operating characteristics? 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 smtClean="0"/>
              <a:t>Like early days of lab testing – “trust me, I measured it myself”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25045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433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Do these choices matter?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310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-201612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Range of estimates across high-dimensional propensity score inception cohort (HDPS) parameter settings</a:t>
            </a:r>
            <a:endParaRPr lang="en-US" sz="2800" dirty="0"/>
          </a:p>
        </p:txBody>
      </p:sp>
      <p:pic>
        <p:nvPicPr>
          <p:cNvPr id="4" name="Picture 3" descr="tmpE8E5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200" y="812800"/>
            <a:ext cx="7975600" cy="596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6595646"/>
            <a:ext cx="1600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Relative risk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1752600"/>
            <a:ext cx="533400" cy="3657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2514600"/>
            <a:ext cx="3352800" cy="20621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7013" indent="-227013">
              <a:buFont typeface="Arial" pitchFamily="34" charset="0"/>
              <a:buChar char="•"/>
            </a:pPr>
            <a:r>
              <a:rPr lang="en-US" sz="1600" dirty="0" smtClean="0"/>
              <a:t>Each row represents a drug-outcome pair.</a:t>
            </a:r>
          </a:p>
          <a:p>
            <a:pPr marL="227013" indent="-227013">
              <a:buFont typeface="Arial" pitchFamily="34" charset="0"/>
              <a:buChar char="•"/>
            </a:pPr>
            <a:r>
              <a:rPr lang="en-US" sz="1600" dirty="0" smtClean="0"/>
              <a:t>The horizontal span reflects the range of point estimates observed across the parameter settings.</a:t>
            </a:r>
          </a:p>
          <a:p>
            <a:pPr marL="227013" indent="-227013">
              <a:buFont typeface="Arial" pitchFamily="34" charset="0"/>
              <a:buChar char="•"/>
            </a:pPr>
            <a:r>
              <a:rPr lang="en-US" sz="1600" dirty="0" smtClean="0"/>
              <a:t>Ex. Benzodiazepine-</a:t>
            </a:r>
            <a:r>
              <a:rPr lang="en-US" sz="1600" dirty="0" err="1" smtClean="0"/>
              <a:t>Aplastic</a:t>
            </a:r>
            <a:r>
              <a:rPr lang="en-US" sz="1600" dirty="0" smtClean="0"/>
              <a:t> anemia: HDPS parameters vary in estimates from RR= 0.76 and 2.70</a:t>
            </a:r>
          </a:p>
        </p:txBody>
      </p:sp>
      <p:sp>
        <p:nvSpPr>
          <p:cNvPr id="12" name="Left Brace 11"/>
          <p:cNvSpPr/>
          <p:nvPr/>
        </p:nvSpPr>
        <p:spPr>
          <a:xfrm rot="5400000">
            <a:off x="4457700" y="3390900"/>
            <a:ext cx="228600" cy="1981200"/>
          </a:xfrm>
          <a:prstGeom prst="leftBrac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4572000" y="3886200"/>
            <a:ext cx="1066800" cy="38100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8229600" y="6553200"/>
            <a:ext cx="914400" cy="228600"/>
          </a:xfrm>
          <a:prstGeom prst="rect">
            <a:avLst/>
          </a:prstGeom>
        </p:spPr>
        <p:txBody>
          <a:bodyPr/>
          <a:lstStyle/>
          <a:p>
            <a:fld id="{18E831B0-8526-4EE4-AD7B-6DBA42F73B2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204433" y="1066800"/>
            <a:ext cx="53340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1100" b="1" dirty="0" smtClean="0">
                <a:solidFill>
                  <a:schemeClr val="tx2"/>
                </a:solidFill>
              </a:rPr>
              <a:t> True -</a:t>
            </a:r>
            <a:endParaRPr lang="en-US" sz="11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04433" y="1371600"/>
            <a:ext cx="53340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False +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04433" y="1219200"/>
            <a:ext cx="53340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1100" b="1" dirty="0" smtClean="0">
                <a:solidFill>
                  <a:srgbClr val="FFC000"/>
                </a:solidFill>
              </a:rPr>
              <a:t>False -</a:t>
            </a:r>
            <a:endParaRPr lang="en-US" sz="1100" b="1" dirty="0">
              <a:solidFill>
                <a:srgbClr val="FFC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04433" y="1524000"/>
            <a:ext cx="53340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1100" b="1" dirty="0" smtClean="0">
                <a:solidFill>
                  <a:srgbClr val="92D050"/>
                </a:solidFill>
              </a:rPr>
              <a:t>True +</a:t>
            </a:r>
            <a:endParaRPr lang="en-US" sz="1100" b="1" dirty="0">
              <a:solidFill>
                <a:srgbClr val="92D0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77200" y="838200"/>
            <a:ext cx="1066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12"/>
          <p:cNvGrpSpPr/>
          <p:nvPr/>
        </p:nvGrpSpPr>
        <p:grpSpPr>
          <a:xfrm>
            <a:off x="5181600" y="1066800"/>
            <a:ext cx="3886200" cy="5626358"/>
            <a:chOff x="5943600" y="1066800"/>
            <a:chExt cx="3886200" cy="5626358"/>
          </a:xfrm>
        </p:grpSpPr>
        <p:sp>
          <p:nvSpPr>
            <p:cNvPr id="23" name="TextBox 22"/>
            <p:cNvSpPr txBox="1"/>
            <p:nvPr/>
          </p:nvSpPr>
          <p:spPr>
            <a:xfrm>
              <a:off x="6324600" y="1676400"/>
              <a:ext cx="3505200" cy="501675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Parameter settings explored in OMOP:</a:t>
              </a:r>
            </a:p>
            <a:p>
              <a:r>
                <a:rPr lang="en-US" sz="1600" b="1" dirty="0" smtClean="0"/>
                <a:t>Washout period </a:t>
              </a:r>
              <a:r>
                <a:rPr lang="en-US" sz="1600" dirty="0" smtClean="0"/>
                <a:t>(1): 180d</a:t>
              </a:r>
            </a:p>
            <a:p>
              <a:r>
                <a:rPr lang="en-US" sz="1600" b="1" dirty="0" smtClean="0"/>
                <a:t>Surveillance window </a:t>
              </a:r>
              <a:r>
                <a:rPr lang="en-US" sz="1600" dirty="0" smtClean="0"/>
                <a:t>(3):  30 days from exposure start; exposure + 30d ; all time from exposure start</a:t>
              </a:r>
            </a:p>
            <a:p>
              <a:r>
                <a:rPr lang="en-US" sz="1600" b="1" dirty="0" smtClean="0"/>
                <a:t>Covariate eligibility window </a:t>
              </a:r>
              <a:r>
                <a:rPr lang="en-US" sz="1600" dirty="0" smtClean="0"/>
                <a:t>(3): 30 days prior to exposure, 180, all-time pre-exposure</a:t>
              </a:r>
            </a:p>
            <a:p>
              <a:r>
                <a:rPr lang="en-US" sz="1600" b="1" dirty="0" smtClean="0"/>
                <a:t># of confounders</a:t>
              </a:r>
              <a:r>
                <a:rPr lang="en-US" sz="1600" dirty="0" smtClean="0"/>
                <a:t> (2): 100, 500 covariates used to estimate propensity score</a:t>
              </a:r>
            </a:p>
            <a:p>
              <a:r>
                <a:rPr lang="en-US" sz="1600" b="1" dirty="0" smtClean="0"/>
                <a:t>Propensity strata </a:t>
              </a:r>
              <a:r>
                <a:rPr lang="en-US" sz="1600" dirty="0" smtClean="0"/>
                <a:t>(2): 5, 20 strata</a:t>
              </a:r>
            </a:p>
            <a:p>
              <a:r>
                <a:rPr lang="en-US" sz="1600" b="1" dirty="0" smtClean="0"/>
                <a:t>Analysis strategy </a:t>
              </a:r>
              <a:r>
                <a:rPr lang="en-US" sz="1600" dirty="0" smtClean="0"/>
                <a:t>(3):  Mantel-</a:t>
              </a:r>
              <a:r>
                <a:rPr lang="en-US" sz="1600" dirty="0" err="1" smtClean="0"/>
                <a:t>Haenszel</a:t>
              </a:r>
              <a:r>
                <a:rPr lang="en-US" sz="1600" dirty="0" smtClean="0"/>
                <a:t> stratification (MH), propensity score adjusted (PS), propensity strata adjusted (PS2)</a:t>
              </a:r>
            </a:p>
            <a:p>
              <a:r>
                <a:rPr lang="en-US" sz="1600" b="1" dirty="0" smtClean="0"/>
                <a:t>Comparator cohort</a:t>
              </a:r>
              <a:r>
                <a:rPr lang="en-US" sz="1600" dirty="0" smtClean="0"/>
                <a:t> (2): drugs with same indication, not in same class; most prevalent drug with same indication, not in same class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16200000" flipV="1">
              <a:off x="5905500" y="1104900"/>
              <a:ext cx="6096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022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mp550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978" y="812800"/>
            <a:ext cx="7975600" cy="5969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99514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Range of estimates across </a:t>
            </a:r>
            <a:r>
              <a:rPr lang="en-US" sz="2800" dirty="0" err="1" smtClean="0"/>
              <a:t>univariate</a:t>
            </a:r>
            <a:r>
              <a:rPr lang="en-US" sz="2800" dirty="0" smtClean="0"/>
              <a:t> self-controlled case series (USCCS) parameter settings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6595646"/>
            <a:ext cx="1600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Relative risk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1752600"/>
            <a:ext cx="533400" cy="3657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8229600" y="6553200"/>
            <a:ext cx="914400" cy="228600"/>
          </a:xfrm>
          <a:prstGeom prst="rect">
            <a:avLst/>
          </a:prstGeom>
        </p:spPr>
        <p:txBody>
          <a:bodyPr/>
          <a:lstStyle/>
          <a:p>
            <a:fld id="{18E831B0-8526-4EE4-AD7B-6DBA42F73B2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229600" y="1083578"/>
            <a:ext cx="53340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1100" b="1" dirty="0" smtClean="0">
                <a:solidFill>
                  <a:schemeClr val="tx2"/>
                </a:solidFill>
              </a:rPr>
              <a:t> True -</a:t>
            </a:r>
            <a:endParaRPr lang="en-US" sz="110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29600" y="1388378"/>
            <a:ext cx="53340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False +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29600" y="1235978"/>
            <a:ext cx="53340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1100" b="1" dirty="0" smtClean="0">
                <a:solidFill>
                  <a:srgbClr val="FFC000"/>
                </a:solidFill>
              </a:rPr>
              <a:t>False -</a:t>
            </a:r>
            <a:endParaRPr lang="en-US" sz="1100" b="1" dirty="0">
              <a:solidFill>
                <a:srgbClr val="FFC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29600" y="1540778"/>
            <a:ext cx="53340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1100" b="1" dirty="0" smtClean="0">
                <a:solidFill>
                  <a:srgbClr val="92D050"/>
                </a:solidFill>
              </a:rPr>
              <a:t>True +</a:t>
            </a:r>
            <a:endParaRPr lang="en-US" sz="1100" b="1" dirty="0">
              <a:solidFill>
                <a:srgbClr val="92D05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77200" y="685800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>
            <a:off x="3657600" y="1676400"/>
            <a:ext cx="4724400" cy="2349282"/>
            <a:chOff x="457200" y="2819400"/>
            <a:chExt cx="4724400" cy="2349282"/>
          </a:xfrm>
        </p:grpSpPr>
        <p:sp>
          <p:nvSpPr>
            <p:cNvPr id="14" name="TextBox 13"/>
            <p:cNvSpPr txBox="1"/>
            <p:nvPr/>
          </p:nvSpPr>
          <p:spPr>
            <a:xfrm>
              <a:off x="457200" y="3352800"/>
              <a:ext cx="4724400" cy="181588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27013" indent="-227013">
                <a:buFont typeface="Arial" pitchFamily="34" charset="0"/>
                <a:buChar char="•"/>
              </a:pPr>
              <a:r>
                <a:rPr lang="en-US" sz="1600" dirty="0" smtClean="0"/>
                <a:t>For </a:t>
              </a:r>
              <a:r>
                <a:rPr lang="en-US" sz="1600" dirty="0" err="1" smtClean="0"/>
                <a:t>Bisphosphonates</a:t>
              </a:r>
              <a:r>
                <a:rPr lang="en-US" sz="1600" dirty="0" smtClean="0"/>
                <a:t>-GI Ulcer hospitalization, USCCS using incident events, excluding the first day of exposure, and using large prior of 2:</a:t>
              </a:r>
            </a:p>
            <a:p>
              <a:pPr marL="684213" lvl="1" indent="-227013">
                <a:buFont typeface="Arial" pitchFamily="34" charset="0"/>
                <a:buChar char="•"/>
              </a:pPr>
              <a:r>
                <a:rPr lang="en-US" sz="1600" dirty="0" smtClean="0"/>
                <a:t>When surveillance window = length of exposure, no association is observed</a:t>
              </a:r>
            </a:p>
            <a:p>
              <a:pPr marL="684213" lvl="1" indent="-227013">
                <a:buFont typeface="Arial" pitchFamily="34" charset="0"/>
                <a:buChar char="•"/>
              </a:pPr>
              <a:r>
                <a:rPr lang="en-US" sz="1600" dirty="0" smtClean="0"/>
                <a:t>Adding 30d of time-at-risk to the end of exposure increased to a significant RR=1.14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6200000" flipV="1">
              <a:off x="572294" y="3010694"/>
              <a:ext cx="532606" cy="1516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723900" y="3009900"/>
              <a:ext cx="5334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" name="Group 21"/>
          <p:cNvGrpSpPr/>
          <p:nvPr/>
        </p:nvGrpSpPr>
        <p:grpSpPr>
          <a:xfrm>
            <a:off x="76200" y="1066800"/>
            <a:ext cx="5029200" cy="4471452"/>
            <a:chOff x="5105400" y="1143000"/>
            <a:chExt cx="5029200" cy="4471452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8382000" y="1143000"/>
              <a:ext cx="175260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105400" y="1828800"/>
              <a:ext cx="3886200" cy="378565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USCCS Parameter settings explored in OMOP:</a:t>
              </a:r>
            </a:p>
            <a:p>
              <a:r>
                <a:rPr lang="en-US" sz="1600" b="1" dirty="0" smtClean="0"/>
                <a:t>Condition type (2): </a:t>
              </a:r>
              <a:r>
                <a:rPr lang="en-US" sz="1600" dirty="0" smtClean="0"/>
                <a:t>first occurrence or all occurrences of outcome</a:t>
              </a:r>
            </a:p>
            <a:p>
              <a:r>
                <a:rPr lang="en-US" sz="1600" b="1" dirty="0" smtClean="0"/>
                <a:t>Defining exposure time-at-risk:</a:t>
              </a:r>
            </a:p>
            <a:p>
              <a:r>
                <a:rPr lang="en-US" sz="1600" b="1" dirty="0" smtClean="0"/>
                <a:t>Days from exposure start (2):  </a:t>
              </a:r>
              <a:r>
                <a:rPr lang="en-US" sz="1600" dirty="0" smtClean="0"/>
                <a:t>should we include the drug start index date in the period at risk?</a:t>
              </a:r>
            </a:p>
            <a:p>
              <a:r>
                <a:rPr lang="en-US" sz="1600" b="1" dirty="0" smtClean="0"/>
                <a:t>Surveillance window (4):</a:t>
              </a:r>
            </a:p>
            <a:p>
              <a:r>
                <a:rPr lang="en-US" sz="1600" dirty="0" smtClean="0"/>
                <a:t>30 d from exposure start</a:t>
              </a:r>
            </a:p>
            <a:p>
              <a:r>
                <a:rPr lang="en-US" sz="1600" dirty="0" smtClean="0"/>
                <a:t>Duration of exposure (drug era start through drug era end)</a:t>
              </a:r>
            </a:p>
            <a:p>
              <a:r>
                <a:rPr lang="en-US" sz="1600" dirty="0" smtClean="0"/>
                <a:t>Duration of exposure + 30 d</a:t>
              </a:r>
            </a:p>
            <a:p>
              <a:r>
                <a:rPr lang="en-US" sz="1600" dirty="0" smtClean="0"/>
                <a:t>Duration of exposure + 60 d</a:t>
              </a:r>
            </a:p>
            <a:p>
              <a:r>
                <a:rPr lang="en-US" sz="1600" b="1" dirty="0" smtClean="0"/>
                <a:t>Precision of Normal prior (4): </a:t>
              </a:r>
              <a:r>
                <a:rPr lang="en-US" sz="1600" dirty="0" smtClean="0"/>
                <a:t>0.5, 0.8, 1, 2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499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433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Fix everything </a:t>
            </a:r>
            <a:r>
              <a:rPr lang="en-US" i="1" dirty="0" smtClean="0"/>
              <a:t>except</a:t>
            </a:r>
            <a:r>
              <a:rPr lang="en-US" dirty="0" smtClean="0"/>
              <a:t> the database…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549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ription: tmpEA9A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927100"/>
            <a:ext cx="7569200" cy="520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512"/>
          </a:xfrm>
        </p:spPr>
        <p:txBody>
          <a:bodyPr>
            <a:noAutofit/>
          </a:bodyPr>
          <a:lstStyle/>
          <a:p>
            <a:r>
              <a:rPr lang="en-US" sz="2800" dirty="0" smtClean="0"/>
              <a:t>Cohort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3270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ription: tmp5EDE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990600"/>
            <a:ext cx="6908800" cy="5473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512"/>
          </a:xfrm>
        </p:spPr>
        <p:txBody>
          <a:bodyPr>
            <a:noAutofit/>
          </a:bodyPr>
          <a:lstStyle/>
          <a:p>
            <a:r>
              <a:rPr lang="en-US" sz="2800" dirty="0" smtClean="0"/>
              <a:t>SCCS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023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324600"/>
            <a:ext cx="914400" cy="228600"/>
          </a:xfrm>
          <a:prstGeom prst="rect">
            <a:avLst/>
          </a:prstGeom>
        </p:spPr>
        <p:txBody>
          <a:bodyPr/>
          <a:lstStyle/>
          <a:p>
            <a:fld id="{18E831B0-8526-4EE4-AD7B-6DBA42F73B2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990600"/>
            <a:ext cx="8839200" cy="381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0"/>
            <a:ext cx="258417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43600" y="48884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JAMA 2010; 304(6): 657-663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599531"/>
            <a:ext cx="9144000" cy="9536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31523" y="5292019"/>
            <a:ext cx="6723755" cy="664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9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Does this stuff work at all?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419600"/>
            <a:ext cx="3556000" cy="590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955754"/>
            <a:ext cx="2705100" cy="4671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4267200"/>
            <a:ext cx="3086100" cy="267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4572000"/>
            <a:ext cx="2260600" cy="180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5638800"/>
            <a:ext cx="3098800" cy="4398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6096000"/>
            <a:ext cx="2260600" cy="1808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5943600"/>
            <a:ext cx="4216400" cy="2528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1600" y="6248400"/>
            <a:ext cx="206756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78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1384300" y="152400"/>
            <a:ext cx="7302500" cy="676275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 pitchFamily="34" charset="-128"/>
              </a:rPr>
              <a:t>OMOP 2010/2011 Research Experiment</a:t>
            </a:r>
          </a:p>
        </p:txBody>
      </p:sp>
      <p:sp>
        <p:nvSpPr>
          <p:cNvPr id="561188" name="Rectangle 4"/>
          <p:cNvSpPr>
            <a:spLocks noChangeArrowheads="1"/>
          </p:cNvSpPr>
          <p:nvPr/>
        </p:nvSpPr>
        <p:spPr bwMode="auto">
          <a:xfrm>
            <a:off x="6019800" y="838200"/>
            <a:ext cx="20574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200"/>
              <a:t>OMOP Methods Library</a:t>
            </a:r>
            <a:endParaRPr lang="en-US" sz="1400"/>
          </a:p>
        </p:txBody>
      </p:sp>
      <p:sp>
        <p:nvSpPr>
          <p:cNvPr id="561189" name="Rectangle 5"/>
          <p:cNvSpPr>
            <a:spLocks noChangeArrowheads="1"/>
          </p:cNvSpPr>
          <p:nvPr/>
        </p:nvSpPr>
        <p:spPr bwMode="auto">
          <a:xfrm>
            <a:off x="6553200" y="1143000"/>
            <a:ext cx="685800" cy="609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>
              <a:defRPr/>
            </a:pPr>
            <a:r>
              <a:rPr lang="en-US" sz="1050" dirty="0">
                <a:latin typeface="Arial" charset="0"/>
              </a:rPr>
              <a:t>Inception</a:t>
            </a:r>
            <a:br>
              <a:rPr lang="en-US" sz="1050" dirty="0">
                <a:latin typeface="Arial" charset="0"/>
              </a:rPr>
            </a:br>
            <a:r>
              <a:rPr lang="en-US" sz="1050" dirty="0">
                <a:latin typeface="Arial" charset="0"/>
              </a:rPr>
              <a:t>cohort</a:t>
            </a:r>
          </a:p>
        </p:txBody>
      </p:sp>
      <p:sp>
        <p:nvSpPr>
          <p:cNvPr id="561190" name="Rectangle 6"/>
          <p:cNvSpPr>
            <a:spLocks noChangeArrowheads="1"/>
          </p:cNvSpPr>
          <p:nvPr/>
        </p:nvSpPr>
        <p:spPr bwMode="auto">
          <a:xfrm>
            <a:off x="6705600" y="1524000"/>
            <a:ext cx="685800" cy="609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>
              <a:defRPr/>
            </a:pPr>
            <a:r>
              <a:rPr lang="en-US" sz="1050" dirty="0">
                <a:latin typeface="Arial" charset="0"/>
              </a:rPr>
              <a:t>Case control</a:t>
            </a:r>
          </a:p>
        </p:txBody>
      </p:sp>
      <p:sp>
        <p:nvSpPr>
          <p:cNvPr id="561191" name="Rectangle 7"/>
          <p:cNvSpPr>
            <a:spLocks noChangeArrowheads="1"/>
          </p:cNvSpPr>
          <p:nvPr/>
        </p:nvSpPr>
        <p:spPr bwMode="auto">
          <a:xfrm>
            <a:off x="6858000" y="1752600"/>
            <a:ext cx="685800" cy="609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>
              <a:defRPr/>
            </a:pPr>
            <a:r>
              <a:rPr lang="en-US" sz="1050" dirty="0">
                <a:latin typeface="Arial" charset="0"/>
              </a:rPr>
              <a:t>Logistic</a:t>
            </a:r>
            <a:br>
              <a:rPr lang="en-US" sz="1050" dirty="0">
                <a:latin typeface="Arial" charset="0"/>
              </a:rPr>
            </a:br>
            <a:r>
              <a:rPr lang="en-US" sz="1050" dirty="0">
                <a:latin typeface="Arial" charset="0"/>
              </a:rPr>
              <a:t>regression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429000" y="2057400"/>
            <a:ext cx="2209800" cy="1295400"/>
            <a:chOff x="1008" y="1872"/>
            <a:chExt cx="1392" cy="816"/>
          </a:xfrm>
        </p:grpSpPr>
        <p:sp>
          <p:nvSpPr>
            <p:cNvPr id="64528" name="Rectangle 23"/>
            <p:cNvSpPr>
              <a:spLocks noChangeArrowheads="1"/>
            </p:cNvSpPr>
            <p:nvPr/>
          </p:nvSpPr>
          <p:spPr bwMode="auto">
            <a:xfrm>
              <a:off x="1008" y="1872"/>
              <a:ext cx="1392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/>
                <a:t>Common Data Model</a:t>
              </a:r>
            </a:p>
          </p:txBody>
        </p:sp>
        <p:pic>
          <p:nvPicPr>
            <p:cNvPr id="64529" name="Picture 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2016"/>
              <a:ext cx="1296" cy="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0955" name="AutoShape 27"/>
          <p:cNvSpPr>
            <a:spLocks noChangeArrowheads="1"/>
          </p:cNvSpPr>
          <p:nvPr/>
        </p:nvSpPr>
        <p:spPr bwMode="auto">
          <a:xfrm rot="5400000">
            <a:off x="3848100" y="1485900"/>
            <a:ext cx="457200" cy="381000"/>
          </a:xfrm>
          <a:custGeom>
            <a:avLst/>
            <a:gdLst>
              <a:gd name="T0" fmla="*/ 143443696 w 21600"/>
              <a:gd name="T1" fmla="*/ 0 h 21600"/>
              <a:gd name="T2" fmla="*/ 143443696 w 21600"/>
              <a:gd name="T3" fmla="*/ 66723148 h 21600"/>
              <a:gd name="T4" fmla="*/ 30697064 w 21600"/>
              <a:gd name="T5" fmla="*/ 118540664 h 21600"/>
              <a:gd name="T6" fmla="*/ 204838141 w 21600"/>
              <a:gd name="T7" fmla="*/ 3336157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0956" name="AutoShape 28"/>
          <p:cNvSpPr>
            <a:spLocks noChangeArrowheads="1"/>
          </p:cNvSpPr>
          <p:nvPr/>
        </p:nvSpPr>
        <p:spPr bwMode="auto">
          <a:xfrm rot="16200000" flipH="1">
            <a:off x="4762500" y="1485900"/>
            <a:ext cx="457200" cy="381000"/>
          </a:xfrm>
          <a:custGeom>
            <a:avLst/>
            <a:gdLst>
              <a:gd name="T0" fmla="*/ 143443696 w 21600"/>
              <a:gd name="T1" fmla="*/ 0 h 21600"/>
              <a:gd name="T2" fmla="*/ 143443696 w 21600"/>
              <a:gd name="T3" fmla="*/ 66723148 h 21600"/>
              <a:gd name="T4" fmla="*/ 30697064 w 21600"/>
              <a:gd name="T5" fmla="*/ 118540664 h 21600"/>
              <a:gd name="T6" fmla="*/ 204838141 w 21600"/>
              <a:gd name="T7" fmla="*/ 3336157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0957" name="AutoShape 29"/>
          <p:cNvSpPr>
            <a:spLocks noChangeArrowheads="1"/>
          </p:cNvSpPr>
          <p:nvPr/>
        </p:nvSpPr>
        <p:spPr bwMode="auto">
          <a:xfrm>
            <a:off x="4419600" y="3429000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561167" name="Picture 40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9600" y="838200"/>
            <a:ext cx="2514600" cy="1641475"/>
          </a:xfrm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733800"/>
            <a:ext cx="838676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38200" y="2514600"/>
            <a:ext cx="20185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sz="1600" dirty="0"/>
              <a:t>10 data sources 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1600" dirty="0"/>
              <a:t>Claims and EHRs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1600" dirty="0"/>
              <a:t>200M+ </a:t>
            </a:r>
            <a:r>
              <a:rPr lang="en-US" sz="1600" dirty="0" smtClean="0"/>
              <a:t>lives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1600" dirty="0" smtClean="0"/>
              <a:t>OSIM </a:t>
            </a:r>
            <a:endParaRPr lang="en-US" sz="1600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324600" y="2514600"/>
            <a:ext cx="2819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sz="1600"/>
              <a:t>14 methods 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1600"/>
              <a:t>Epidemiology designs 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1600"/>
              <a:t>Statistical approaches adapted for longitudinal data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733800" y="914400"/>
            <a:ext cx="17986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sz="1600"/>
              <a:t>Open-source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1600"/>
              <a:t>Standards-based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96200" y="54102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Positives: 9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Negatives: 44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88" grpId="0" animBg="1"/>
      <p:bldP spid="561189" grpId="0" animBg="1"/>
      <p:bldP spid="561190" grpId="0" animBg="1"/>
      <p:bldP spid="561191" grpId="0" animBg="1"/>
      <p:bldP spid="380955" grpId="0" animBg="1"/>
      <p:bldP spid="380956" grpId="0" animBg="1"/>
      <p:bldP spid="380957" grpId="0" animBg="1"/>
      <p:bldP spid="18" grpId="0"/>
      <p:bldP spid="19" grpId="0"/>
      <p:bldP spid="21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4294967295"/>
          </p:nvPr>
        </p:nvSpPr>
        <p:spPr>
          <a:xfrm>
            <a:off x="381000" y="973138"/>
            <a:ext cx="8229600" cy="5383212"/>
          </a:xfrm>
        </p:spPr>
        <p:txBody>
          <a:bodyPr/>
          <a:lstStyle/>
          <a:p>
            <a:pPr eaLnBrk="1" hangingPunct="1"/>
            <a:r>
              <a:rPr lang="en-US" sz="2800" b="1" i="1" dirty="0" smtClean="0"/>
              <a:t>Public-Private Research Partnership established to inform the appropriate use of observational healthcare databases for studying the effects of medical products:</a:t>
            </a:r>
          </a:p>
          <a:p>
            <a:pPr lvl="1" eaLnBrk="1" hangingPunct="1"/>
            <a:r>
              <a:rPr lang="en-US" sz="2400" dirty="0" smtClean="0"/>
              <a:t>Conducting methodological research to empirically evaluate the performance of various analytical methods on their ability to identify true associations and avoid false findings</a:t>
            </a:r>
          </a:p>
          <a:p>
            <a:pPr lvl="1" eaLnBrk="1" hangingPunct="1"/>
            <a:r>
              <a:rPr lang="en-US" sz="2400" dirty="0" smtClean="0"/>
              <a:t>Developing tools and capabilities for transforming, characterizing, and analyzing disparate data sources across the health care delivery spectrum  </a:t>
            </a:r>
          </a:p>
          <a:p>
            <a:pPr lvl="1" eaLnBrk="1" hangingPunct="1"/>
            <a:r>
              <a:rPr lang="en-US" sz="2400" dirty="0" smtClean="0"/>
              <a:t>Establishing a shared resource so that the broader research community can collaboratively advance the science</a:t>
            </a:r>
          </a:p>
        </p:txBody>
      </p:sp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1600201" y="114300"/>
            <a:ext cx="7543800" cy="717550"/>
          </a:xfrm>
        </p:spPr>
        <p:txBody>
          <a:bodyPr/>
          <a:lstStyle/>
          <a:p>
            <a:pPr eaLnBrk="1" hangingPunct="1"/>
            <a:r>
              <a:rPr lang="en-US" sz="2500" dirty="0" smtClean="0"/>
              <a:t>Observational Medical Outcomes Partnership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04800" y="3886200"/>
            <a:ext cx="8001000" cy="1477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Criteria for positive controls: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dirty="0"/>
              <a:t>Event listed in Boxed Warning or Warnings/Precautions section of active FDA structured product label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dirty="0"/>
              <a:t>Drug listed as ‘causative agent’ in Tisdale et al, 2010: “Drug-Induced Diseases”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dirty="0"/>
              <a:t>Literature review identified no powered studies with refuting evidence of effect</a:t>
            </a:r>
          </a:p>
        </p:txBody>
      </p:sp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Ground truth for OMOP 2011/2012 experiments</a:t>
            </a: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295400"/>
            <a:ext cx="7326312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52600" y="990600"/>
            <a:ext cx="1219200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/>
              <a:t>isoniazid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2971800" y="1174750"/>
            <a:ext cx="1524000" cy="958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9" name="TextBox 8"/>
          <p:cNvSpPr txBox="1"/>
          <p:nvPr/>
        </p:nvSpPr>
        <p:spPr>
          <a:xfrm>
            <a:off x="7010400" y="1371600"/>
            <a:ext cx="1524000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/>
              <a:t>indomethacin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5334000" y="1555750"/>
            <a:ext cx="1676400" cy="882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6" name="TextBox 15"/>
          <p:cNvSpPr txBox="1"/>
          <p:nvPr/>
        </p:nvSpPr>
        <p:spPr>
          <a:xfrm>
            <a:off x="2590800" y="3581400"/>
            <a:ext cx="12954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ibuprofen</a:t>
            </a:r>
          </a:p>
        </p:txBody>
      </p:sp>
      <p:cxnSp>
        <p:nvCxnSpPr>
          <p:cNvPr id="17" name="Straight Arrow Connector 16"/>
          <p:cNvCxnSpPr>
            <a:stCxn id="16" idx="3"/>
          </p:cNvCxnSpPr>
          <p:nvPr/>
        </p:nvCxnSpPr>
        <p:spPr>
          <a:xfrm flipV="1">
            <a:off x="3886200" y="2895600"/>
            <a:ext cx="1066800" cy="876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9" name="TextBox 18"/>
          <p:cNvSpPr txBox="1"/>
          <p:nvPr/>
        </p:nvSpPr>
        <p:spPr>
          <a:xfrm>
            <a:off x="5867400" y="3810000"/>
            <a:ext cx="12954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/>
              <a:t>sertraline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9" idx="1"/>
          </p:cNvCxnSpPr>
          <p:nvPr/>
        </p:nvCxnSpPr>
        <p:spPr>
          <a:xfrm flipH="1" flipV="1">
            <a:off x="5410200" y="3276600"/>
            <a:ext cx="457200" cy="723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30" name="TextBox 29"/>
          <p:cNvSpPr txBox="1"/>
          <p:nvPr/>
        </p:nvSpPr>
        <p:spPr>
          <a:xfrm>
            <a:off x="609600" y="5303838"/>
            <a:ext cx="83820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Criteria for negative controls: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dirty="0"/>
              <a:t>Event not listed anywhere in any section of active FDA structured product label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dirty="0"/>
              <a:t>Drug not listed as ‘causative agent’ in Tisdale et al, 2010: “Drug-Induced Diseases”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dirty="0"/>
              <a:t>Literature review identified no </a:t>
            </a:r>
            <a:r>
              <a:rPr lang="en-US" dirty="0" smtClean="0"/>
              <a:t>powered studies with evidence </a:t>
            </a:r>
            <a:r>
              <a:rPr lang="en-US" dirty="0"/>
              <a:t>of potential positive association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29000" y="990600"/>
            <a:ext cx="1219200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/>
              <a:t>fluticasone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31" idx="3"/>
          </p:cNvCxnSpPr>
          <p:nvPr/>
        </p:nvCxnSpPr>
        <p:spPr>
          <a:xfrm>
            <a:off x="4648200" y="1174750"/>
            <a:ext cx="1524000" cy="958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33" name="TextBox 32"/>
          <p:cNvSpPr txBox="1"/>
          <p:nvPr/>
        </p:nvSpPr>
        <p:spPr>
          <a:xfrm>
            <a:off x="7467600" y="1687513"/>
            <a:ext cx="1524000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/>
              <a:t>clindamycin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33" idx="1"/>
          </p:cNvCxnSpPr>
          <p:nvPr/>
        </p:nvCxnSpPr>
        <p:spPr>
          <a:xfrm flipH="1">
            <a:off x="6400800" y="1873250"/>
            <a:ext cx="1066800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36" name="TextBox 35"/>
          <p:cNvSpPr txBox="1"/>
          <p:nvPr/>
        </p:nvSpPr>
        <p:spPr>
          <a:xfrm>
            <a:off x="3657600" y="3810000"/>
            <a:ext cx="12954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/>
              <a:t>loratadine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36" idx="3"/>
          </p:cNvCxnSpPr>
          <p:nvPr/>
        </p:nvCxnSpPr>
        <p:spPr>
          <a:xfrm flipV="1">
            <a:off x="4953000" y="2895600"/>
            <a:ext cx="1295400" cy="1104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40" name="TextBox 39"/>
          <p:cNvSpPr txBox="1"/>
          <p:nvPr/>
        </p:nvSpPr>
        <p:spPr>
          <a:xfrm>
            <a:off x="7010400" y="3657600"/>
            <a:ext cx="1447800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/>
              <a:t>pioglitazone</a:t>
            </a:r>
            <a:endParaRPr lang="en-US" dirty="0"/>
          </a:p>
        </p:txBody>
      </p:sp>
      <p:cxnSp>
        <p:nvCxnSpPr>
          <p:cNvPr id="41" name="Straight Arrow Connector 40"/>
          <p:cNvCxnSpPr>
            <a:stCxn id="40" idx="1"/>
          </p:cNvCxnSpPr>
          <p:nvPr/>
        </p:nvCxnSpPr>
        <p:spPr>
          <a:xfrm flipH="1" flipV="1">
            <a:off x="6553200" y="3124200"/>
            <a:ext cx="457200" cy="717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6" grpId="0" animBg="1"/>
      <p:bldP spid="6" grpId="1" animBg="1"/>
      <p:bldP spid="9" grpId="0" animBg="1"/>
      <p:bldP spid="9" grpId="1" animBg="1"/>
      <p:bldP spid="16" grpId="0" animBg="1"/>
      <p:bldP spid="16" grpId="1" animBg="1"/>
      <p:bldP spid="19" grpId="0" animBg="1"/>
      <p:bldP spid="19" grpId="1" animBg="1"/>
      <p:bldP spid="30" grpId="0" animBg="1"/>
      <p:bldP spid="31" grpId="0" animBg="1"/>
      <p:bldP spid="33" grpId="0" animBg="1"/>
      <p:bldP spid="36" grpId="0" animBg="1"/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Exploring isoniazid and acute liver injury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060450"/>
            <a:ext cx="6318250" cy="5797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5525" y="5943600"/>
            <a:ext cx="30384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Data source: Administrative claims from health insurance board of Quebec</a:t>
            </a:r>
          </a:p>
          <a:p>
            <a:pPr eaLnBrk="1" hangingPunct="1"/>
            <a:r>
              <a:rPr lang="en-US" sz="2000" smtClean="0"/>
              <a:t>Study design: Cohort</a:t>
            </a:r>
          </a:p>
          <a:p>
            <a:pPr eaLnBrk="1" hangingPunct="1"/>
            <a:r>
              <a:rPr lang="en-US" sz="2000" smtClean="0"/>
              <a:t>Exposure: all patients dispensed &gt;=30d of therapy, 180d washout</a:t>
            </a:r>
          </a:p>
          <a:p>
            <a:pPr eaLnBrk="1" hangingPunct="1"/>
            <a:r>
              <a:rPr lang="en-US" sz="2000" smtClean="0"/>
              <a:t>Unexposed cohort: 2 patients per exposed, matched by age, gender, and region, with no tuberculosis therapy</a:t>
            </a:r>
          </a:p>
          <a:p>
            <a:pPr eaLnBrk="1" hangingPunct="1"/>
            <a:r>
              <a:rPr lang="en-US" sz="2000" smtClean="0"/>
              <a:t>Time-at-risk:  Length of exposure + 60 days</a:t>
            </a:r>
          </a:p>
          <a:p>
            <a:pPr eaLnBrk="1" hangingPunct="1"/>
            <a:r>
              <a:rPr lang="en-US" sz="2000" smtClean="0"/>
              <a:t>Events: Incident hospital admission for noninfectious or toxic hepatitis</a:t>
            </a:r>
          </a:p>
          <a:p>
            <a:pPr eaLnBrk="1" hangingPunct="1"/>
            <a:r>
              <a:rPr lang="en-US" sz="2000" smtClean="0"/>
              <a:t>“Event ratio” estimated with conditional logistic regression</a:t>
            </a:r>
          </a:p>
          <a:p>
            <a:pPr eaLnBrk="1" hangingPunct="1"/>
            <a:r>
              <a:rPr lang="en-US" sz="2000" smtClean="0"/>
              <a:t>Covariates: prior hospitalization, Charlson score, comorbidities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>
              <a:buFont typeface="Arial" charset="0"/>
              <a:buNone/>
            </a:pPr>
            <a:endParaRPr lang="en-US" sz="2000" smtClean="0"/>
          </a:p>
        </p:txBody>
      </p:sp>
      <p:sp>
        <p:nvSpPr>
          <p:cNvPr id="10342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Smith et al. 2011 study design and results</a:t>
            </a:r>
          </a:p>
        </p:txBody>
      </p:sp>
      <p:pic>
        <p:nvPicPr>
          <p:cNvPr id="103427" name="Picture 2"/>
          <p:cNvPicPr>
            <a:picLocks noChangeAspect="1" noChangeArrowheads="1"/>
          </p:cNvPicPr>
          <p:nvPr/>
        </p:nvPicPr>
        <p:blipFill>
          <a:blip r:embed="rId3" cstate="print"/>
          <a:srcRect l="835" t="63618" b="13370"/>
          <a:stretch>
            <a:fillRect/>
          </a:stretch>
        </p:blipFill>
        <p:spPr bwMode="auto">
          <a:xfrm>
            <a:off x="685800" y="5381625"/>
            <a:ext cx="716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5715000" y="6400800"/>
            <a:ext cx="1295400" cy="3048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429" name="Picture 2"/>
          <p:cNvPicPr>
            <a:picLocks noChangeAspect="1" noChangeArrowheads="1"/>
          </p:cNvPicPr>
          <p:nvPr/>
        </p:nvPicPr>
        <p:blipFill>
          <a:blip r:embed="rId3" cstate="print"/>
          <a:srcRect l="835" b="82404"/>
          <a:stretch>
            <a:fillRect/>
          </a:stretch>
        </p:blipFill>
        <p:spPr bwMode="auto">
          <a:xfrm>
            <a:off x="685800" y="4314825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Data source: MarketScan Medicare Beneficiaries (MDCR)</a:t>
            </a:r>
          </a:p>
          <a:p>
            <a:pPr eaLnBrk="1" hangingPunct="1"/>
            <a:r>
              <a:rPr lang="en-US" sz="2000" smtClean="0"/>
              <a:t>Study design: Cohort</a:t>
            </a:r>
          </a:p>
          <a:p>
            <a:pPr eaLnBrk="1" hangingPunct="1"/>
            <a:r>
              <a:rPr lang="en-US" sz="2000" smtClean="0"/>
              <a:t>Exposure: all patients dispensed new use of isoniazid, 180d washout</a:t>
            </a:r>
          </a:p>
          <a:p>
            <a:pPr eaLnBrk="1" hangingPunct="1"/>
            <a:r>
              <a:rPr lang="en-US" sz="2000" smtClean="0"/>
              <a:t>Unexposed cohort: Patient with indicated diagnosis (e.g. pulmonary tuberculosis) but no exposure to isoniazid; negative control drug referents</a:t>
            </a:r>
          </a:p>
          <a:p>
            <a:pPr eaLnBrk="1" hangingPunct="1"/>
            <a:r>
              <a:rPr lang="en-US" sz="2000" smtClean="0"/>
              <a:t>Time-at-risk:  Length of exposure + 30 days, censored at incident events</a:t>
            </a:r>
          </a:p>
          <a:p>
            <a:pPr eaLnBrk="1" hangingPunct="1"/>
            <a:r>
              <a:rPr lang="en-US" sz="2000" smtClean="0"/>
              <a:t>Covariates: age, sex, index year, Charlson score, number of prior visits, all prior medications, all comorbidities, all priority procedures</a:t>
            </a:r>
          </a:p>
          <a:p>
            <a:pPr eaLnBrk="1" hangingPunct="1"/>
            <a:r>
              <a:rPr lang="en-US" sz="2000" smtClean="0"/>
              <a:t>“Odds ratio” estimated through propensity score stratification (20 strata)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Revisiting the </a:t>
            </a:r>
            <a:r>
              <a:rPr lang="en-US" dirty="0" err="1" smtClean="0"/>
              <a:t>isoniazid</a:t>
            </a:r>
            <a:r>
              <a:rPr lang="en-US" dirty="0" smtClean="0"/>
              <a:t> – acute liver injury example</a:t>
            </a:r>
            <a:endParaRPr lang="en-US" dirty="0"/>
          </a:p>
        </p:txBody>
      </p:sp>
      <p:pic>
        <p:nvPicPr>
          <p:cNvPr id="152579" name="Picture 5" descr="tmp6CC8.tmp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114800"/>
            <a:ext cx="6629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19600" y="5105400"/>
            <a:ext cx="4572000" cy="12001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What if this study design </a:t>
            </a:r>
            <a:r>
              <a:rPr lang="en-US" sz="2400" dirty="0" smtClean="0"/>
              <a:t>were </a:t>
            </a:r>
            <a:r>
              <a:rPr lang="en-US" sz="2400" dirty="0"/>
              <a:t>applied consistently across all the positive and negative controls?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itle 6"/>
          <p:cNvSpPr>
            <a:spLocks noGrp="1"/>
          </p:cNvSpPr>
          <p:nvPr>
            <p:ph type="title"/>
          </p:nvPr>
        </p:nvSpPr>
        <p:spPr>
          <a:xfrm>
            <a:off x="1392238" y="114300"/>
            <a:ext cx="7294562" cy="714375"/>
          </a:xfrm>
        </p:spPr>
        <p:txBody>
          <a:bodyPr/>
          <a:lstStyle/>
          <a:p>
            <a:pPr eaLnBrk="1" hangingPunct="1"/>
            <a:r>
              <a:rPr lang="en-US" smtClean="0"/>
              <a:t>Receiver Operating Characteristic (ROC) curve</a:t>
            </a:r>
          </a:p>
        </p:txBody>
      </p:sp>
      <p:pic>
        <p:nvPicPr>
          <p:cNvPr id="158722" name="Picture 3" descr="tmp8A8F.tmp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86360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3" name="TextBox 4"/>
          <p:cNvSpPr txBox="1">
            <a:spLocks noChangeArrowheads="1"/>
          </p:cNvSpPr>
          <p:nvPr/>
        </p:nvSpPr>
        <p:spPr bwMode="auto">
          <a:xfrm>
            <a:off x="2514600" y="6553200"/>
            <a:ext cx="3657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False positive rate (1-Specificity)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13" y="3054934"/>
            <a:ext cx="430887" cy="1524000"/>
          </a:xfrm>
          <a:prstGeom prst="rect">
            <a:avLst/>
          </a:prstGeom>
          <a:solidFill>
            <a:schemeClr val="bg1"/>
          </a:solidFill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1600" dirty="0"/>
              <a:t>Sensitivity</a:t>
            </a:r>
          </a:p>
        </p:txBody>
      </p:sp>
      <p:sp>
        <p:nvSpPr>
          <p:cNvPr id="8" name="Freeform 7"/>
          <p:cNvSpPr/>
          <p:nvPr/>
        </p:nvSpPr>
        <p:spPr>
          <a:xfrm>
            <a:off x="1058863" y="1508125"/>
            <a:ext cx="5654675" cy="4618038"/>
          </a:xfrm>
          <a:custGeom>
            <a:avLst/>
            <a:gdLst>
              <a:gd name="connsiteX0" fmla="*/ 0 w 5654040"/>
              <a:gd name="connsiteY0" fmla="*/ 4602480 h 4617720"/>
              <a:gd name="connsiteX1" fmla="*/ 121920 w 5654040"/>
              <a:gd name="connsiteY1" fmla="*/ 4465320 h 4617720"/>
              <a:gd name="connsiteX2" fmla="*/ 198120 w 5654040"/>
              <a:gd name="connsiteY2" fmla="*/ 4267200 h 4617720"/>
              <a:gd name="connsiteX3" fmla="*/ 236220 w 5654040"/>
              <a:gd name="connsiteY3" fmla="*/ 4213860 h 4617720"/>
              <a:gd name="connsiteX4" fmla="*/ 304800 w 5654040"/>
              <a:gd name="connsiteY4" fmla="*/ 3939540 h 4617720"/>
              <a:gd name="connsiteX5" fmla="*/ 411480 w 5654040"/>
              <a:gd name="connsiteY5" fmla="*/ 3870960 h 4617720"/>
              <a:gd name="connsiteX6" fmla="*/ 434340 w 5654040"/>
              <a:gd name="connsiteY6" fmla="*/ 3611880 h 4617720"/>
              <a:gd name="connsiteX7" fmla="*/ 495300 w 5654040"/>
              <a:gd name="connsiteY7" fmla="*/ 3429000 h 4617720"/>
              <a:gd name="connsiteX8" fmla="*/ 571500 w 5654040"/>
              <a:gd name="connsiteY8" fmla="*/ 3307080 h 4617720"/>
              <a:gd name="connsiteX9" fmla="*/ 746760 w 5654040"/>
              <a:gd name="connsiteY9" fmla="*/ 3322320 h 4617720"/>
              <a:gd name="connsiteX10" fmla="*/ 815340 w 5654040"/>
              <a:gd name="connsiteY10" fmla="*/ 3261360 h 4617720"/>
              <a:gd name="connsiteX11" fmla="*/ 815340 w 5654040"/>
              <a:gd name="connsiteY11" fmla="*/ 3261360 h 4617720"/>
              <a:gd name="connsiteX12" fmla="*/ 982980 w 5654040"/>
              <a:gd name="connsiteY12" fmla="*/ 3177540 h 4617720"/>
              <a:gd name="connsiteX13" fmla="*/ 990600 w 5654040"/>
              <a:gd name="connsiteY13" fmla="*/ 3078480 h 4617720"/>
              <a:gd name="connsiteX14" fmla="*/ 1028700 w 5654040"/>
              <a:gd name="connsiteY14" fmla="*/ 3078480 h 4617720"/>
              <a:gd name="connsiteX15" fmla="*/ 1051560 w 5654040"/>
              <a:gd name="connsiteY15" fmla="*/ 2971800 h 4617720"/>
              <a:gd name="connsiteX16" fmla="*/ 1165860 w 5654040"/>
              <a:gd name="connsiteY16" fmla="*/ 2956560 h 4617720"/>
              <a:gd name="connsiteX17" fmla="*/ 1158240 w 5654040"/>
              <a:gd name="connsiteY17" fmla="*/ 2788920 h 4617720"/>
              <a:gd name="connsiteX18" fmla="*/ 1249680 w 5654040"/>
              <a:gd name="connsiteY18" fmla="*/ 2682240 h 4617720"/>
              <a:gd name="connsiteX19" fmla="*/ 1470660 w 5654040"/>
              <a:gd name="connsiteY19" fmla="*/ 2659380 h 4617720"/>
              <a:gd name="connsiteX20" fmla="*/ 1546860 w 5654040"/>
              <a:gd name="connsiteY20" fmla="*/ 2514600 h 4617720"/>
              <a:gd name="connsiteX21" fmla="*/ 1592580 w 5654040"/>
              <a:gd name="connsiteY21" fmla="*/ 2506980 h 4617720"/>
              <a:gd name="connsiteX22" fmla="*/ 1927860 w 5654040"/>
              <a:gd name="connsiteY22" fmla="*/ 2019300 h 4617720"/>
              <a:gd name="connsiteX23" fmla="*/ 2369820 w 5654040"/>
              <a:gd name="connsiteY23" fmla="*/ 1798320 h 4617720"/>
              <a:gd name="connsiteX24" fmla="*/ 2415540 w 5654040"/>
              <a:gd name="connsiteY24" fmla="*/ 1691640 h 4617720"/>
              <a:gd name="connsiteX25" fmla="*/ 2545080 w 5654040"/>
              <a:gd name="connsiteY25" fmla="*/ 1531620 h 4617720"/>
              <a:gd name="connsiteX26" fmla="*/ 2628900 w 5654040"/>
              <a:gd name="connsiteY26" fmla="*/ 1516380 h 4617720"/>
              <a:gd name="connsiteX27" fmla="*/ 2689860 w 5654040"/>
              <a:gd name="connsiteY27" fmla="*/ 1356360 h 4617720"/>
              <a:gd name="connsiteX28" fmla="*/ 2842260 w 5654040"/>
              <a:gd name="connsiteY28" fmla="*/ 1150620 h 4617720"/>
              <a:gd name="connsiteX29" fmla="*/ 2948940 w 5654040"/>
              <a:gd name="connsiteY29" fmla="*/ 982980 h 4617720"/>
              <a:gd name="connsiteX30" fmla="*/ 3017520 w 5654040"/>
              <a:gd name="connsiteY30" fmla="*/ 982980 h 4617720"/>
              <a:gd name="connsiteX31" fmla="*/ 3017520 w 5654040"/>
              <a:gd name="connsiteY31" fmla="*/ 982980 h 4617720"/>
              <a:gd name="connsiteX32" fmla="*/ 3215640 w 5654040"/>
              <a:gd name="connsiteY32" fmla="*/ 891540 h 4617720"/>
              <a:gd name="connsiteX33" fmla="*/ 3337560 w 5654040"/>
              <a:gd name="connsiteY33" fmla="*/ 769620 h 4617720"/>
              <a:gd name="connsiteX34" fmla="*/ 3497580 w 5654040"/>
              <a:gd name="connsiteY34" fmla="*/ 739140 h 4617720"/>
              <a:gd name="connsiteX35" fmla="*/ 3550920 w 5654040"/>
              <a:gd name="connsiteY35" fmla="*/ 693420 h 4617720"/>
              <a:gd name="connsiteX36" fmla="*/ 3741420 w 5654040"/>
              <a:gd name="connsiteY36" fmla="*/ 647700 h 4617720"/>
              <a:gd name="connsiteX37" fmla="*/ 3825240 w 5654040"/>
              <a:gd name="connsiteY37" fmla="*/ 609600 h 4617720"/>
              <a:gd name="connsiteX38" fmla="*/ 4130040 w 5654040"/>
              <a:gd name="connsiteY38" fmla="*/ 579120 h 4617720"/>
              <a:gd name="connsiteX39" fmla="*/ 4175760 w 5654040"/>
              <a:gd name="connsiteY39" fmla="*/ 495300 h 4617720"/>
              <a:gd name="connsiteX40" fmla="*/ 4358640 w 5654040"/>
              <a:gd name="connsiteY40" fmla="*/ 502920 h 4617720"/>
              <a:gd name="connsiteX41" fmla="*/ 4427220 w 5654040"/>
              <a:gd name="connsiteY41" fmla="*/ 464820 h 4617720"/>
              <a:gd name="connsiteX42" fmla="*/ 4564380 w 5654040"/>
              <a:gd name="connsiteY42" fmla="*/ 449580 h 4617720"/>
              <a:gd name="connsiteX43" fmla="*/ 4701540 w 5654040"/>
              <a:gd name="connsiteY43" fmla="*/ 243840 h 4617720"/>
              <a:gd name="connsiteX44" fmla="*/ 4853940 w 5654040"/>
              <a:gd name="connsiteY44" fmla="*/ 243840 h 4617720"/>
              <a:gd name="connsiteX45" fmla="*/ 5052060 w 5654040"/>
              <a:gd name="connsiteY45" fmla="*/ 60960 h 4617720"/>
              <a:gd name="connsiteX46" fmla="*/ 5349240 w 5654040"/>
              <a:gd name="connsiteY46" fmla="*/ 0 h 4617720"/>
              <a:gd name="connsiteX47" fmla="*/ 5646420 w 5654040"/>
              <a:gd name="connsiteY47" fmla="*/ 7620 h 4617720"/>
              <a:gd name="connsiteX48" fmla="*/ 5654040 w 5654040"/>
              <a:gd name="connsiteY48" fmla="*/ 4617720 h 4617720"/>
              <a:gd name="connsiteX49" fmla="*/ 0 w 5654040"/>
              <a:gd name="connsiteY49" fmla="*/ 4602480 h 461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654040" h="4617720">
                <a:moveTo>
                  <a:pt x="0" y="4602480"/>
                </a:moveTo>
                <a:lnTo>
                  <a:pt x="121920" y="4465320"/>
                </a:lnTo>
                <a:lnTo>
                  <a:pt x="198120" y="4267200"/>
                </a:lnTo>
                <a:lnTo>
                  <a:pt x="236220" y="4213860"/>
                </a:lnTo>
                <a:lnTo>
                  <a:pt x="304800" y="3939540"/>
                </a:lnTo>
                <a:lnTo>
                  <a:pt x="411480" y="3870960"/>
                </a:lnTo>
                <a:lnTo>
                  <a:pt x="434340" y="3611880"/>
                </a:lnTo>
                <a:lnTo>
                  <a:pt x="495300" y="3429000"/>
                </a:lnTo>
                <a:lnTo>
                  <a:pt x="571500" y="3307080"/>
                </a:lnTo>
                <a:lnTo>
                  <a:pt x="746760" y="3322320"/>
                </a:lnTo>
                <a:lnTo>
                  <a:pt x="815340" y="3261360"/>
                </a:lnTo>
                <a:lnTo>
                  <a:pt x="815340" y="3261360"/>
                </a:lnTo>
                <a:lnTo>
                  <a:pt x="982980" y="3177540"/>
                </a:lnTo>
                <a:lnTo>
                  <a:pt x="990600" y="3078480"/>
                </a:lnTo>
                <a:lnTo>
                  <a:pt x="1028700" y="3078480"/>
                </a:lnTo>
                <a:lnTo>
                  <a:pt x="1051560" y="2971800"/>
                </a:lnTo>
                <a:lnTo>
                  <a:pt x="1165860" y="2956560"/>
                </a:lnTo>
                <a:lnTo>
                  <a:pt x="1158240" y="2788920"/>
                </a:lnTo>
                <a:lnTo>
                  <a:pt x="1249680" y="2682240"/>
                </a:lnTo>
                <a:lnTo>
                  <a:pt x="1470660" y="2659380"/>
                </a:lnTo>
                <a:lnTo>
                  <a:pt x="1546860" y="2514600"/>
                </a:lnTo>
                <a:lnTo>
                  <a:pt x="1592580" y="2506980"/>
                </a:lnTo>
                <a:lnTo>
                  <a:pt x="1927860" y="2019300"/>
                </a:lnTo>
                <a:lnTo>
                  <a:pt x="2369820" y="1798320"/>
                </a:lnTo>
                <a:lnTo>
                  <a:pt x="2415540" y="1691640"/>
                </a:lnTo>
                <a:lnTo>
                  <a:pt x="2545080" y="1531620"/>
                </a:lnTo>
                <a:lnTo>
                  <a:pt x="2628900" y="1516380"/>
                </a:lnTo>
                <a:lnTo>
                  <a:pt x="2689860" y="1356360"/>
                </a:lnTo>
                <a:lnTo>
                  <a:pt x="2842260" y="1150620"/>
                </a:lnTo>
                <a:lnTo>
                  <a:pt x="2948940" y="982980"/>
                </a:lnTo>
                <a:lnTo>
                  <a:pt x="3017520" y="982980"/>
                </a:lnTo>
                <a:lnTo>
                  <a:pt x="3017520" y="982980"/>
                </a:lnTo>
                <a:lnTo>
                  <a:pt x="3215640" y="891540"/>
                </a:lnTo>
                <a:lnTo>
                  <a:pt x="3337560" y="769620"/>
                </a:lnTo>
                <a:lnTo>
                  <a:pt x="3497580" y="739140"/>
                </a:lnTo>
                <a:lnTo>
                  <a:pt x="3550920" y="693420"/>
                </a:lnTo>
                <a:lnTo>
                  <a:pt x="3741420" y="647700"/>
                </a:lnTo>
                <a:lnTo>
                  <a:pt x="3825240" y="609600"/>
                </a:lnTo>
                <a:lnTo>
                  <a:pt x="4130040" y="579120"/>
                </a:lnTo>
                <a:lnTo>
                  <a:pt x="4175760" y="495300"/>
                </a:lnTo>
                <a:lnTo>
                  <a:pt x="4358640" y="502920"/>
                </a:lnTo>
                <a:lnTo>
                  <a:pt x="4427220" y="464820"/>
                </a:lnTo>
                <a:lnTo>
                  <a:pt x="4564380" y="449580"/>
                </a:lnTo>
                <a:lnTo>
                  <a:pt x="4701540" y="243840"/>
                </a:lnTo>
                <a:lnTo>
                  <a:pt x="4853940" y="243840"/>
                </a:lnTo>
                <a:lnTo>
                  <a:pt x="5052060" y="60960"/>
                </a:lnTo>
                <a:lnTo>
                  <a:pt x="5349240" y="0"/>
                </a:lnTo>
                <a:lnTo>
                  <a:pt x="5646420" y="7620"/>
                </a:lnTo>
                <a:lnTo>
                  <a:pt x="5654040" y="4617720"/>
                </a:lnTo>
                <a:lnTo>
                  <a:pt x="0" y="460248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609600"/>
            <a:ext cx="2667000" cy="2314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30188" indent="-230188">
              <a:buFont typeface="Arial" pitchFamily="34" charset="0"/>
              <a:buChar char="•"/>
              <a:defRPr/>
            </a:pPr>
            <a:r>
              <a:rPr lang="en-US" dirty="0"/>
              <a:t>ROC plots sensitivity vs. false positive rate</a:t>
            </a:r>
          </a:p>
          <a:p>
            <a:pPr marL="230188" indent="-230188">
              <a:buFont typeface="Arial" pitchFamily="34" charset="0"/>
              <a:buChar char="•"/>
              <a:defRPr/>
            </a:pPr>
            <a:r>
              <a:rPr lang="en-US" dirty="0"/>
              <a:t>Rank-order all pairs by RR from largest to smallest</a:t>
            </a:r>
          </a:p>
          <a:p>
            <a:pPr marL="230188" indent="-230188">
              <a:buFont typeface="Arial" pitchFamily="34" charset="0"/>
              <a:buChar char="•"/>
              <a:defRPr/>
            </a:pPr>
            <a:r>
              <a:rPr lang="en-US" dirty="0"/>
              <a:t>Calculate sensitivity and specificity at all possible RR thresholds</a:t>
            </a:r>
          </a:p>
        </p:txBody>
      </p:sp>
      <p:sp>
        <p:nvSpPr>
          <p:cNvPr id="10" name="Oval 9"/>
          <p:cNvSpPr/>
          <p:nvPr/>
        </p:nvSpPr>
        <p:spPr>
          <a:xfrm>
            <a:off x="1066800" y="5761038"/>
            <a:ext cx="228600" cy="228600"/>
          </a:xfrm>
          <a:prstGeom prst="ellipse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00200" y="5456238"/>
            <a:ext cx="1905000" cy="8302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dirty="0" err="1"/>
              <a:t>Isoniazid</a:t>
            </a:r>
            <a:r>
              <a:rPr lang="en-US" sz="1600" dirty="0"/>
              <a:t> (RR=4.04):</a:t>
            </a:r>
          </a:p>
          <a:p>
            <a:pPr>
              <a:defRPr/>
            </a:pPr>
            <a:r>
              <a:rPr lang="en-US" sz="1600" dirty="0"/>
              <a:t>Sensitivity = 4%</a:t>
            </a:r>
          </a:p>
          <a:p>
            <a:pPr>
              <a:defRPr/>
            </a:pPr>
            <a:r>
              <a:rPr lang="en-US" sz="1600" dirty="0"/>
              <a:t>Specificity = 98%</a:t>
            </a:r>
          </a:p>
        </p:txBody>
      </p:sp>
      <p:cxnSp>
        <p:nvCxnSpPr>
          <p:cNvPr id="12" name="Straight Arrow Connector 11"/>
          <p:cNvCxnSpPr>
            <a:stCxn id="11" idx="1"/>
            <a:endCxn id="10" idx="6"/>
          </p:cNvCxnSpPr>
          <p:nvPr/>
        </p:nvCxnSpPr>
        <p:spPr>
          <a:xfrm flipH="1">
            <a:off x="1295400" y="5870575"/>
            <a:ext cx="304800" cy="47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27" name="TextBox 26"/>
          <p:cNvSpPr txBox="1"/>
          <p:nvPr/>
        </p:nvSpPr>
        <p:spPr>
          <a:xfrm>
            <a:off x="5257800" y="2667000"/>
            <a:ext cx="3733800" cy="31400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30188" indent="-230188">
              <a:buFont typeface="Arial" pitchFamily="34" charset="0"/>
              <a:buChar char="•"/>
              <a:defRPr/>
            </a:pPr>
            <a:r>
              <a:rPr lang="en-US" dirty="0"/>
              <a:t>Area under ROC curve (AUC) provides probability that method will score a randomly chosen true positive drug-outcome pair higher than a random unrelated drug-outcome pair</a:t>
            </a:r>
          </a:p>
          <a:p>
            <a:pPr marL="230188" indent="-230188">
              <a:buFont typeface="Arial" pitchFamily="34" charset="0"/>
              <a:buChar char="•"/>
              <a:defRPr/>
            </a:pPr>
            <a:r>
              <a:rPr lang="en-US" dirty="0"/>
              <a:t>AUC=1 is perfect predictive model</a:t>
            </a:r>
          </a:p>
          <a:p>
            <a:pPr marL="230188" indent="-230188">
              <a:buFont typeface="Arial" pitchFamily="34" charset="0"/>
              <a:buChar char="•"/>
              <a:defRPr/>
            </a:pPr>
            <a:r>
              <a:rPr lang="en-US" dirty="0"/>
              <a:t>AUC=0.50 is random guessing (diagonal line)</a:t>
            </a:r>
          </a:p>
          <a:p>
            <a:pPr marL="230188" indent="-230188">
              <a:buFont typeface="Arial" pitchFamily="34" charset="0"/>
              <a:buChar char="•"/>
              <a:defRPr/>
            </a:pPr>
            <a:r>
              <a:rPr lang="en-US" dirty="0"/>
              <a:t>Cohort method on MDCR:  </a:t>
            </a:r>
            <a:br>
              <a:rPr lang="en-US" dirty="0"/>
            </a:br>
            <a:r>
              <a:rPr lang="en-US" dirty="0"/>
              <a:t>AUC = 0.64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9" grpId="1" uiExpand="1" build="allAtOnce" animBg="1"/>
      <p:bldP spid="10" grpId="0" uiExpand="1" animBg="1"/>
      <p:bldP spid="11" grpId="0" uiExpand="1" animBg="1"/>
      <p:bldP spid="27" grpId="0" uiExpand="1" build="allAtOnce"/>
      <p:bldP spid="27" grpId="1" uiExpand="1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itle 6"/>
          <p:cNvSpPr>
            <a:spLocks noGrp="1"/>
          </p:cNvSpPr>
          <p:nvPr>
            <p:ph type="title"/>
          </p:nvPr>
        </p:nvSpPr>
        <p:spPr>
          <a:xfrm>
            <a:off x="1392238" y="114300"/>
            <a:ext cx="7294562" cy="714375"/>
          </a:xfrm>
        </p:spPr>
        <p:txBody>
          <a:bodyPr/>
          <a:lstStyle/>
          <a:p>
            <a:pPr eaLnBrk="1" hangingPunct="1"/>
            <a:r>
              <a:rPr lang="en-US" smtClean="0"/>
              <a:t>Setting thresholds from an ROC curve</a:t>
            </a:r>
          </a:p>
        </p:txBody>
      </p:sp>
      <p:pic>
        <p:nvPicPr>
          <p:cNvPr id="160770" name="Picture 3" descr="tmp8A8F.tmp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86360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1" name="TextBox 4"/>
          <p:cNvSpPr txBox="1">
            <a:spLocks noChangeArrowheads="1"/>
          </p:cNvSpPr>
          <p:nvPr/>
        </p:nvSpPr>
        <p:spPr bwMode="auto">
          <a:xfrm>
            <a:off x="2514600" y="6553200"/>
            <a:ext cx="3657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False positive rate (1-Specificity)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13" y="3054934"/>
            <a:ext cx="430887" cy="1524000"/>
          </a:xfrm>
          <a:prstGeom prst="rect">
            <a:avLst/>
          </a:prstGeom>
          <a:solidFill>
            <a:schemeClr val="bg1"/>
          </a:solidFill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1600" dirty="0"/>
              <a:t>Sensitivity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" y="4470400"/>
            <a:ext cx="2286000" cy="830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If threshold set to RR=2:</a:t>
            </a:r>
          </a:p>
          <a:p>
            <a:pPr>
              <a:defRPr/>
            </a:pPr>
            <a:r>
              <a:rPr lang="en-US" sz="1600" dirty="0"/>
              <a:t>Sensitivity = 26%</a:t>
            </a:r>
          </a:p>
          <a:p>
            <a:pPr>
              <a:defRPr/>
            </a:pPr>
            <a:r>
              <a:rPr lang="en-US" sz="1600" dirty="0"/>
              <a:t>Specificity = 90%</a:t>
            </a:r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>
            <a:off x="1600200" y="4886325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0" name="TextBox 19"/>
          <p:cNvSpPr txBox="1"/>
          <p:nvPr/>
        </p:nvSpPr>
        <p:spPr>
          <a:xfrm>
            <a:off x="3124200" y="3295650"/>
            <a:ext cx="2362200" cy="8318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If target sensitivity = 50%:</a:t>
            </a:r>
          </a:p>
          <a:p>
            <a:pPr>
              <a:defRPr/>
            </a:pPr>
            <a:r>
              <a:rPr lang="en-US" sz="1600" dirty="0" smtClean="0"/>
              <a:t>RR Threshold </a:t>
            </a:r>
            <a:r>
              <a:rPr lang="en-US" sz="1600" dirty="0"/>
              <a:t>= 1.25</a:t>
            </a:r>
          </a:p>
          <a:p>
            <a:pPr>
              <a:defRPr/>
            </a:pPr>
            <a:r>
              <a:rPr lang="en-US" sz="1600" dirty="0"/>
              <a:t>Specificity = 69%</a:t>
            </a:r>
          </a:p>
        </p:txBody>
      </p:sp>
      <p:cxnSp>
        <p:nvCxnSpPr>
          <p:cNvPr id="21" name="Straight Arrow Connector 20"/>
          <p:cNvCxnSpPr>
            <a:stCxn id="20" idx="1"/>
          </p:cNvCxnSpPr>
          <p:nvPr/>
        </p:nvCxnSpPr>
        <p:spPr>
          <a:xfrm flipH="1">
            <a:off x="2819400" y="3711575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5" name="TextBox 24"/>
          <p:cNvSpPr txBox="1"/>
          <p:nvPr/>
        </p:nvSpPr>
        <p:spPr>
          <a:xfrm>
            <a:off x="1657350" y="5335588"/>
            <a:ext cx="2362200" cy="8302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If target specificity = 95%:</a:t>
            </a:r>
          </a:p>
          <a:p>
            <a:pPr>
              <a:defRPr/>
            </a:pPr>
            <a:r>
              <a:rPr lang="en-US" sz="1600" dirty="0" smtClean="0"/>
              <a:t>RR Threshold </a:t>
            </a:r>
            <a:r>
              <a:rPr lang="en-US" sz="1600" dirty="0"/>
              <a:t>= 2.87</a:t>
            </a:r>
          </a:p>
          <a:p>
            <a:pPr>
              <a:defRPr/>
            </a:pPr>
            <a:r>
              <a:rPr lang="en-US" sz="1600" dirty="0"/>
              <a:t>Sensitivity = 10%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1352550" y="56388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13" name="TextBox 12"/>
          <p:cNvSpPr txBox="1"/>
          <p:nvPr/>
        </p:nvSpPr>
        <p:spPr>
          <a:xfrm>
            <a:off x="4953000" y="4196477"/>
            <a:ext cx="4114800" cy="25853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30188" indent="-230188">
              <a:buFont typeface="Arial" pitchFamily="34" charset="0"/>
              <a:buChar char="•"/>
              <a:defRPr/>
            </a:pPr>
            <a:r>
              <a:rPr lang="en-US" dirty="0"/>
              <a:t>Cohort method on MDCR:  AUC = 0.64</a:t>
            </a:r>
          </a:p>
          <a:p>
            <a:pPr marL="230188" indent="-230188">
              <a:buFont typeface="Arial" pitchFamily="34" charset="0"/>
              <a:buChar char="•"/>
              <a:defRPr/>
            </a:pPr>
            <a:r>
              <a:rPr lang="en-US" dirty="0" smtClean="0"/>
              <a:t>AUC suggests that this method is modestly predictive, on the low end of diagnostic tests used in clinical practice, but at any given threshold there is a high false positive rate and/or false negative rate </a:t>
            </a:r>
          </a:p>
          <a:p>
            <a:pPr marL="230188" indent="-230188">
              <a:buFont typeface="Arial" pitchFamily="34" charset="0"/>
              <a:buChar char="•"/>
              <a:defRPr/>
            </a:pPr>
            <a:r>
              <a:rPr lang="en-US" dirty="0" smtClean="0"/>
              <a:t>Question</a:t>
            </a:r>
            <a:r>
              <a:rPr lang="en-US" dirty="0"/>
              <a:t>:  what strategies can be </a:t>
            </a:r>
            <a:r>
              <a:rPr lang="en-US" dirty="0" smtClean="0"/>
              <a:t>applied </a:t>
            </a:r>
            <a:r>
              <a:rPr lang="en-US" dirty="0"/>
              <a:t>to do even better?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5" grpId="0" animBg="1"/>
      <p:bldP spid="13" grpId="0" build="allAtOnce"/>
      <p:bldP spid="13" grpId="1" build="allAtOnce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Content Placeholder 1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3294062"/>
          </a:xfrm>
        </p:spPr>
        <p:txBody>
          <a:bodyPr/>
          <a:lstStyle/>
          <a:p>
            <a:pPr eaLnBrk="1" hangingPunct="1"/>
            <a:r>
              <a:rPr lang="en-US" dirty="0" smtClean="0"/>
              <a:t>Stratify results by outcome</a:t>
            </a:r>
          </a:p>
          <a:p>
            <a:pPr eaLnBrk="1" hangingPunct="1"/>
            <a:r>
              <a:rPr lang="en-US" dirty="0" smtClean="0"/>
              <a:t>Tailor analysis to outcome</a:t>
            </a:r>
          </a:p>
          <a:p>
            <a:pPr eaLnBrk="1" hangingPunct="1"/>
            <a:r>
              <a:rPr lang="en-US" dirty="0" smtClean="0"/>
              <a:t>Restrict to sufficient sample size</a:t>
            </a:r>
          </a:p>
          <a:p>
            <a:pPr eaLnBrk="1" hangingPunct="1"/>
            <a:r>
              <a:rPr lang="en-US" dirty="0" smtClean="0"/>
              <a:t>Optimize analysis to the data source</a:t>
            </a:r>
          </a:p>
        </p:txBody>
      </p:sp>
      <p:sp>
        <p:nvSpPr>
          <p:cNvPr id="2918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Strategies to improve predictive accuracy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1" name="Picture 16" descr="tmp80D4.tmp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8636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92238" y="114300"/>
            <a:ext cx="7294562" cy="714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Performance after applying these strategies</a:t>
            </a:r>
            <a:endParaRPr lang="en-US" b="1" dirty="0"/>
          </a:p>
        </p:txBody>
      </p:sp>
      <p:sp>
        <p:nvSpPr>
          <p:cNvPr id="199683" name="TextBox 3"/>
          <p:cNvSpPr txBox="1">
            <a:spLocks noChangeArrowheads="1"/>
          </p:cNvSpPr>
          <p:nvPr/>
        </p:nvSpPr>
        <p:spPr bwMode="auto">
          <a:xfrm>
            <a:off x="2106613" y="6394450"/>
            <a:ext cx="3657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False positive rate (1-Specificity)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895600"/>
            <a:ext cx="430887" cy="1524000"/>
          </a:xfrm>
          <a:prstGeom prst="rect">
            <a:avLst/>
          </a:prstGeom>
          <a:solidFill>
            <a:schemeClr val="bg1"/>
          </a:solidFill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1600" dirty="0"/>
              <a:t>Sensitivity</a:t>
            </a:r>
          </a:p>
        </p:txBody>
      </p:sp>
      <p:sp>
        <p:nvSpPr>
          <p:cNvPr id="199685" name="TextBox 5"/>
          <p:cNvSpPr txBox="1">
            <a:spLocks noChangeArrowheads="1"/>
          </p:cNvSpPr>
          <p:nvPr/>
        </p:nvSpPr>
        <p:spPr bwMode="auto">
          <a:xfrm>
            <a:off x="703263" y="1409700"/>
            <a:ext cx="1371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AUC=0.92</a:t>
            </a:r>
          </a:p>
        </p:txBody>
      </p:sp>
      <p:sp>
        <p:nvSpPr>
          <p:cNvPr id="199686" name="TextBox 6"/>
          <p:cNvSpPr txBox="1">
            <a:spLocks noChangeArrowheads="1"/>
          </p:cNvSpPr>
          <p:nvPr/>
        </p:nvSpPr>
        <p:spPr bwMode="auto">
          <a:xfrm>
            <a:off x="3894138" y="140652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AUC=0.76</a:t>
            </a:r>
          </a:p>
        </p:txBody>
      </p:sp>
      <p:sp>
        <p:nvSpPr>
          <p:cNvPr id="199687" name="TextBox 7"/>
          <p:cNvSpPr txBox="1">
            <a:spLocks noChangeArrowheads="1"/>
          </p:cNvSpPr>
          <p:nvPr/>
        </p:nvSpPr>
        <p:spPr bwMode="auto">
          <a:xfrm>
            <a:off x="712788" y="3951288"/>
            <a:ext cx="1371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AUC=0.84</a:t>
            </a:r>
          </a:p>
        </p:txBody>
      </p:sp>
      <p:sp>
        <p:nvSpPr>
          <p:cNvPr id="199688" name="TextBox 8"/>
          <p:cNvSpPr txBox="1">
            <a:spLocks noChangeArrowheads="1"/>
          </p:cNvSpPr>
          <p:nvPr/>
        </p:nvSpPr>
        <p:spPr bwMode="auto">
          <a:xfrm>
            <a:off x="3894138" y="3951288"/>
            <a:ext cx="1371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AUC=0.86</a:t>
            </a:r>
          </a:p>
        </p:txBody>
      </p:sp>
      <p:sp>
        <p:nvSpPr>
          <p:cNvPr id="199689" name="TextBox 11"/>
          <p:cNvSpPr txBox="1">
            <a:spLocks noChangeArrowheads="1"/>
          </p:cNvSpPr>
          <p:nvPr/>
        </p:nvSpPr>
        <p:spPr bwMode="auto">
          <a:xfrm>
            <a:off x="2362200" y="2994025"/>
            <a:ext cx="160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Positives: 19</a:t>
            </a:r>
          </a:p>
          <a:p>
            <a:r>
              <a:rPr lang="en-US"/>
              <a:t>Negatives: 41</a:t>
            </a:r>
          </a:p>
        </p:txBody>
      </p:sp>
      <p:sp>
        <p:nvSpPr>
          <p:cNvPr id="199690" name="TextBox 12"/>
          <p:cNvSpPr txBox="1">
            <a:spLocks noChangeArrowheads="1"/>
          </p:cNvSpPr>
          <p:nvPr/>
        </p:nvSpPr>
        <p:spPr bwMode="auto">
          <a:xfrm>
            <a:off x="5522913" y="2990850"/>
            <a:ext cx="160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Positives: 51</a:t>
            </a:r>
          </a:p>
          <a:p>
            <a:r>
              <a:rPr lang="en-US"/>
              <a:t>Negatives: 28</a:t>
            </a:r>
          </a:p>
        </p:txBody>
      </p:sp>
      <p:sp>
        <p:nvSpPr>
          <p:cNvPr id="199691" name="TextBox 13"/>
          <p:cNvSpPr txBox="1">
            <a:spLocks noChangeArrowheads="1"/>
          </p:cNvSpPr>
          <p:nvPr/>
        </p:nvSpPr>
        <p:spPr bwMode="auto">
          <a:xfrm>
            <a:off x="2362200" y="5526088"/>
            <a:ext cx="1600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Positives: 30</a:t>
            </a:r>
          </a:p>
          <a:p>
            <a:r>
              <a:rPr lang="en-US"/>
              <a:t>Negatives: 48</a:t>
            </a:r>
          </a:p>
        </p:txBody>
      </p:sp>
      <p:sp>
        <p:nvSpPr>
          <p:cNvPr id="199692" name="TextBox 14"/>
          <p:cNvSpPr txBox="1">
            <a:spLocks noChangeArrowheads="1"/>
          </p:cNvSpPr>
          <p:nvPr/>
        </p:nvSpPr>
        <p:spPr bwMode="auto">
          <a:xfrm>
            <a:off x="5514975" y="5514975"/>
            <a:ext cx="1600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Positives: 22</a:t>
            </a:r>
          </a:p>
          <a:p>
            <a:r>
              <a:rPr lang="en-US"/>
              <a:t>Negatives: 47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53000" y="4648200"/>
            <a:ext cx="4038600" cy="20621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28600" indent="-228600"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Restricting to drugs with sufficient sample further increased AUC for all </a:t>
            </a:r>
            <a:r>
              <a:rPr lang="en-US" sz="1600" dirty="0" smtClean="0">
                <a:solidFill>
                  <a:srgbClr val="000000"/>
                </a:solidFill>
              </a:rPr>
              <a:t>outcomes, but the degree of change varied by outcome</a:t>
            </a:r>
            <a:endParaRPr lang="en-US" sz="1600" dirty="0">
              <a:solidFill>
                <a:srgbClr val="000000"/>
              </a:solidFill>
            </a:endParaRPr>
          </a:p>
          <a:p>
            <a:pPr marL="228600" indent="-228600"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Increased prediction comes as tradeoff with fewer drugs under surveillance</a:t>
            </a:r>
          </a:p>
          <a:p>
            <a:pPr marL="228600" indent="-228600"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Self-controlled cohort design continue to be optimal design, but specific settings changed in all outcomes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Title 5"/>
          <p:cNvSpPr>
            <a:spLocks noGrp="1"/>
          </p:cNvSpPr>
          <p:nvPr>
            <p:ph type="title"/>
          </p:nvPr>
        </p:nvSpPr>
        <p:spPr>
          <a:xfrm>
            <a:off x="1392238" y="114300"/>
            <a:ext cx="7294562" cy="714375"/>
          </a:xfrm>
        </p:spPr>
        <p:txBody>
          <a:bodyPr/>
          <a:lstStyle/>
          <a:p>
            <a:pPr eaLnBrk="1" hangingPunct="1"/>
            <a:r>
              <a:rPr lang="en-US" smtClean="0"/>
              <a:t>Performance across methods, by database</a:t>
            </a:r>
          </a:p>
        </p:txBody>
      </p:sp>
      <p:pic>
        <p:nvPicPr>
          <p:cNvPr id="224258" name="Picture 2" descr="tmpA926.tmp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8636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259" name="TextBox 3"/>
          <p:cNvSpPr txBox="1">
            <a:spLocks noChangeArrowheads="1"/>
          </p:cNvSpPr>
          <p:nvPr/>
        </p:nvSpPr>
        <p:spPr bwMode="auto">
          <a:xfrm>
            <a:off x="1952625" y="5600700"/>
            <a:ext cx="47529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Data source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33500"/>
            <a:ext cx="430887" cy="3581400"/>
          </a:xfrm>
          <a:prstGeom prst="rect">
            <a:avLst/>
          </a:prstGeom>
          <a:solidFill>
            <a:schemeClr val="bg1"/>
          </a:solidFill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1600" dirty="0"/>
              <a:t>AUC for pairs with MDRR&lt;=1.25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334000"/>
            <a:ext cx="8229600" cy="14779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28600" indent="-228600">
              <a:buFont typeface="Arial" pitchFamily="34" charset="0"/>
              <a:buChar char="•"/>
              <a:defRPr/>
            </a:pPr>
            <a:r>
              <a:rPr lang="en-US" dirty="0"/>
              <a:t>All self-controlled designs (OS, ICTPD, SCCS) are consistently at or near the top of performance across all outcomes and sources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dirty="0"/>
              <a:t>Cohort and case-control designs have comparable performance, consistently lower than all self-controlled designs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dirty="0"/>
              <a:t>Substantial variability in performance across the optimal settings of each method</a:t>
            </a:r>
          </a:p>
        </p:txBody>
      </p:sp>
    </p:spTree>
    <p:extLst>
      <p:ext uri="{BB962C8B-B14F-4D97-AF65-F5344CB8AC3E}">
        <p14:creationId xmlns:p14="http://schemas.microsoft.com/office/powerpoint/2010/main" val="4232823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45"/>
          <p:cNvGraphicFramePr>
            <a:graphicFrameLocks/>
          </p:cNvGraphicFramePr>
          <p:nvPr/>
        </p:nvGraphicFramePr>
        <p:xfrm>
          <a:off x="304800" y="914400"/>
          <a:ext cx="8458200" cy="4091940"/>
        </p:xfrm>
        <a:graphic>
          <a:graphicData uri="http://schemas.openxmlformats.org/drawingml/2006/table">
            <a:tbl>
              <a:tblPr/>
              <a:tblGrid>
                <a:gridCol w="1447800"/>
                <a:gridCol w="1752600"/>
                <a:gridCol w="1752600"/>
                <a:gridCol w="1812925"/>
                <a:gridCol w="16922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Data source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Acute kidney injury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Acute liver injury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Acute myocardial infarction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GI bleed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MDCR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alibri" pitchFamily="34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(0.92)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(0.76)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(0.84)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(0.86)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CCAE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alibri" pitchFamily="34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(0.89)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(0.79)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(0.85)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58ED5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(0.82)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MDCD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(0.82)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(0.77)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(0.80)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(0.87)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MSLR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58ED5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(1.00)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(0.84)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(0.80)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(0.83)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GE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58ED5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(0.94)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(0.77)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(0.89)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(0.89)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oup 45"/>
          <p:cNvGraphicFramePr>
            <a:graphicFrameLocks/>
          </p:cNvGraphicFramePr>
          <p:nvPr/>
        </p:nvGraphicFramePr>
        <p:xfrm>
          <a:off x="304800" y="914400"/>
          <a:ext cx="8458200" cy="4091940"/>
        </p:xfrm>
        <a:graphic>
          <a:graphicData uri="http://schemas.openxmlformats.org/drawingml/2006/table">
            <a:tbl>
              <a:tblPr/>
              <a:tblGrid>
                <a:gridCol w="1447800"/>
                <a:gridCol w="1752600"/>
                <a:gridCol w="1752600"/>
                <a:gridCol w="1812925"/>
                <a:gridCol w="16922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Data source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Acute kidney injury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Acute liver injury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Acute myocardial infarction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GI bleed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MDCR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alibri" pitchFamily="34" charset="0"/>
                        </a:rPr>
                        <a:t>OS</a:t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(0.92)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alibri" pitchFamily="34" charset="0"/>
                        </a:rPr>
                        <a:t>OS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(0.76)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alibri" pitchFamily="34" charset="0"/>
                        </a:rPr>
                        <a:t>OS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(0.84)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alibri" pitchFamily="34" charset="0"/>
                        </a:rPr>
                        <a:t>OS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(0.86)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CCAE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alibri" pitchFamily="34" charset="0"/>
                        </a:rPr>
                        <a:t>OS</a:t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(0.89)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alibri" pitchFamily="34" charset="0"/>
                        </a:rPr>
                        <a:t>OS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(0.79)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alibri" pitchFamily="34" charset="0"/>
                        </a:rPr>
                        <a:t>OS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(0.85)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58ED5"/>
                          </a:solidFill>
                          <a:effectLst/>
                          <a:latin typeface="Calibri" pitchFamily="34" charset="0"/>
                        </a:rPr>
                        <a:t>SCCS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(0.82)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MDCD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alibri" pitchFamily="34" charset="0"/>
                        </a:rPr>
                        <a:t>OS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(0.82)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alibri" pitchFamily="34" charset="0"/>
                        </a:rPr>
                        <a:t>OS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(0.77)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alibri" pitchFamily="34" charset="0"/>
                        </a:rPr>
                        <a:t>OS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(0.80)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alibri" pitchFamily="34" charset="0"/>
                        </a:rPr>
                        <a:t>OS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(0.87)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MSLR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58ED5"/>
                          </a:solidFill>
                          <a:effectLst/>
                          <a:latin typeface="Calibri" pitchFamily="34" charset="0"/>
                        </a:rPr>
                        <a:t>SCCS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(1.00)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alibri" pitchFamily="34" charset="0"/>
                        </a:rPr>
                        <a:t>OS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(0.84)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alibri" pitchFamily="34" charset="0"/>
                        </a:rPr>
                        <a:t>OS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(0.80)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alibri" pitchFamily="34" charset="0"/>
                        </a:rPr>
                        <a:t>OS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(0.83)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GE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58ED5"/>
                          </a:solidFill>
                          <a:effectLst/>
                          <a:latin typeface="Calibri" pitchFamily="34" charset="0"/>
                        </a:rPr>
                        <a:t>SCCS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(0.94)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alibri" pitchFamily="34" charset="0"/>
                        </a:rPr>
                        <a:t>OS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(0.77)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ICTPD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(0.89)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ICTPD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(0.89)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4061" name="Group 45"/>
          <p:cNvGraphicFramePr>
            <a:graphicFrameLocks noGrp="1"/>
          </p:cNvGraphicFramePr>
          <p:nvPr>
            <p:ph idx="1"/>
          </p:nvPr>
        </p:nvGraphicFramePr>
        <p:xfrm>
          <a:off x="304800" y="914400"/>
          <a:ext cx="8458200" cy="4091940"/>
        </p:xfrm>
        <a:graphic>
          <a:graphicData uri="http://schemas.openxmlformats.org/drawingml/2006/table">
            <a:tbl>
              <a:tblPr/>
              <a:tblGrid>
                <a:gridCol w="1447800"/>
                <a:gridCol w="1752600"/>
                <a:gridCol w="1752600"/>
                <a:gridCol w="1812925"/>
                <a:gridCol w="16922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Data source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Acute kidney injury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Acute liver injury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Acute myocardial infarction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GI bleed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MDCR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alibri" pitchFamily="34" charset="0"/>
                        </a:rPr>
                        <a:t>OS: 401002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(0.92)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alibri" pitchFamily="34" charset="0"/>
                        </a:rPr>
                        <a:t>OS: 401002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(0.76)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alibri" pitchFamily="34" charset="0"/>
                        </a:rPr>
                        <a:t>OS: 407002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(0.84)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alibri" pitchFamily="34" charset="0"/>
                        </a:rPr>
                        <a:t>OS: 402002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(0.86)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CCAE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alibri" pitchFamily="34" charset="0"/>
                        </a:rPr>
                        <a:t>OS: 404002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(0.89)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alibri" pitchFamily="34" charset="0"/>
                        </a:rPr>
                        <a:t>OS: 403002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(0.79)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alibri" pitchFamily="34" charset="0"/>
                        </a:rPr>
                        <a:t>OS: 408013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(0.85)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8ED5"/>
                          </a:solidFill>
                          <a:effectLst/>
                          <a:latin typeface="Calibri" pitchFamily="34" charset="0"/>
                        </a:rPr>
                        <a:t>SCCS: 1931010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8ED5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(0.82)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MDCD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alibri" pitchFamily="34" charset="0"/>
                        </a:rPr>
                        <a:t>OS: 408013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(0.82)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alibri" pitchFamily="34" charset="0"/>
                        </a:rPr>
                        <a:t>OS: 409013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(0.77)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alibri" pitchFamily="34" charset="0"/>
                        </a:rPr>
                        <a:t>OS: 407004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(0.80)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alibri" pitchFamily="34" charset="0"/>
                        </a:rPr>
                        <a:t>OS: 401004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(0.87)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MSLR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8ED5"/>
                          </a:solidFill>
                          <a:effectLst/>
                          <a:latin typeface="Calibri" pitchFamily="34" charset="0"/>
                        </a:rPr>
                        <a:t>SCCS: 1939009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8ED5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(1.00)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alibri" pitchFamily="34" charset="0"/>
                        </a:rPr>
                        <a:t>OS: 406002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(0.84)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alibri" pitchFamily="34" charset="0"/>
                        </a:rPr>
                        <a:t>OS: 403002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(0.80)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alibri" pitchFamily="34" charset="0"/>
                        </a:rPr>
                        <a:t>OS: 403002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(0.83)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GE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8ED5"/>
                          </a:solidFill>
                          <a:effectLst/>
                          <a:latin typeface="Calibri" pitchFamily="34" charset="0"/>
                        </a:rPr>
                        <a:t>SCCS: 1949010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(0.94)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alibri" pitchFamily="34" charset="0"/>
                        </a:rPr>
                        <a:t>OS: 409002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(0.77)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ICTPD: 3016001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(0.89)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ICTPD: 3034001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(0.89)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1405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Optimal methods (AUC) by outcome and data source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151438"/>
            <a:ext cx="8305800" cy="14906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28600" indent="-228600">
              <a:buFont typeface="Arial" pitchFamily="34" charset="0"/>
              <a:buChar char="•"/>
              <a:defRPr/>
            </a:pPr>
            <a:r>
              <a:rPr lang="en-US" dirty="0"/>
              <a:t>Self-controlled designs are optimal across all outcomes and all sources, but the specific settings are different in each scenario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dirty="0"/>
              <a:t>AUC &gt; 0.80 in all sources for acute kidney injury, acute MI, and GI bleed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dirty="0"/>
              <a:t>Acute liver injury has consistently lower predictive accuracy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dirty="0"/>
              <a:t>No evidence that any data source is consistently better or worse than others</a:t>
            </a:r>
          </a:p>
        </p:txBody>
      </p:sp>
    </p:spTree>
    <p:extLst>
      <p:ext uri="{BB962C8B-B14F-4D97-AF65-F5344CB8AC3E}">
        <p14:creationId xmlns:p14="http://schemas.microsoft.com/office/powerpoint/2010/main" val="1534172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6689" y="5366859"/>
            <a:ext cx="75081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“Evidence-Based Medicine”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019800" y="5358824"/>
            <a:ext cx="249178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as against ???</a:t>
            </a:r>
            <a:endParaRPr lang="en-US" sz="3200" dirty="0"/>
          </a:p>
        </p:txBody>
      </p:sp>
      <p:pic>
        <p:nvPicPr>
          <p:cNvPr id="9" name="Picture 8" descr="imgr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35" y="724874"/>
            <a:ext cx="1785853" cy="2873786"/>
          </a:xfrm>
          <a:prstGeom prst="rect">
            <a:avLst/>
          </a:prstGeom>
        </p:spPr>
      </p:pic>
      <p:pic>
        <p:nvPicPr>
          <p:cNvPr id="12" name="Picture 11" descr="32875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40" y="249041"/>
            <a:ext cx="1890098" cy="2465345"/>
          </a:xfrm>
          <a:prstGeom prst="rect">
            <a:avLst/>
          </a:prstGeom>
        </p:spPr>
      </p:pic>
      <p:pic>
        <p:nvPicPr>
          <p:cNvPr id="15" name="Picture 14" descr="imgr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185" y="249041"/>
            <a:ext cx="1879008" cy="2885990"/>
          </a:xfrm>
          <a:prstGeom prst="rect">
            <a:avLst/>
          </a:prstGeom>
        </p:spPr>
      </p:pic>
      <p:pic>
        <p:nvPicPr>
          <p:cNvPr id="18" name="Picture 17" descr="imgre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96" y="2519160"/>
            <a:ext cx="1447800" cy="2159000"/>
          </a:xfrm>
          <a:prstGeom prst="rect">
            <a:avLst/>
          </a:prstGeom>
        </p:spPr>
      </p:pic>
      <p:pic>
        <p:nvPicPr>
          <p:cNvPr id="21" name="Picture 20" descr="imgres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41" y="369848"/>
            <a:ext cx="1447800" cy="2171700"/>
          </a:xfrm>
          <a:prstGeom prst="rect">
            <a:avLst/>
          </a:prstGeom>
        </p:spPr>
      </p:pic>
      <p:pic>
        <p:nvPicPr>
          <p:cNvPr id="24" name="Picture 23" descr="imgres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618" y="2291014"/>
            <a:ext cx="1477046" cy="2219604"/>
          </a:xfrm>
          <a:prstGeom prst="rect">
            <a:avLst/>
          </a:prstGeom>
        </p:spPr>
      </p:pic>
      <p:pic>
        <p:nvPicPr>
          <p:cNvPr id="30" name="Picture 29" descr="imgres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56" y="3030192"/>
            <a:ext cx="1485900" cy="2108200"/>
          </a:xfrm>
          <a:prstGeom prst="rect">
            <a:avLst/>
          </a:prstGeom>
        </p:spPr>
      </p:pic>
      <p:pic>
        <p:nvPicPr>
          <p:cNvPr id="33" name="Picture 32" descr="imgres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305" y="2026119"/>
            <a:ext cx="1550147" cy="2008145"/>
          </a:xfrm>
          <a:prstGeom prst="rect">
            <a:avLst/>
          </a:prstGeom>
        </p:spPr>
      </p:pic>
      <p:pic>
        <p:nvPicPr>
          <p:cNvPr id="36" name="Picture 35" descr="imgres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598" y="2870696"/>
            <a:ext cx="1762193" cy="2036312"/>
          </a:xfrm>
          <a:prstGeom prst="rect">
            <a:avLst/>
          </a:prstGeom>
        </p:spPr>
      </p:pic>
      <p:pic>
        <p:nvPicPr>
          <p:cNvPr id="39" name="Picture 38" descr="imgres.jpe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941" y="3255799"/>
            <a:ext cx="1323918" cy="198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13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…it all depends on your tolerance of false positives and false negatives…</a:t>
            </a:r>
          </a:p>
          <a:p>
            <a:pPr eaLnBrk="1" hangingPunct="1"/>
            <a:r>
              <a:rPr lang="en-US" dirty="0" smtClean="0"/>
              <a:t>…but we’ve created a tool to let you decide</a:t>
            </a:r>
          </a:p>
        </p:txBody>
      </p:sp>
      <p:sp>
        <p:nvSpPr>
          <p:cNvPr id="2160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Good performance?</a:t>
            </a:r>
          </a:p>
        </p:txBody>
      </p:sp>
      <p:sp>
        <p:nvSpPr>
          <p:cNvPr id="216068" name="TextBox 5"/>
          <p:cNvSpPr txBox="1">
            <a:spLocks noChangeArrowheads="1"/>
          </p:cNvSpPr>
          <p:nvPr/>
        </p:nvSpPr>
        <p:spPr bwMode="auto">
          <a:xfrm>
            <a:off x="4038600" y="5791200"/>
            <a:ext cx="495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u="sng" dirty="0" smtClean="0">
                <a:solidFill>
                  <a:schemeClr val="tx2"/>
                </a:solidFill>
              </a:rPr>
              <a:t>http://elmo.omop.org</a:t>
            </a:r>
            <a:endParaRPr lang="en-US" sz="4000" u="sng" dirty="0">
              <a:solidFill>
                <a:schemeClr val="tx2"/>
              </a:solidFill>
            </a:endParaRPr>
          </a:p>
        </p:txBody>
      </p:sp>
      <p:pic>
        <p:nvPicPr>
          <p:cNvPr id="7" name="Picture 6" descr="ELMO Q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2040" y="2590800"/>
            <a:ext cx="3108960" cy="310896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14600"/>
            <a:ext cx="3048000" cy="4273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Performance of different methods</a:t>
            </a:r>
          </a:p>
          <a:p>
            <a:pPr lvl="1" eaLnBrk="1" hangingPunct="1"/>
            <a:r>
              <a:rPr lang="en-US" sz="2000" smtClean="0"/>
              <a:t>Self-controlled designs appear to consistently perform well</a:t>
            </a:r>
          </a:p>
          <a:p>
            <a:pPr eaLnBrk="1" hangingPunct="1"/>
            <a:r>
              <a:rPr lang="en-US" sz="2400" smtClean="0"/>
              <a:t>Evaluating alternative HOI definitions</a:t>
            </a:r>
          </a:p>
          <a:p>
            <a:pPr lvl="1" eaLnBrk="1" hangingPunct="1"/>
            <a:r>
              <a:rPr lang="en-US" sz="2000" smtClean="0"/>
              <a:t>Broader definitions have better coverage and comparable performance to more specific definitions</a:t>
            </a:r>
          </a:p>
          <a:p>
            <a:pPr eaLnBrk="1" hangingPunct="1"/>
            <a:r>
              <a:rPr lang="en-US" sz="2400" smtClean="0"/>
              <a:t>Performance across different signal sizes</a:t>
            </a:r>
          </a:p>
          <a:p>
            <a:pPr lvl="1" eaLnBrk="1" hangingPunct="1"/>
            <a:r>
              <a:rPr lang="en-US" sz="2000" smtClean="0"/>
              <a:t>A risk identification system should confidently discriminate positive effects with RR&gt;2 from negative controls</a:t>
            </a:r>
          </a:p>
          <a:p>
            <a:pPr eaLnBrk="1" hangingPunct="1"/>
            <a:r>
              <a:rPr lang="en-US" sz="2400" smtClean="0"/>
              <a:t>Data source heterogeneity</a:t>
            </a:r>
          </a:p>
          <a:p>
            <a:pPr lvl="1" eaLnBrk="1" hangingPunct="1"/>
            <a:r>
              <a:rPr lang="en-US" sz="2000" smtClean="0"/>
              <a:t>Substantial variation in estimates across sources suggest replication has value but may result in conflicting results</a:t>
            </a:r>
          </a:p>
          <a:p>
            <a:pPr eaLnBrk="1" hangingPunct="1"/>
            <a:r>
              <a:rPr lang="en-US" sz="2400" smtClean="0"/>
              <a:t>Method parameter sensitivity</a:t>
            </a:r>
          </a:p>
          <a:p>
            <a:pPr lvl="1" eaLnBrk="1" hangingPunct="1"/>
            <a:r>
              <a:rPr lang="en-US" sz="2000" smtClean="0"/>
              <a:t>Each method has parameters that are expected to be more sensitive than others, but all parameters can substantially shift some drug-outcome estimates	</a:t>
            </a:r>
          </a:p>
          <a:p>
            <a:pPr lvl="1" eaLnBrk="1" hangingPunct="1"/>
            <a:endParaRPr lang="en-US" sz="2000" smtClean="0"/>
          </a:p>
        </p:txBody>
      </p:sp>
      <p:sp>
        <p:nvSpPr>
          <p:cNvPr id="2856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Takeaways from insights about risk identification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7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Revisiting clopidogrel &amp; GI bleed (Opatrny, 2008)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t="25617" b="10972"/>
          <a:stretch>
            <a:fillRect/>
          </a:stretch>
        </p:blipFill>
        <p:spPr bwMode="auto">
          <a:xfrm>
            <a:off x="762000" y="1219200"/>
            <a:ext cx="5910342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609600" y="4495800"/>
            <a:ext cx="8153400" cy="1371600"/>
            <a:chOff x="533400" y="4876800"/>
            <a:chExt cx="8153400" cy="1371600"/>
          </a:xfrm>
        </p:grpSpPr>
        <p:sp>
          <p:nvSpPr>
            <p:cNvPr id="21" name="Rectangle 20"/>
            <p:cNvSpPr/>
            <p:nvPr/>
          </p:nvSpPr>
          <p:spPr>
            <a:xfrm>
              <a:off x="533400" y="5334000"/>
              <a:ext cx="6172200" cy="9144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dirty="0"/>
                <a:t>Relative risk: 1.86, 95% CI: 1.79 – 1.93</a:t>
              </a:r>
            </a:p>
            <a:p>
              <a:pPr>
                <a:defRPr/>
              </a:pPr>
              <a:endParaRPr lang="en-US" sz="2800" dirty="0"/>
            </a:p>
          </p:txBody>
        </p:sp>
        <p:sp>
          <p:nvSpPr>
            <p:cNvPr id="306185" name="TextBox 10"/>
            <p:cNvSpPr txBox="1">
              <a:spLocks noChangeArrowheads="1"/>
            </p:cNvSpPr>
            <p:nvPr/>
          </p:nvSpPr>
          <p:spPr bwMode="auto">
            <a:xfrm>
              <a:off x="533400" y="4876800"/>
              <a:ext cx="81534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/>
                <a:t>OMOP, 2012 (CC: 2000314, CCAE, GI Bleed)</a:t>
              </a:r>
            </a:p>
            <a:p>
              <a:endParaRPr lang="en-US" sz="2400" dirty="0"/>
            </a:p>
          </p:txBody>
        </p: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09600" y="5410200"/>
            <a:ext cx="5103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Standard error: 0.02, </a:t>
            </a:r>
            <a:r>
              <a:rPr lang="en-US" sz="2400" dirty="0" smtClean="0"/>
              <a:t>p-value</a:t>
            </a:r>
            <a:r>
              <a:rPr lang="en-US" sz="2400" dirty="0"/>
              <a:t>: &lt;.001</a:t>
            </a:r>
          </a:p>
        </p:txBody>
      </p:sp>
      <p:sp>
        <p:nvSpPr>
          <p:cNvPr id="12" name="Oval 11"/>
          <p:cNvSpPr/>
          <p:nvPr/>
        </p:nvSpPr>
        <p:spPr>
          <a:xfrm>
            <a:off x="4572000" y="3505200"/>
            <a:ext cx="1828800" cy="381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Null distribution</a:t>
            </a:r>
          </a:p>
        </p:txBody>
      </p:sp>
      <p:pic>
        <p:nvPicPr>
          <p:cNvPr id="308226" name="Picture 2" descr="X:\Null\Intr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505200" y="838200"/>
            <a:ext cx="33401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CC: 2000314, CCAE, GI Bleed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62613" y="5917933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(Log scale)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Null distribution</a:t>
            </a:r>
          </a:p>
        </p:txBody>
      </p:sp>
      <p:pic>
        <p:nvPicPr>
          <p:cNvPr id="310274" name="Picture 3" descr="X:\Null\Intr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flipV="1">
            <a:off x="2581275" y="4445000"/>
            <a:ext cx="923925" cy="1022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200400" y="4191000"/>
            <a:ext cx="1295400" cy="40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Some drug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05200" y="838200"/>
            <a:ext cx="33401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CC: 2000314, CCAE, GI Bleed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62613" y="5917933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(Log scale)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Null distribution</a:t>
            </a:r>
          </a:p>
        </p:txBody>
      </p:sp>
      <p:pic>
        <p:nvPicPr>
          <p:cNvPr id="312322" name="Picture 2" descr="X:\Null\Intro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7480300" y="4127500"/>
            <a:ext cx="0" cy="137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6629400" y="3810000"/>
            <a:ext cx="1676400" cy="40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clopidogrel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05200" y="838200"/>
            <a:ext cx="33401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CC: 2000314, CCAE, GI Bleed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62613" y="5917933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(Log scale)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Current p-value calculation assumes that you have an unbiased estimator (which means confounding either doesn’t exist or has been fully corrected for)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Traditionally, we reject the null hypothesis at p&lt;.05 and we assume this threshold will incorrectly reject the null hypothesis 5% of time. Does this hold true in observational studies?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We can test this using our negative controls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143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Evaluating the null distribution?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Ground truth for OMOP 2011/2012 experiments</a:t>
            </a:r>
          </a:p>
        </p:txBody>
      </p:sp>
      <p:pic>
        <p:nvPicPr>
          <p:cNvPr id="316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7326313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381000" y="4038600"/>
            <a:ext cx="8001000" cy="1477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Criteria for negative controls: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dirty="0"/>
              <a:t>Event not listed anywhere in any section of active FDA structured product label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dirty="0"/>
              <a:t>Drug not listed as ‘causative agent’ in Tisdale et al, 2010: “Drug-Induced Diseases”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dirty="0"/>
              <a:t>Literature review identified no evidence of potential positive association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334000" y="1600200"/>
            <a:ext cx="1447800" cy="2057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Negative controls &amp; the null distribution </a:t>
            </a:r>
          </a:p>
        </p:txBody>
      </p:sp>
      <p:pic>
        <p:nvPicPr>
          <p:cNvPr id="318466" name="Picture 2" descr="X:\Null\Intro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505200" y="838200"/>
            <a:ext cx="33401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CC: 2000314, CCAE, GI Bleed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067300" y="4216400"/>
            <a:ext cx="0" cy="137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216400" y="3898900"/>
            <a:ext cx="1676400" cy="40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clopidogrel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1" name="Picture 2" descr="X:\Null\Intro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25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Negative controls &amp; the null distribution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5200" y="838200"/>
            <a:ext cx="33401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CC: 2000314, CCAE, GI Bleed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867400" y="1447800"/>
            <a:ext cx="3048000" cy="2057400"/>
          </a:xfrm>
          <a:prstGeom prst="roundRect">
            <a:avLst>
              <a:gd name="adj" fmla="val 25556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</a:rPr>
              <a:t>55% </a:t>
            </a:r>
            <a:r>
              <a:rPr lang="en-US" sz="2400" dirty="0">
                <a:solidFill>
                  <a:schemeClr val="tx1"/>
                </a:solidFill>
              </a:rPr>
              <a:t>of </a:t>
            </a:r>
            <a:r>
              <a:rPr lang="en-US" sz="2400" dirty="0" smtClean="0">
                <a:solidFill>
                  <a:schemeClr val="tx1"/>
                </a:solidFill>
              </a:rPr>
              <a:t>these negative </a:t>
            </a:r>
            <a:r>
              <a:rPr lang="en-US" sz="2400" dirty="0">
                <a:solidFill>
                  <a:schemeClr val="tx1"/>
                </a:solidFill>
              </a:rPr>
              <a:t>controls have p &lt; .05</a:t>
            </a: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(Expected: 5%)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75" y="189637"/>
            <a:ext cx="4031910" cy="3742116"/>
          </a:xfrm>
          <a:prstGeom prst="rect">
            <a:avLst/>
          </a:prstGeom>
        </p:spPr>
      </p:pic>
      <p:pic>
        <p:nvPicPr>
          <p:cNvPr id="8" name="Picture 7" descr="imgr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230" y="694058"/>
            <a:ext cx="2068154" cy="3327848"/>
          </a:xfrm>
          <a:prstGeom prst="rect">
            <a:avLst/>
          </a:prstGeom>
        </p:spPr>
      </p:pic>
      <p:pic>
        <p:nvPicPr>
          <p:cNvPr id="11" name="Picture 10" descr="imgr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06" y="4097851"/>
            <a:ext cx="2438400" cy="2438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4233" y="3563114"/>
            <a:ext cx="28448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55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Negative controls &amp; the null distribution </a:t>
            </a:r>
          </a:p>
        </p:txBody>
      </p:sp>
      <p:pic>
        <p:nvPicPr>
          <p:cNvPr id="324610" name="Picture 2" descr="X:\Null\Intro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505200" y="838200"/>
            <a:ext cx="33401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CC: 2000314, CCAE, GI Bleed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Negative controls &amp; the null distribution </a:t>
            </a:r>
          </a:p>
        </p:txBody>
      </p:sp>
      <p:pic>
        <p:nvPicPr>
          <p:cNvPr id="326658" name="Picture 2" descr="X:\Null\Intro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505200" y="838200"/>
            <a:ext cx="33401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CC: 2000314, CCAE, GI Bleed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p-value calibration plot</a:t>
            </a:r>
          </a:p>
        </p:txBody>
      </p:sp>
      <p:pic>
        <p:nvPicPr>
          <p:cNvPr id="345090" name="Picture 3" descr="X:\Null\Intro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505200" y="838200"/>
            <a:ext cx="33401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CC: 2000314, CCAE, GI Bleed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p-value calibration plot</a:t>
            </a:r>
          </a:p>
        </p:txBody>
      </p:sp>
      <p:pic>
        <p:nvPicPr>
          <p:cNvPr id="347138" name="Picture 2" descr="X:\Null\Intro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505200" y="838200"/>
            <a:ext cx="33401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CC: 2000314, CCAE, GI Bleed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p-value calibration plot</a:t>
            </a:r>
          </a:p>
        </p:txBody>
      </p:sp>
      <p:pic>
        <p:nvPicPr>
          <p:cNvPr id="349186" name="Picture 2" descr="X:\Null\Intro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505200" y="838200"/>
            <a:ext cx="33401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CC: 2000314, CCAE, GI Bleed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p-value calibration plot</a:t>
            </a:r>
          </a:p>
        </p:txBody>
      </p:sp>
      <p:pic>
        <p:nvPicPr>
          <p:cNvPr id="351234" name="Picture 3" descr="X:\Null\Intro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505200" y="838200"/>
            <a:ext cx="33401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CC: 2000314, CCAE, GI Bleed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562600" y="1143000"/>
            <a:ext cx="3429000" cy="1447800"/>
          </a:xfrm>
          <a:prstGeom prst="roundRect">
            <a:avLst>
              <a:gd name="adj" fmla="val 10408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638800" y="1295400"/>
          <a:ext cx="32004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2200"/>
                <a:gridCol w="838200"/>
              </a:tblGrid>
              <a:tr h="38576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 &lt; .05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55%</a:t>
                      </a:r>
                      <a:endParaRPr lang="en-US" sz="2400" b="1" dirty="0"/>
                    </a:p>
                  </a:txBody>
                  <a:tcPr/>
                </a:tc>
              </a:tr>
              <a:tr h="38576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Calibrated p &lt; .05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6%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5105400" y="5410200"/>
            <a:ext cx="8382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486400" y="6019800"/>
            <a:ext cx="1676400" cy="40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clopidogrel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562600" y="2971800"/>
            <a:ext cx="3429000" cy="2362200"/>
          </a:xfrm>
          <a:prstGeom prst="roundRect">
            <a:avLst>
              <a:gd name="adj" fmla="val 10408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638800" y="3124200"/>
          <a:ext cx="3200400" cy="1885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1554480"/>
                <a:gridCol w="960120"/>
              </a:tblGrid>
              <a:tr h="514350">
                <a:tc gridSpan="3">
                  <a:txBody>
                    <a:bodyPr/>
                    <a:lstStyle/>
                    <a:p>
                      <a:r>
                        <a:rPr lang="en-US" sz="2400" dirty="0" smtClean="0"/>
                        <a:t>clopidogrel:</a:t>
                      </a:r>
                      <a:endParaRPr lang="en-US" sz="2400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5763">
                <a:tc>
                  <a:txBody>
                    <a:bodyPr/>
                    <a:lstStyle/>
                    <a:p>
                      <a:pPr marL="0" marR="0" indent="0" algn="l" defTabSz="4571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RR 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 defTabSz="4571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1.9 (1.8 – 1.9)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2400" b="1"/>
                    </a:p>
                  </a:txBody>
                  <a:tcPr/>
                </a:tc>
              </a:tr>
              <a:tr h="385763"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&lt;.001</a:t>
                      </a:r>
                      <a:endParaRPr lang="en-US" sz="2400" b="1" dirty="0"/>
                    </a:p>
                  </a:txBody>
                  <a:tcPr/>
                </a:tc>
              </a:tr>
              <a:tr h="385763"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Calibrated p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.30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p-value calibration plot</a:t>
            </a:r>
          </a:p>
        </p:txBody>
      </p:sp>
      <p:pic>
        <p:nvPicPr>
          <p:cNvPr id="353282" name="Picture 3" descr="X:\Null\Intro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505200" y="838200"/>
            <a:ext cx="33401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CC: 2000314, CCAE, GI Bleed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562600" y="1752600"/>
            <a:ext cx="3429000" cy="1295400"/>
          </a:xfrm>
          <a:prstGeom prst="roundRect">
            <a:avLst>
              <a:gd name="adj" fmla="val 1410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This analysis failed to reject the empirical null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105400" y="5410200"/>
            <a:ext cx="8382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486400" y="6019800"/>
            <a:ext cx="1676400" cy="40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clopidogrel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562600" y="3276600"/>
            <a:ext cx="3429000" cy="1676400"/>
          </a:xfrm>
          <a:prstGeom prst="roundRect">
            <a:avLst>
              <a:gd name="adj" fmla="val 1410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… but we know clopidogrel causes GI bleeding (it’s a positive control)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1" name="Picture 2" descr="X:\Null\Main_SCCS_UGIB_SEvsR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35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p-value calibration plot</a:t>
            </a:r>
          </a:p>
        </p:txBody>
      </p:sp>
      <p:sp>
        <p:nvSpPr>
          <p:cNvPr id="9" name="Rectangle 8"/>
          <p:cNvSpPr/>
          <p:nvPr/>
        </p:nvSpPr>
        <p:spPr>
          <a:xfrm>
            <a:off x="2133600" y="838200"/>
            <a:ext cx="4685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Optimal method: SCCS:1931010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CCAE, GI Bleed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62600" y="1295400"/>
            <a:ext cx="3429000" cy="3124200"/>
          </a:xfrm>
          <a:prstGeom prst="roundRect">
            <a:avLst>
              <a:gd name="adj" fmla="val 10408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638800" y="1447800"/>
          <a:ext cx="3200400" cy="2800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1554480"/>
                <a:gridCol w="198120"/>
                <a:gridCol w="762000"/>
              </a:tblGrid>
              <a:tr h="385763">
                <a:tc gridSpan="3">
                  <a:txBody>
                    <a:bodyPr/>
                    <a:lstStyle/>
                    <a:p>
                      <a:r>
                        <a:rPr lang="en-US" sz="2400" dirty="0" smtClean="0"/>
                        <a:t>p &lt; .05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33%</a:t>
                      </a:r>
                      <a:endParaRPr lang="en-US" sz="2400" b="1" dirty="0"/>
                    </a:p>
                  </a:txBody>
                  <a:tcPr/>
                </a:tc>
              </a:tr>
              <a:tr h="385763">
                <a:tc gridSpan="3">
                  <a:txBody>
                    <a:bodyPr/>
                    <a:lstStyle/>
                    <a:p>
                      <a:r>
                        <a:rPr lang="en-US" sz="2400" dirty="0" smtClean="0"/>
                        <a:t>Calibrated p &lt; .05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9%</a:t>
                      </a:r>
                      <a:endParaRPr lang="en-US" sz="2400" b="1" dirty="0"/>
                    </a:p>
                  </a:txBody>
                  <a:tcPr/>
                </a:tc>
              </a:tr>
              <a:tr h="514350">
                <a:tc gridSpan="4">
                  <a:txBody>
                    <a:bodyPr/>
                    <a:lstStyle/>
                    <a:p>
                      <a:r>
                        <a:rPr lang="en-US" sz="2400" dirty="0" smtClean="0"/>
                        <a:t>clopidogrel:</a:t>
                      </a:r>
                      <a:endParaRPr lang="en-US" sz="2400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5763">
                <a:tc>
                  <a:txBody>
                    <a:bodyPr/>
                    <a:lstStyle/>
                    <a:p>
                      <a:pPr marL="0" marR="0" indent="0" algn="l" defTabSz="4571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RR 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 defTabSz="4571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1.3 (1.2 – 1.3)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2400" b="1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5763"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&lt;.001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5763"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Calibrated p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.01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Traditional p-values are based on a theoretical null distribution assuming an unbiased estimator, but that assumption rarely holds in our examples </a:t>
            </a:r>
          </a:p>
          <a:p>
            <a:pPr eaLnBrk="1" hangingPunct="1"/>
            <a:r>
              <a:rPr lang="en-US" sz="2400" dirty="0" smtClean="0"/>
              <a:t>One can estimate the empirical null distribution using negative controls</a:t>
            </a:r>
          </a:p>
          <a:p>
            <a:pPr eaLnBrk="1" hangingPunct="1"/>
            <a:r>
              <a:rPr lang="en-US" sz="2400" dirty="0" smtClean="0"/>
              <a:t>Many observational study results with traditional p &lt; .05 fail to reject the empirical null: we cannot distinguish them from negative controls</a:t>
            </a:r>
          </a:p>
          <a:p>
            <a:pPr eaLnBrk="1" hangingPunct="1"/>
            <a:r>
              <a:rPr lang="en-US" sz="2400" dirty="0" smtClean="0"/>
              <a:t>Applying optimal methods, tailored to the outcome and database, can provide estimates that reject the null hypothesis for some of our positive controls</a:t>
            </a:r>
          </a:p>
          <a:p>
            <a:pPr eaLnBrk="1" hangingPunct="1"/>
            <a:r>
              <a:rPr lang="en-US" sz="2400" dirty="0" smtClean="0"/>
              <a:t>Using adjusted p-values will provide a more calibrated assessment of whether an observed estimate is different from 'no effect'</a:t>
            </a:r>
          </a:p>
        </p:txBody>
      </p:sp>
      <p:sp>
        <p:nvSpPr>
          <p:cNvPr id="4024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973138"/>
            <a:ext cx="7543800" cy="5383212"/>
          </a:xfrm>
        </p:spPr>
        <p:txBody>
          <a:bodyPr/>
          <a:lstStyle/>
          <a:p>
            <a:pPr eaLnBrk="1" hangingPunct="1"/>
            <a:r>
              <a:rPr lang="en-US" dirty="0" smtClean="0"/>
              <a:t> Can you reject the null hypothesis of no association between the drug and outcome at a given significance level (ex: p&lt;.05)?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New question:  What is the probability that observed confidence interval contains the true effect size?</a:t>
            </a:r>
          </a:p>
        </p:txBody>
      </p:sp>
      <p:sp>
        <p:nvSpPr>
          <p:cNvPr id="4474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have we learned so far?</a:t>
            </a:r>
          </a:p>
        </p:txBody>
      </p:sp>
      <p:sp>
        <p:nvSpPr>
          <p:cNvPr id="5" name="Left Brace 4"/>
          <p:cNvSpPr/>
          <p:nvPr/>
        </p:nvSpPr>
        <p:spPr>
          <a:xfrm>
            <a:off x="1143000" y="990600"/>
            <a:ext cx="304800" cy="1524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500" y="1641475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Is there an effect?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37050" y="3352800"/>
            <a:ext cx="1371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How big is the effect?</a:t>
            </a:r>
          </a:p>
        </p:txBody>
      </p:sp>
      <p:sp>
        <p:nvSpPr>
          <p:cNvPr id="8" name="Left Brace 7"/>
          <p:cNvSpPr/>
          <p:nvPr/>
        </p:nvSpPr>
        <p:spPr>
          <a:xfrm>
            <a:off x="1143000" y="2895600"/>
            <a:ext cx="304800" cy="1524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379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does the combination of Clinical Judgment and Evidence-Based Medicine work in practice?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43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What if a study design could be applied across a large sample of drug-outcome pairs for which we know the true effect?</a:t>
            </a:r>
          </a:p>
          <a:p>
            <a:pPr eaLnBrk="1" hangingPunct="1"/>
            <a:r>
              <a:rPr lang="en-US" sz="2400" dirty="0" smtClean="0"/>
              <a:t>Coverage probability: the percentage of the test cases where the estimated confidence interval contains the true effect </a:t>
            </a:r>
            <a:br>
              <a:rPr lang="en-US" sz="2400" dirty="0" smtClean="0"/>
            </a:br>
            <a:r>
              <a:rPr lang="en-US" sz="2400" dirty="0" smtClean="0"/>
              <a:t>	(LB 95 CI &lt;= true effect &lt;= UB 95 CI)</a:t>
            </a:r>
          </a:p>
          <a:p>
            <a:pPr eaLnBrk="1" hangingPunct="1"/>
            <a:r>
              <a:rPr lang="en-US" sz="2400" dirty="0" smtClean="0"/>
              <a:t>Challenge:  in real data, the ‘true effect size’ for negative controls can be assumed to be RR=1, but the RRs for positive controls are not known</a:t>
            </a:r>
          </a:p>
          <a:p>
            <a:pPr eaLnBrk="1" hangingPunct="1"/>
            <a:r>
              <a:rPr lang="en-US" sz="2400" dirty="0" smtClean="0"/>
              <a:t>In simulated data (OSIM2), we can inject signals with known effect sizes (RR=1.25, 1.50, 2, 4, 10) across a sample of drug-outcome scenarios and estimate the coverage probability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4515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Estimating coverage probability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777" name="Picture 9" descr="tmpE61B.tmp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8400"/>
            <a:ext cx="86360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92238" y="114300"/>
            <a:ext cx="7294562" cy="7143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Applying case-control design to negative controls in real data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943600" y="4038600"/>
            <a:ext cx="3048000" cy="2057400"/>
          </a:xfrm>
          <a:prstGeom prst="roundRect">
            <a:avLst>
              <a:gd name="adj" fmla="val 25556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smtClean="0">
                <a:solidFill>
                  <a:schemeClr val="tx1"/>
                </a:solidFill>
              </a:rPr>
              <a:t>45</a:t>
            </a:r>
            <a:r>
              <a:rPr lang="en-US" sz="3600" b="1" dirty="0">
                <a:solidFill>
                  <a:schemeClr val="tx1"/>
                </a:solidFill>
              </a:rPr>
              <a:t>% </a:t>
            </a:r>
            <a:r>
              <a:rPr lang="en-US" sz="2400">
                <a:solidFill>
                  <a:schemeClr val="tx1"/>
                </a:solidFill>
              </a:rPr>
              <a:t>of </a:t>
            </a:r>
            <a:r>
              <a:rPr lang="en-US" sz="2400" smtClean="0">
                <a:solidFill>
                  <a:schemeClr val="tx1"/>
                </a:solidFill>
              </a:rPr>
              <a:t>the CIs of </a:t>
            </a:r>
            <a:r>
              <a:rPr lang="en-US" sz="2400" dirty="0" smtClean="0">
                <a:solidFill>
                  <a:schemeClr val="tx1"/>
                </a:solidFill>
              </a:rPr>
              <a:t>negative </a:t>
            </a:r>
            <a:r>
              <a:rPr lang="en-US" sz="2400">
                <a:solidFill>
                  <a:schemeClr val="tx1"/>
                </a:solidFill>
              </a:rPr>
              <a:t>controls </a:t>
            </a:r>
            <a:r>
              <a:rPr lang="en-US" sz="2400" smtClean="0">
                <a:solidFill>
                  <a:schemeClr val="tx1"/>
                </a:solidFill>
              </a:rPr>
              <a:t>contain 1 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(Expected</a:t>
            </a:r>
            <a:r>
              <a:rPr lang="en-US" sz="2400">
                <a:solidFill>
                  <a:schemeClr val="tx1"/>
                </a:solidFill>
              </a:rPr>
              <a:t>: </a:t>
            </a:r>
            <a:r>
              <a:rPr lang="en-US" sz="2400" smtClean="0">
                <a:solidFill>
                  <a:schemeClr val="tx1"/>
                </a:solidFill>
              </a:rPr>
              <a:t>95</a:t>
            </a:r>
            <a:r>
              <a:rPr lang="en-US" sz="2400" dirty="0">
                <a:solidFill>
                  <a:schemeClr val="tx1"/>
                </a:solidFill>
              </a:rPr>
              <a:t>%)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825" name="Picture 2" descr="tmp640C.tmp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86360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1392238" y="114300"/>
            <a:ext cx="7294562" cy="71437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algn="ctr" defTabSz="455613">
              <a:defRPr/>
            </a:pPr>
            <a:r>
              <a:rPr lang="en-US" sz="3200" dirty="0" smtClean="0"/>
              <a:t>Applying case-control design in simulated data, RR=1.0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5943600" y="4038600"/>
            <a:ext cx="3048000" cy="2057400"/>
          </a:xfrm>
          <a:prstGeom prst="roundRect">
            <a:avLst>
              <a:gd name="adj" fmla="val 25556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smtClean="0">
                <a:solidFill>
                  <a:schemeClr val="tx1"/>
                </a:solidFill>
              </a:rPr>
              <a:t>75</a:t>
            </a:r>
            <a:r>
              <a:rPr lang="en-US" sz="3600" b="1" dirty="0">
                <a:solidFill>
                  <a:schemeClr val="tx1"/>
                </a:solidFill>
              </a:rPr>
              <a:t>% </a:t>
            </a:r>
            <a:r>
              <a:rPr lang="en-US" sz="2400">
                <a:solidFill>
                  <a:schemeClr val="tx1"/>
                </a:solidFill>
              </a:rPr>
              <a:t>of </a:t>
            </a:r>
            <a:r>
              <a:rPr lang="en-US" sz="2400" smtClean="0">
                <a:solidFill>
                  <a:schemeClr val="tx1"/>
                </a:solidFill>
              </a:rPr>
              <a:t>the CIs of </a:t>
            </a:r>
            <a:r>
              <a:rPr lang="en-US" sz="2400" dirty="0" smtClean="0">
                <a:solidFill>
                  <a:schemeClr val="tx1"/>
                </a:solidFill>
              </a:rPr>
              <a:t>negative </a:t>
            </a:r>
            <a:r>
              <a:rPr lang="en-US" sz="2400">
                <a:solidFill>
                  <a:schemeClr val="tx1"/>
                </a:solidFill>
              </a:rPr>
              <a:t>controls </a:t>
            </a:r>
            <a:r>
              <a:rPr lang="en-US" sz="2400" smtClean="0">
                <a:solidFill>
                  <a:schemeClr val="tx1"/>
                </a:solidFill>
              </a:rPr>
              <a:t>contain 1 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(Expected</a:t>
            </a:r>
            <a:r>
              <a:rPr lang="en-US" sz="2400">
                <a:solidFill>
                  <a:schemeClr val="tx1"/>
                </a:solidFill>
              </a:rPr>
              <a:t>: </a:t>
            </a:r>
            <a:r>
              <a:rPr lang="en-US" sz="2400" smtClean="0">
                <a:solidFill>
                  <a:schemeClr val="tx1"/>
                </a:solidFill>
              </a:rPr>
              <a:t>95</a:t>
            </a:r>
            <a:r>
              <a:rPr lang="en-US" sz="2400" dirty="0">
                <a:solidFill>
                  <a:schemeClr val="tx1"/>
                </a:solidFill>
              </a:rPr>
              <a:t>%)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873" name="Picture 2" descr="tmp60B7.tmp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86360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392238" y="114300"/>
            <a:ext cx="7294562" cy="714375"/>
          </a:xfrm>
          <a:prstGeom prst="rect">
            <a:avLst/>
          </a:prstGeom>
        </p:spPr>
        <p:txBody>
          <a:bodyPr/>
          <a:lstStyle/>
          <a:p>
            <a:pPr algn="ctr" defTabSz="455613">
              <a:defRPr/>
            </a:pPr>
            <a:r>
              <a:rPr lang="en-US" sz="2400" dirty="0">
                <a:latin typeface="+mj-lt"/>
                <a:ea typeface="+mj-ea"/>
                <a:cs typeface="+mj-cs"/>
              </a:rPr>
              <a:t>Applying case-control design to positive controls in simulated data, RR=1.25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43600" y="4038600"/>
            <a:ext cx="3048000" cy="2057400"/>
          </a:xfrm>
          <a:prstGeom prst="roundRect">
            <a:avLst>
              <a:gd name="adj" fmla="val 25556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54% </a:t>
            </a:r>
            <a:r>
              <a:rPr lang="en-US" sz="2400" dirty="0" smtClean="0">
                <a:solidFill>
                  <a:schemeClr val="tx1"/>
                </a:solidFill>
              </a:rPr>
              <a:t>coverage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(Expected: </a:t>
            </a:r>
            <a:r>
              <a:rPr lang="en-US" sz="2400" dirty="0" smtClean="0">
                <a:solidFill>
                  <a:schemeClr val="tx1"/>
                </a:solidFill>
              </a:rPr>
              <a:t>95</a:t>
            </a:r>
            <a:r>
              <a:rPr lang="en-US" sz="2400" dirty="0">
                <a:solidFill>
                  <a:schemeClr val="tx1"/>
                </a:solidFill>
              </a:rPr>
              <a:t>%)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921" name="Picture 2" descr="tmp9EC1.tmp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86360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392238" y="114300"/>
            <a:ext cx="7294562" cy="714375"/>
          </a:xfrm>
          <a:prstGeom prst="rect">
            <a:avLst/>
          </a:prstGeom>
        </p:spPr>
        <p:txBody>
          <a:bodyPr/>
          <a:lstStyle/>
          <a:p>
            <a:pPr algn="ctr" defTabSz="455613">
              <a:defRPr/>
            </a:pPr>
            <a:r>
              <a:rPr lang="en-US" sz="2400" dirty="0">
                <a:latin typeface="+mj-lt"/>
                <a:ea typeface="+mj-ea"/>
                <a:cs typeface="+mj-cs"/>
              </a:rPr>
              <a:t>Applying case-control design to positive controls in simulated data, RR=1.50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43600" y="4038600"/>
            <a:ext cx="3048000" cy="2057400"/>
          </a:xfrm>
          <a:prstGeom prst="roundRect">
            <a:avLst>
              <a:gd name="adj" fmla="val 25556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46% </a:t>
            </a:r>
            <a:r>
              <a:rPr lang="en-US" sz="2400" dirty="0" smtClean="0">
                <a:solidFill>
                  <a:schemeClr val="tx1"/>
                </a:solidFill>
              </a:rPr>
              <a:t>coverage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(Expected: </a:t>
            </a:r>
            <a:r>
              <a:rPr lang="en-US" sz="2400" dirty="0" smtClean="0">
                <a:solidFill>
                  <a:schemeClr val="tx1"/>
                </a:solidFill>
              </a:rPr>
              <a:t>95</a:t>
            </a:r>
            <a:r>
              <a:rPr lang="en-US" sz="2400" dirty="0">
                <a:solidFill>
                  <a:schemeClr val="tx1"/>
                </a:solidFill>
              </a:rPr>
              <a:t>%)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969" name="Picture 2" descr="tmpDE51.tmp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3300"/>
            <a:ext cx="86360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392238" y="114300"/>
            <a:ext cx="7294562" cy="714375"/>
          </a:xfrm>
          <a:prstGeom prst="rect">
            <a:avLst/>
          </a:prstGeom>
        </p:spPr>
        <p:txBody>
          <a:bodyPr/>
          <a:lstStyle/>
          <a:p>
            <a:pPr algn="ctr" defTabSz="455613">
              <a:defRPr/>
            </a:pPr>
            <a:r>
              <a:rPr lang="en-US" sz="2400" dirty="0">
                <a:latin typeface="+mj-lt"/>
                <a:ea typeface="+mj-ea"/>
                <a:cs typeface="+mj-cs"/>
              </a:rPr>
              <a:t>Applying case-control design to positive controls in simulated data, RR=2.00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43600" y="4038600"/>
            <a:ext cx="3048000" cy="2057400"/>
          </a:xfrm>
          <a:prstGeom prst="roundRect">
            <a:avLst>
              <a:gd name="adj" fmla="val 25556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42% </a:t>
            </a:r>
            <a:r>
              <a:rPr lang="en-US" sz="2400" dirty="0" smtClean="0">
                <a:solidFill>
                  <a:schemeClr val="tx1"/>
                </a:solidFill>
              </a:rPr>
              <a:t>coverage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(Expected: </a:t>
            </a:r>
            <a:r>
              <a:rPr lang="en-US" sz="2400" dirty="0" smtClean="0">
                <a:solidFill>
                  <a:schemeClr val="tx1"/>
                </a:solidFill>
              </a:rPr>
              <a:t>95</a:t>
            </a:r>
            <a:r>
              <a:rPr lang="en-US" sz="2400" dirty="0">
                <a:solidFill>
                  <a:schemeClr val="tx1"/>
                </a:solidFill>
              </a:rPr>
              <a:t>%)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017" name="Picture 2" descr="tmp1C7A.tmp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3300"/>
            <a:ext cx="86360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392238" y="114300"/>
            <a:ext cx="7294562" cy="714375"/>
          </a:xfrm>
          <a:prstGeom prst="rect">
            <a:avLst/>
          </a:prstGeom>
        </p:spPr>
        <p:txBody>
          <a:bodyPr/>
          <a:lstStyle/>
          <a:p>
            <a:pPr algn="ctr" defTabSz="455613">
              <a:defRPr/>
            </a:pPr>
            <a:r>
              <a:rPr lang="en-US" sz="2400" dirty="0">
                <a:latin typeface="+mj-lt"/>
                <a:ea typeface="+mj-ea"/>
                <a:cs typeface="+mj-cs"/>
              </a:rPr>
              <a:t>Applying case-control design to positive controls in simulated data, RR=4.00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43600" y="4038600"/>
            <a:ext cx="3048000" cy="2057400"/>
          </a:xfrm>
          <a:prstGeom prst="roundRect">
            <a:avLst>
              <a:gd name="adj" fmla="val 25556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25</a:t>
            </a:r>
            <a:r>
              <a:rPr lang="en-US" sz="3600" b="1" dirty="0">
                <a:solidFill>
                  <a:schemeClr val="tx1"/>
                </a:solidFill>
              </a:rPr>
              <a:t>% </a:t>
            </a:r>
            <a:r>
              <a:rPr lang="en-US" sz="2400" dirty="0" smtClean="0">
                <a:solidFill>
                  <a:schemeClr val="tx1"/>
                </a:solidFill>
              </a:rPr>
              <a:t>coverage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(Expected: </a:t>
            </a:r>
            <a:r>
              <a:rPr lang="en-US" sz="2400" dirty="0" smtClean="0">
                <a:solidFill>
                  <a:schemeClr val="tx1"/>
                </a:solidFill>
              </a:rPr>
              <a:t>95</a:t>
            </a:r>
            <a:r>
              <a:rPr lang="en-US" sz="2400" dirty="0">
                <a:solidFill>
                  <a:schemeClr val="tx1"/>
                </a:solidFill>
              </a:rPr>
              <a:t>%)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833" name="Picture 2" descr="tmp82D4.tmp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79500"/>
            <a:ext cx="86233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6248400"/>
            <a:ext cx="3733800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28600" indent="-228600">
              <a:defRPr/>
            </a:pPr>
            <a:r>
              <a:rPr lang="en-US" dirty="0"/>
              <a:t>Original coverage probability = </a:t>
            </a:r>
            <a:r>
              <a:rPr lang="en-US" sz="2800" b="1" dirty="0"/>
              <a:t>54%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6248400"/>
            <a:ext cx="4038600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28600" indent="-228600">
              <a:defRPr/>
            </a:pPr>
            <a:r>
              <a:rPr lang="en-US" dirty="0"/>
              <a:t>Calibrated coverage probability = </a:t>
            </a:r>
            <a:r>
              <a:rPr lang="en-US" sz="2800" b="1" dirty="0"/>
              <a:t>96%</a:t>
            </a:r>
            <a:endParaRPr lang="en-US" b="1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392238" y="114300"/>
            <a:ext cx="7294562" cy="71755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algn="ctr" defTabSz="455613">
              <a:defRPr/>
            </a:pPr>
            <a:r>
              <a:rPr lang="en-US" sz="3200" dirty="0">
                <a:latin typeface="+mj-lt"/>
                <a:ea typeface="+mj-ea"/>
                <a:cs typeface="+mj-cs"/>
              </a:rPr>
              <a:t>Applying case-control design and calibrating estimates of positive controls in simulated data, RR=1.25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881" name="Picture 2" descr="tmpEFD.tmp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1066800"/>
            <a:ext cx="86233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6248400"/>
            <a:ext cx="3733800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28600" indent="-228600">
              <a:defRPr/>
            </a:pPr>
            <a:r>
              <a:rPr lang="en-US" dirty="0"/>
              <a:t>Original coverage probability = </a:t>
            </a:r>
            <a:r>
              <a:rPr lang="en-US" sz="2800" b="1" dirty="0"/>
              <a:t>46%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6248400"/>
            <a:ext cx="4038600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28600" indent="-228600">
              <a:defRPr/>
            </a:pPr>
            <a:r>
              <a:rPr lang="en-US" dirty="0"/>
              <a:t>Calibrated coverage probability = </a:t>
            </a:r>
            <a:r>
              <a:rPr lang="en-US" sz="2800" b="1" dirty="0"/>
              <a:t>92%</a:t>
            </a:r>
            <a:endParaRPr lang="en-US" b="1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392238" y="114300"/>
            <a:ext cx="7294562" cy="71755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algn="ctr" defTabSz="455613">
              <a:defRPr/>
            </a:pPr>
            <a:r>
              <a:rPr lang="en-US" sz="3200" dirty="0">
                <a:latin typeface="+mj-lt"/>
                <a:ea typeface="+mj-ea"/>
                <a:cs typeface="+mj-cs"/>
              </a:rPr>
              <a:t>Applying case-control design and calibrating estimates of positive controls in simulated data, RR=1.50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929" name="Picture 2" descr="tmp7790.tmp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1079500"/>
            <a:ext cx="86233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6248400"/>
            <a:ext cx="3733800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28600" indent="-228600">
              <a:defRPr/>
            </a:pPr>
            <a:r>
              <a:rPr lang="en-US" dirty="0"/>
              <a:t>Original coverage probability = </a:t>
            </a:r>
            <a:r>
              <a:rPr lang="en-US" sz="2800" b="1" dirty="0"/>
              <a:t>42%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6248400"/>
            <a:ext cx="4038600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28600" indent="-228600">
              <a:defRPr/>
            </a:pPr>
            <a:r>
              <a:rPr lang="en-US" dirty="0"/>
              <a:t>Calibrated coverage probability = </a:t>
            </a:r>
            <a:r>
              <a:rPr lang="en-US" sz="2800" b="1" dirty="0"/>
              <a:t>92%</a:t>
            </a:r>
            <a:endParaRPr lang="en-US" b="1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392238" y="114300"/>
            <a:ext cx="7294562" cy="71755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algn="ctr" defTabSz="455613">
              <a:defRPr/>
            </a:pPr>
            <a:r>
              <a:rPr lang="en-US" sz="3200" dirty="0">
                <a:latin typeface="+mj-lt"/>
                <a:ea typeface="+mj-ea"/>
                <a:cs typeface="+mj-cs"/>
              </a:rPr>
              <a:t>Applying case-control design and calibrating estimates of positive controls in simulated data, RR=2.00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7111" y="3846259"/>
            <a:ext cx="75537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/>
              <a:t>Should John have an angiogram?</a:t>
            </a:r>
            <a:endParaRPr lang="en-US" sz="6000" b="1" dirty="0"/>
          </a:p>
        </p:txBody>
      </p:sp>
      <p:sp>
        <p:nvSpPr>
          <p:cNvPr id="4" name="Rectangle 3"/>
          <p:cNvSpPr/>
          <p:nvPr/>
        </p:nvSpPr>
        <p:spPr>
          <a:xfrm>
            <a:off x="728510" y="1153859"/>
            <a:ext cx="79455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/>
              <a:t>John went to see a world-class cardiologist</a:t>
            </a:r>
            <a:endParaRPr lang="en-US" sz="60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" y="0"/>
            <a:ext cx="8559800" cy="6858000"/>
            <a:chOff x="381000" y="0"/>
            <a:chExt cx="8559800" cy="6858000"/>
          </a:xfrm>
        </p:grpSpPr>
        <p:sp>
          <p:nvSpPr>
            <p:cNvPr id="2" name="Rectangle 1"/>
            <p:cNvSpPr/>
            <p:nvPr/>
          </p:nvSpPr>
          <p:spPr>
            <a:xfrm>
              <a:off x="381000" y="1054100"/>
              <a:ext cx="8559800" cy="495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chd.jpe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840" y="0"/>
              <a:ext cx="5343675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015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977" name="Picture 2" descr="tmpF9EA.tmp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1079500"/>
            <a:ext cx="86233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6248400"/>
            <a:ext cx="3733800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28600" indent="-228600">
              <a:defRPr/>
            </a:pPr>
            <a:r>
              <a:rPr lang="en-US" dirty="0"/>
              <a:t>Original coverage probability = </a:t>
            </a:r>
            <a:r>
              <a:rPr lang="en-US" sz="2800" b="1" dirty="0"/>
              <a:t>25%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6248400"/>
            <a:ext cx="4114800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28600" indent="-228600">
              <a:defRPr/>
            </a:pPr>
            <a:r>
              <a:rPr lang="en-US" dirty="0"/>
              <a:t>Calibrated coverage probability = </a:t>
            </a:r>
            <a:r>
              <a:rPr lang="en-US" sz="2800" b="1" dirty="0"/>
              <a:t>100%</a:t>
            </a:r>
            <a:endParaRPr lang="en-US" b="1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392238" y="114300"/>
            <a:ext cx="7294562" cy="71755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algn="ctr" defTabSz="455613">
              <a:defRPr/>
            </a:pPr>
            <a:r>
              <a:rPr lang="en-US" sz="3200" dirty="0">
                <a:latin typeface="+mj-lt"/>
                <a:ea typeface="+mj-ea"/>
                <a:cs typeface="+mj-cs"/>
              </a:rPr>
              <a:t>Applying case-control design and calibrating estimates of positive controls in simulated data, RR=4.00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25" name="Picture 2" descr="tmpAB01.tmp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308100"/>
            <a:ext cx="86360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26" name="TextBox 3"/>
          <p:cNvSpPr txBox="1">
            <a:spLocks noChangeArrowheads="1"/>
          </p:cNvSpPr>
          <p:nvPr/>
        </p:nvSpPr>
        <p:spPr bwMode="auto">
          <a:xfrm>
            <a:off x="2478088" y="6248400"/>
            <a:ext cx="3657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‘True RR’ – injected signal size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676400"/>
            <a:ext cx="430887" cy="4343400"/>
          </a:xfrm>
          <a:prstGeom prst="rect">
            <a:avLst/>
          </a:prstGeom>
          <a:solidFill>
            <a:schemeClr val="bg1"/>
          </a:solidFill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1600" dirty="0"/>
              <a:t>Coverage probability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392238" y="114300"/>
            <a:ext cx="7294562" cy="714375"/>
          </a:xfrm>
          <a:prstGeom prst="rect">
            <a:avLst/>
          </a:prstGeom>
        </p:spPr>
        <p:txBody>
          <a:bodyPr/>
          <a:lstStyle/>
          <a:p>
            <a:pPr algn="ctr" defTabSz="455613">
              <a:defRPr/>
            </a:pPr>
            <a:r>
              <a:rPr lang="en-US" sz="3200" dirty="0">
                <a:latin typeface="+mj-lt"/>
                <a:ea typeface="+mj-ea"/>
                <a:cs typeface="+mj-cs"/>
              </a:rPr>
              <a:t>Coverage probability by effect size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6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Traditional interpretation of 95% confidence interval, that the CI covers the true effect size 95% of the time, may be misleading in the context of observational database studies</a:t>
            </a:r>
          </a:p>
          <a:p>
            <a:pPr lvl="1" eaLnBrk="1" hangingPunct="1"/>
            <a:r>
              <a:rPr lang="en-US" sz="2000" smtClean="0"/>
              <a:t>Coverage probability is much lower across all methods and all outcomes</a:t>
            </a:r>
          </a:p>
          <a:p>
            <a:pPr lvl="1" eaLnBrk="1" hangingPunct="1"/>
            <a:r>
              <a:rPr lang="en-US" sz="2000" smtClean="0"/>
              <a:t>Results were consistent across real data and simulated data</a:t>
            </a:r>
            <a:endParaRPr lang="en-US" smtClean="0"/>
          </a:p>
          <a:p>
            <a:pPr eaLnBrk="1" hangingPunct="1"/>
            <a:r>
              <a:rPr lang="en-US" sz="2400" smtClean="0"/>
              <a:t>Empirical adjustment of confidence intervals yields more robust coverage probabilities across most method-outcome scenarios</a:t>
            </a:r>
          </a:p>
          <a:p>
            <a:pPr eaLnBrk="1" hangingPunct="1"/>
            <a:r>
              <a:rPr lang="en-US" sz="2400" smtClean="0"/>
              <a:t>Further research for developing heuristics to adjust confidence intervals could yield more reliable interpretation, but empirical approach would require confidence that simulated data adequately reflects the real world data</a:t>
            </a:r>
          </a:p>
        </p:txBody>
      </p:sp>
      <p:sp>
        <p:nvSpPr>
          <p:cNvPr id="5191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69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Strategies to improve performance:</a:t>
            </a:r>
          </a:p>
          <a:p>
            <a:pPr lvl="1" eaLnBrk="1" hangingPunct="1"/>
            <a:r>
              <a:rPr lang="en-US" dirty="0" smtClean="0"/>
              <a:t>Partition results by outcome</a:t>
            </a:r>
          </a:p>
          <a:p>
            <a:pPr lvl="1" eaLnBrk="1" hangingPunct="1"/>
            <a:r>
              <a:rPr lang="en-US" dirty="0" smtClean="0"/>
              <a:t>Tailor analysis to outcome</a:t>
            </a:r>
          </a:p>
          <a:p>
            <a:pPr lvl="1" eaLnBrk="1" hangingPunct="1"/>
            <a:r>
              <a:rPr lang="en-US" dirty="0" smtClean="0"/>
              <a:t>Restrict to sufficient sample size</a:t>
            </a:r>
          </a:p>
          <a:p>
            <a:pPr lvl="1" eaLnBrk="1" hangingPunct="1"/>
            <a:r>
              <a:rPr lang="en-US" dirty="0" smtClean="0"/>
              <a:t>Optimize analysis to the data source</a:t>
            </a:r>
          </a:p>
          <a:p>
            <a:pPr eaLnBrk="1" hangingPunct="1"/>
            <a:r>
              <a:rPr lang="en-US" dirty="0" smtClean="0"/>
              <a:t>OMOP’s experimental evidence suggests that following these strategies may yield predictive accuracy at or better than most clinical screening tools used in standard practice</a:t>
            </a:r>
          </a:p>
        </p:txBody>
      </p:sp>
      <p:sp>
        <p:nvSpPr>
          <p:cNvPr id="2918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Lessons for building a risk identification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Where we are now:</a:t>
            </a:r>
          </a:p>
          <a:p>
            <a:pPr lvl="1" eaLnBrk="1" hangingPunct="1"/>
            <a:r>
              <a:rPr lang="en-US" dirty="0" smtClean="0"/>
              <a:t>Given the diversity in performance and heterogeneity in estimates, we caution against generalizing these results to other outcomes or other data sources</a:t>
            </a:r>
          </a:p>
          <a:p>
            <a:pPr lvl="1" eaLnBrk="1" hangingPunct="1"/>
            <a:r>
              <a:rPr lang="en-US" dirty="0" smtClean="0"/>
              <a:t>If you want to apply risk identification to different outcomes and/or different data sources, we suggest performing an empirical assessment to establish best practice and benchmark performance</a:t>
            </a:r>
          </a:p>
          <a:p>
            <a:pPr eaLnBrk="1" hangingPunct="1"/>
            <a:r>
              <a:rPr lang="en-US" dirty="0" smtClean="0"/>
              <a:t>Potential next step:</a:t>
            </a:r>
          </a:p>
          <a:p>
            <a:pPr lvl="1" eaLnBrk="1" hangingPunct="1"/>
            <a:r>
              <a:rPr lang="en-US" dirty="0" smtClean="0"/>
              <a:t>conduct similar experiment for additional 19 outcomes identified by EUADR</a:t>
            </a:r>
            <a:r>
              <a:rPr lang="en-US" baseline="30000" dirty="0" smtClean="0"/>
              <a:t>1</a:t>
            </a:r>
            <a:r>
              <a:rPr lang="en-US" dirty="0" smtClean="0"/>
              <a:t> as high-priority safety issues</a:t>
            </a:r>
          </a:p>
          <a:p>
            <a:pPr lvl="1" eaLnBrk="1" hangingPunct="1"/>
            <a:r>
              <a:rPr lang="en-US" dirty="0" smtClean="0"/>
              <a:t>Once 23 HOIs complete, re-assess whether patterns emerge that would allow generalization to other outcomes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2877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Lessons for building a risk identification system</a:t>
            </a:r>
          </a:p>
        </p:txBody>
      </p:sp>
      <p:sp>
        <p:nvSpPr>
          <p:cNvPr id="287747" name="TextBox 4"/>
          <p:cNvSpPr txBox="1">
            <a:spLocks noChangeArrowheads="1"/>
          </p:cNvSpPr>
          <p:nvPr/>
        </p:nvSpPr>
        <p:spPr bwMode="auto">
          <a:xfrm>
            <a:off x="5181600" y="6488113"/>
            <a:ext cx="2895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aseline="30000"/>
              <a:t>1</a:t>
            </a:r>
            <a:r>
              <a:rPr lang="en-US"/>
              <a:t>Trifiro et al, PDS 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OMOP approach, a risk identification system can perform at AUC&gt;0.80</a:t>
            </a:r>
          </a:p>
          <a:p>
            <a:r>
              <a:rPr lang="en-US" dirty="0" smtClean="0"/>
              <a:t>Traditional p-values and confidence intervals require empirical calibration to account for bias in observational studies</a:t>
            </a:r>
          </a:p>
          <a:p>
            <a:r>
              <a:rPr lang="en-US" dirty="0" smtClean="0"/>
              <a:t>Advancing the science of observational research requires an empirical and reproducible approach to methodology and systematic application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26082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“In this dependence on the limited, idiosyncratic capacities of individuals, medical practice lags centuries behind the domains of science and commerce.”</a:t>
            </a:r>
          </a:p>
          <a:p>
            <a:pPr marL="0" indent="0">
              <a:buNone/>
            </a:pPr>
            <a:r>
              <a:rPr lang="en-US" dirty="0" smtClean="0"/>
              <a:t>- Lawrence L. Weed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5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553200"/>
            <a:ext cx="914400" cy="228600"/>
          </a:xfrm>
          <a:prstGeom prst="rect">
            <a:avLst/>
          </a:prstGeom>
        </p:spPr>
        <p:txBody>
          <a:bodyPr/>
          <a:lstStyle/>
          <a:p>
            <a:fld id="{18E831B0-8526-4EE4-AD7B-6DBA42F73B2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492" y="1295400"/>
            <a:ext cx="8572908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248400" y="4267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BMJ 2010; 341:c4444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6200" y="5118100"/>
            <a:ext cx="6578600" cy="1130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86140" y="5921520"/>
            <a:ext cx="452714" cy="326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1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Data source:  General Practice Research Database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Study design:  Nested case-control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Inclusion criteria: Age &gt; 40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Case: cancer diagnosis between 1995-2005 with 12-months of follow-up pre-diagnosis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5 controls per case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Matched on age at index date, sex, practice, observation period prior to index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Exposure definition: &gt;=1 prescription during observation period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“RR” estimated with conditional logistic regression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Covariates: smoking, alcohol, BMI before </a:t>
            </a:r>
            <a:r>
              <a:rPr lang="en-US" i="1" dirty="0" smtClean="0"/>
              <a:t>outcome </a:t>
            </a:r>
            <a:r>
              <a:rPr lang="en-US" dirty="0" smtClean="0"/>
              <a:t>index date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Sensitivity analyses: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exposure = 2+ prescriptions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covariates not missing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time-at-risk = &gt;1 yr post-exposure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Subgroup analyses: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Short vs. long exposure duration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Age, Sex, smoking, alcohol, BMI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Osteoporosis or </a:t>
            </a:r>
            <a:r>
              <a:rPr lang="en-US" dirty="0" err="1" smtClean="0"/>
              <a:t>osteopenia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Fracture pre-exposure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Prior diagnosis of Upper GI </a:t>
            </a:r>
            <a:r>
              <a:rPr lang="en-US" dirty="0" err="1" smtClean="0"/>
              <a:t>dx</a:t>
            </a:r>
            <a:r>
              <a:rPr lang="en-US" dirty="0" smtClean="0"/>
              <a:t> pre-exposure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NSAID, corticosteroid, H2blocker, PPI utilization pre-exposure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BMJ study design choices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2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MOPPwerptv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OMOP overview for RI biostats 26oct2010</Template>
  <TotalTime>55851</TotalTime>
  <Words>3268</Words>
  <Application>Microsoft Office PowerPoint</Application>
  <PresentationFormat>On-screen Show (4:3)</PresentationFormat>
  <Paragraphs>555</Paragraphs>
  <Slides>65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OMOPPwerptv5</vt:lpstr>
      <vt:lpstr>Are Observational Studies Any Good?    David Madigan, Columbia University on behalf of the OMOP research team </vt:lpstr>
      <vt:lpstr>Observational Medical Outcomes Partnership</vt:lpstr>
      <vt:lpstr>PowerPoint Presentation</vt:lpstr>
      <vt:lpstr>PowerPoint Presentation</vt:lpstr>
      <vt:lpstr>How does the combination of Clinical Judgment and Evidence-Based Medicine work in practice?</vt:lpstr>
      <vt:lpstr>PowerPoint Presentation</vt:lpstr>
      <vt:lpstr>PowerPoint Presentation</vt:lpstr>
      <vt:lpstr>PowerPoint Presentation</vt:lpstr>
      <vt:lpstr>BMJ study design choices</vt:lpstr>
      <vt:lpstr>PowerPoint Presentation</vt:lpstr>
      <vt:lpstr>Do these choices matter?</vt:lpstr>
      <vt:lpstr>Range of estimates across high-dimensional propensity score inception cohort (HDPS) parameter settings</vt:lpstr>
      <vt:lpstr>Range of estimates across univariate self-controlled case series (USCCS) parameter settings</vt:lpstr>
      <vt:lpstr>Fix everything except the database…</vt:lpstr>
      <vt:lpstr>Cohort</vt:lpstr>
      <vt:lpstr>SCCS</vt:lpstr>
      <vt:lpstr>PowerPoint Presentation</vt:lpstr>
      <vt:lpstr>Does this stuff work at all?</vt:lpstr>
      <vt:lpstr>OMOP 2010/2011 Research Experiment</vt:lpstr>
      <vt:lpstr>Ground truth for OMOP 2011/2012 experiments</vt:lpstr>
      <vt:lpstr>Exploring isoniazid and acute liver injury</vt:lpstr>
      <vt:lpstr>Smith et al. 2011 study design and results</vt:lpstr>
      <vt:lpstr>Revisiting the isoniazid – acute liver injury example</vt:lpstr>
      <vt:lpstr>Receiver Operating Characteristic (ROC) curve</vt:lpstr>
      <vt:lpstr>Setting thresholds from an ROC curve</vt:lpstr>
      <vt:lpstr>Strategies to improve predictive accuracy</vt:lpstr>
      <vt:lpstr>Performance after applying these strategies</vt:lpstr>
      <vt:lpstr>Performance across methods, by database</vt:lpstr>
      <vt:lpstr>Optimal methods (AUC) by outcome and data source</vt:lpstr>
      <vt:lpstr>Good performance?</vt:lpstr>
      <vt:lpstr>Takeaways from insights about risk identification</vt:lpstr>
      <vt:lpstr>Revisiting clopidogrel &amp; GI bleed (Opatrny, 2008)</vt:lpstr>
      <vt:lpstr>Null distribution</vt:lpstr>
      <vt:lpstr>Null distribution</vt:lpstr>
      <vt:lpstr>Null distribution</vt:lpstr>
      <vt:lpstr>Evaluating the null distribution?</vt:lpstr>
      <vt:lpstr>Ground truth for OMOP 2011/2012 experiments</vt:lpstr>
      <vt:lpstr>Negative controls &amp; the null distribution </vt:lpstr>
      <vt:lpstr>Negative controls &amp; the null distribution </vt:lpstr>
      <vt:lpstr>Negative controls &amp; the null distribution </vt:lpstr>
      <vt:lpstr>Negative controls &amp; the null distribution </vt:lpstr>
      <vt:lpstr>p-value calibration plot</vt:lpstr>
      <vt:lpstr>p-value calibration plot</vt:lpstr>
      <vt:lpstr>p-value calibration plot</vt:lpstr>
      <vt:lpstr>p-value calibration plot</vt:lpstr>
      <vt:lpstr>p-value calibration plot</vt:lpstr>
      <vt:lpstr>p-value calibration plot</vt:lpstr>
      <vt:lpstr>Recap</vt:lpstr>
      <vt:lpstr>What have we learned so far?</vt:lpstr>
      <vt:lpstr>Estimating coverage probability</vt:lpstr>
      <vt:lpstr>Applying case-control design to negative controls in real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</vt:lpstr>
      <vt:lpstr>Lessons for building a risk identification system</vt:lpstr>
      <vt:lpstr>Lessons for building a risk identification system</vt:lpstr>
      <vt:lpstr>Conclusions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 plot</dc:title>
  <dc:creator>OMOP</dc:creator>
  <cp:lastModifiedBy>Merck &amp; Co., Inc.</cp:lastModifiedBy>
  <cp:revision>1054</cp:revision>
  <dcterms:created xsi:type="dcterms:W3CDTF">2010-11-28T16:42:56Z</dcterms:created>
  <dcterms:modified xsi:type="dcterms:W3CDTF">2013-06-18T01:59:21Z</dcterms:modified>
</cp:coreProperties>
</file>