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5" r:id="rId4"/>
  </p:sldMasterIdLst>
  <p:notesMasterIdLst>
    <p:notesMasterId r:id="rId24"/>
  </p:notesMasterIdLst>
  <p:handoutMasterIdLst>
    <p:handoutMasterId r:id="rId25"/>
  </p:handoutMasterIdLst>
  <p:sldIdLst>
    <p:sldId id="378" r:id="rId5"/>
    <p:sldId id="401" r:id="rId6"/>
    <p:sldId id="380" r:id="rId7"/>
    <p:sldId id="390" r:id="rId8"/>
    <p:sldId id="389" r:id="rId9"/>
    <p:sldId id="404" r:id="rId10"/>
    <p:sldId id="415" r:id="rId11"/>
    <p:sldId id="341" r:id="rId12"/>
    <p:sldId id="407" r:id="rId13"/>
    <p:sldId id="408" r:id="rId14"/>
    <p:sldId id="406" r:id="rId15"/>
    <p:sldId id="410" r:id="rId16"/>
    <p:sldId id="395" r:id="rId17"/>
    <p:sldId id="413" r:id="rId18"/>
    <p:sldId id="397" r:id="rId19"/>
    <p:sldId id="411" r:id="rId20"/>
    <p:sldId id="416" r:id="rId21"/>
    <p:sldId id="418" r:id="rId22"/>
    <p:sldId id="396" r:id="rId23"/>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768" userDrawn="1">
          <p15:clr>
            <a:srgbClr val="A4A3A4"/>
          </p15:clr>
        </p15:guide>
        <p15:guide id="2" orient="horz" pos="3974">
          <p15:clr>
            <a:srgbClr val="A4A3A4"/>
          </p15:clr>
        </p15:guide>
        <p15:guide id="3" orient="horz" pos="3408" userDrawn="1">
          <p15:clr>
            <a:srgbClr val="A4A3A4"/>
          </p15:clr>
        </p15:guide>
        <p15:guide id="4" orient="horz" pos="360">
          <p15:clr>
            <a:srgbClr val="A4A3A4"/>
          </p15:clr>
        </p15:guide>
        <p15:guide id="5" pos="5511">
          <p15:clr>
            <a:srgbClr val="A4A3A4"/>
          </p15:clr>
        </p15:guide>
        <p15:guide id="6" pos="249">
          <p15:clr>
            <a:srgbClr val="A4A3A4"/>
          </p15:clr>
        </p15:guide>
        <p15:guide id="7" pos="2928" userDrawn="1">
          <p15:clr>
            <a:srgbClr val="A4A3A4"/>
          </p15:clr>
        </p15:guide>
        <p15:guide id="8" pos="2835">
          <p15:clr>
            <a:srgbClr val="A4A3A4"/>
          </p15:clr>
        </p15:guide>
        <p15:guide id="9" pos="5649">
          <p15:clr>
            <a:srgbClr val="A4A3A4"/>
          </p15:clr>
        </p15:guide>
        <p15:guide id="10" pos="96" userDrawn="1">
          <p15:clr>
            <a:srgbClr val="A4A3A4"/>
          </p15:clr>
        </p15:guide>
        <p15:guide id="11" pos="3216" userDrawn="1">
          <p15:clr>
            <a:srgbClr val="A4A3A4"/>
          </p15:clr>
        </p15:guide>
        <p15:guide id="12" pos="4920" userDrawn="1">
          <p15:clr>
            <a:srgbClr val="A4A3A4"/>
          </p15:clr>
        </p15:guide>
        <p15:guide id="13" pos="888" userDrawn="1">
          <p15:clr>
            <a:srgbClr val="A4A3A4"/>
          </p15:clr>
        </p15:guide>
        <p15:guide id="14"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mv71474"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EA7A1"/>
    <a:srgbClr val="6B6056"/>
    <a:srgbClr val="ABA49D"/>
    <a:srgbClr val="D2D2D2"/>
    <a:srgbClr val="B32271"/>
    <a:srgbClr val="76BC42"/>
    <a:srgbClr val="0075BB"/>
    <a:srgbClr val="E02725"/>
    <a:srgbClr val="A517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5" autoAdjust="0"/>
    <p:restoredTop sz="78307" autoAdjust="0"/>
  </p:normalViewPr>
  <p:slideViewPr>
    <p:cSldViewPr snapToGrid="0" showGuides="1">
      <p:cViewPr>
        <p:scale>
          <a:sx n="73" d="100"/>
          <a:sy n="73" d="100"/>
        </p:scale>
        <p:origin x="-630" y="396"/>
      </p:cViewPr>
      <p:guideLst>
        <p:guide orient="horz" pos="890"/>
        <p:guide orient="horz" pos="3976"/>
        <p:guide orient="horz" pos="273"/>
        <p:guide orient="horz" pos="1172"/>
        <p:guide pos="5511"/>
        <p:guide pos="249"/>
        <p:guide pos="2928"/>
        <p:guide pos="2835"/>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DAD7F3-F6FF-4187-B39A-B506D84CE428}"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531BAF33-3C11-4699-8896-A5450E0B2C22}">
      <dgm:prSet phldrT="[Text]"/>
      <dgm:spPr>
        <a:blipFill rotWithShape="0">
          <a:blip xmlns:r="http://schemas.openxmlformats.org/officeDocument/2006/relationships" r:embed="rId1"/>
          <a:stretch>
            <a:fillRect/>
          </a:stretch>
        </a:blipFill>
      </dgm:spPr>
      <dgm:t>
        <a:bodyPr/>
        <a:lstStyle/>
        <a:p>
          <a:r>
            <a:rPr lang="en-US" dirty="0" smtClean="0"/>
            <a:t>Patient Voice</a:t>
          </a:r>
          <a:endParaRPr lang="en-US" dirty="0"/>
        </a:p>
      </dgm:t>
    </dgm:pt>
    <dgm:pt modelId="{7A0D445C-1584-4814-8108-1C7B7F3CDD22}" type="parTrans" cxnId="{8B62F655-D47B-424F-BBBE-CB4871971DBF}">
      <dgm:prSet/>
      <dgm:spPr/>
      <dgm:t>
        <a:bodyPr/>
        <a:lstStyle/>
        <a:p>
          <a:endParaRPr lang="en-US"/>
        </a:p>
      </dgm:t>
    </dgm:pt>
    <dgm:pt modelId="{3C7F4BC5-C9DD-476B-AFED-BE6F2EACB355}" type="sibTrans" cxnId="{8B62F655-D47B-424F-BBBE-CB4871971DBF}">
      <dgm:prSet/>
      <dgm:spPr/>
      <dgm:t>
        <a:bodyPr/>
        <a:lstStyle/>
        <a:p>
          <a:endParaRPr lang="en-US"/>
        </a:p>
      </dgm:t>
    </dgm:pt>
    <dgm:pt modelId="{2E757577-EC90-4430-81B8-43191011EAF5}">
      <dgm:prSet phldrT="[Text]" custT="1"/>
      <dgm:spPr>
        <a:noFill/>
        <a:ln>
          <a:noFill/>
        </a:ln>
      </dgm:spPr>
      <dgm:t>
        <a:bodyPr/>
        <a:lstStyle/>
        <a:p>
          <a:r>
            <a:rPr lang="en-US" sz="1400" b="1" u="sng" baseline="0" dirty="0" smtClean="0">
              <a:solidFill>
                <a:srgbClr val="000000"/>
              </a:solidFill>
            </a:rPr>
            <a:t>Regulatory Agencies</a:t>
          </a:r>
          <a:endParaRPr lang="en-US" sz="1400" b="1" u="sng" baseline="0" dirty="0">
            <a:solidFill>
              <a:srgbClr val="000000"/>
            </a:solidFill>
          </a:endParaRPr>
        </a:p>
      </dgm:t>
    </dgm:pt>
    <dgm:pt modelId="{57F93AF2-EFDC-487C-BA12-3E1687745FAF}" type="parTrans" cxnId="{35776A20-1908-406F-B787-977B127A9F65}">
      <dgm:prSet/>
      <dgm:spPr/>
      <dgm:t>
        <a:bodyPr/>
        <a:lstStyle/>
        <a:p>
          <a:endParaRPr lang="en-US" dirty="0"/>
        </a:p>
      </dgm:t>
    </dgm:pt>
    <dgm:pt modelId="{C9C77FE1-7C77-4E9A-913B-5A2E71660F3C}" type="sibTrans" cxnId="{35776A20-1908-406F-B787-977B127A9F65}">
      <dgm:prSet/>
      <dgm:spPr/>
      <dgm:t>
        <a:bodyPr/>
        <a:lstStyle/>
        <a:p>
          <a:endParaRPr lang="en-US"/>
        </a:p>
      </dgm:t>
    </dgm:pt>
    <dgm:pt modelId="{849A2D3B-647D-4EFF-A92C-68D41F930647}">
      <dgm:prSet phldrT="[Text]"/>
      <dgm:spPr>
        <a:solidFill>
          <a:schemeClr val="bg1"/>
        </a:solidFill>
      </dgm:spPr>
      <dgm:t>
        <a:bodyPr/>
        <a:lstStyle/>
        <a:p>
          <a:r>
            <a:rPr lang="en-US" b="1" u="sng" dirty="0" smtClean="0">
              <a:solidFill>
                <a:srgbClr val="000000"/>
              </a:solidFill>
            </a:rPr>
            <a:t>Payers / </a:t>
          </a:r>
          <a:r>
            <a:rPr lang="en-US" b="1" u="sng" dirty="0" err="1" smtClean="0">
              <a:solidFill>
                <a:srgbClr val="000000"/>
              </a:solidFill>
            </a:rPr>
            <a:t>HTAs</a:t>
          </a:r>
          <a:endParaRPr lang="en-US" b="1" u="sng" dirty="0">
            <a:solidFill>
              <a:srgbClr val="000000"/>
            </a:solidFill>
          </a:endParaRPr>
        </a:p>
      </dgm:t>
    </dgm:pt>
    <dgm:pt modelId="{76AC8429-5CAE-446A-96C2-FB4570B32036}" type="parTrans" cxnId="{112465C2-207E-48CC-91EF-55A74FDFC5E6}">
      <dgm:prSet/>
      <dgm:spPr/>
      <dgm:t>
        <a:bodyPr/>
        <a:lstStyle/>
        <a:p>
          <a:endParaRPr lang="en-US" dirty="0"/>
        </a:p>
      </dgm:t>
    </dgm:pt>
    <dgm:pt modelId="{B20D70B7-CAB2-4886-8C39-C812087EA81C}" type="sibTrans" cxnId="{112465C2-207E-48CC-91EF-55A74FDFC5E6}">
      <dgm:prSet/>
      <dgm:spPr/>
      <dgm:t>
        <a:bodyPr/>
        <a:lstStyle/>
        <a:p>
          <a:endParaRPr lang="en-US"/>
        </a:p>
      </dgm:t>
    </dgm:pt>
    <dgm:pt modelId="{0003A4D2-93BE-4C42-932D-E110173BC6D9}">
      <dgm:prSet phldrT="[Text]"/>
      <dgm:spPr>
        <a:solidFill>
          <a:schemeClr val="bg1"/>
        </a:solidFill>
      </dgm:spPr>
      <dgm:t>
        <a:bodyPr/>
        <a:lstStyle/>
        <a:p>
          <a:r>
            <a:rPr lang="en-US" b="1" u="sng" dirty="0" smtClean="0">
              <a:solidFill>
                <a:srgbClr val="000000"/>
              </a:solidFill>
            </a:rPr>
            <a:t>Accrediting Bodies </a:t>
          </a:r>
          <a:endParaRPr lang="en-US" b="1" u="sng" dirty="0">
            <a:solidFill>
              <a:srgbClr val="000000"/>
            </a:solidFill>
          </a:endParaRPr>
        </a:p>
      </dgm:t>
    </dgm:pt>
    <dgm:pt modelId="{F94135D9-5425-4A2A-9DD5-BA740BB81769}" type="parTrans" cxnId="{CCF654E1-2407-4EF0-AA54-29D406F68764}">
      <dgm:prSet/>
      <dgm:spPr/>
      <dgm:t>
        <a:bodyPr/>
        <a:lstStyle/>
        <a:p>
          <a:endParaRPr lang="en-US" dirty="0"/>
        </a:p>
      </dgm:t>
    </dgm:pt>
    <dgm:pt modelId="{C9E81D23-016C-4E26-9878-1F4AAC7CFE94}" type="sibTrans" cxnId="{CCF654E1-2407-4EF0-AA54-29D406F68764}">
      <dgm:prSet/>
      <dgm:spPr/>
      <dgm:t>
        <a:bodyPr/>
        <a:lstStyle/>
        <a:p>
          <a:endParaRPr lang="en-US"/>
        </a:p>
      </dgm:t>
    </dgm:pt>
    <dgm:pt modelId="{8E5887EC-1B7D-4D5D-9E5A-4AA2560C2BA8}">
      <dgm:prSet phldrT="[Text]" custT="1"/>
      <dgm:spPr>
        <a:noFill/>
      </dgm:spPr>
      <dgm:t>
        <a:bodyPr/>
        <a:lstStyle/>
        <a:p>
          <a:r>
            <a:rPr lang="en-US" sz="1600" b="1" u="sng" dirty="0" smtClean="0">
              <a:solidFill>
                <a:srgbClr val="000000"/>
              </a:solidFill>
            </a:rPr>
            <a:t>Public &amp; Private Partnerships</a:t>
          </a:r>
          <a:endParaRPr lang="en-US" sz="1600" b="1" u="sng" dirty="0">
            <a:solidFill>
              <a:srgbClr val="000000"/>
            </a:solidFill>
          </a:endParaRPr>
        </a:p>
      </dgm:t>
    </dgm:pt>
    <dgm:pt modelId="{F36FD246-F9D5-4ACD-8029-ADD5464ABB01}" type="parTrans" cxnId="{C516C606-B75F-48F3-B51E-7C757151EE5B}">
      <dgm:prSet/>
      <dgm:spPr/>
      <dgm:t>
        <a:bodyPr/>
        <a:lstStyle/>
        <a:p>
          <a:endParaRPr lang="en-US" dirty="0"/>
        </a:p>
      </dgm:t>
    </dgm:pt>
    <dgm:pt modelId="{ADB1E285-107C-48A6-AAE1-F6BD87D5C0B5}" type="sibTrans" cxnId="{C516C606-B75F-48F3-B51E-7C757151EE5B}">
      <dgm:prSet/>
      <dgm:spPr/>
      <dgm:t>
        <a:bodyPr/>
        <a:lstStyle/>
        <a:p>
          <a:endParaRPr lang="en-US"/>
        </a:p>
      </dgm:t>
    </dgm:pt>
    <dgm:pt modelId="{8CDC87AF-7833-4D17-9586-72D44B0C5227}">
      <dgm:prSet/>
      <dgm:spPr>
        <a:noFill/>
      </dgm:spPr>
      <dgm:t>
        <a:bodyPr/>
        <a:lstStyle/>
        <a:p>
          <a:r>
            <a:rPr lang="en-US" b="1" u="sng" dirty="0" smtClean="0">
              <a:solidFill>
                <a:srgbClr val="000000"/>
              </a:solidFill>
            </a:rPr>
            <a:t>Physicians/ Providers</a:t>
          </a:r>
          <a:endParaRPr lang="en-US" b="1" u="sng" dirty="0">
            <a:solidFill>
              <a:srgbClr val="000000"/>
            </a:solidFill>
          </a:endParaRPr>
        </a:p>
      </dgm:t>
    </dgm:pt>
    <dgm:pt modelId="{09E7B9C1-4E7D-4CBC-90AA-76158F392F68}" type="sibTrans" cxnId="{E94D90CB-3A6A-4B2F-A51B-76FFB5802101}">
      <dgm:prSet/>
      <dgm:spPr/>
      <dgm:t>
        <a:bodyPr/>
        <a:lstStyle/>
        <a:p>
          <a:endParaRPr lang="en-US"/>
        </a:p>
      </dgm:t>
    </dgm:pt>
    <dgm:pt modelId="{01C1EBA3-B468-426B-9ED6-466F701DCA1E}" type="parTrans" cxnId="{E94D90CB-3A6A-4B2F-A51B-76FFB5802101}">
      <dgm:prSet/>
      <dgm:spPr/>
      <dgm:t>
        <a:bodyPr/>
        <a:lstStyle/>
        <a:p>
          <a:endParaRPr lang="en-US" dirty="0"/>
        </a:p>
      </dgm:t>
    </dgm:pt>
    <dgm:pt modelId="{8200DC95-E7D0-4A28-8FC9-8DD77CB8846B}">
      <dgm:prSet/>
      <dgm:spPr>
        <a:solidFill>
          <a:schemeClr val="bg1"/>
        </a:solidFill>
      </dgm:spPr>
      <dgm:t>
        <a:bodyPr/>
        <a:lstStyle/>
        <a:p>
          <a:r>
            <a:rPr lang="en-US" b="1" u="sng" dirty="0" smtClean="0">
              <a:solidFill>
                <a:srgbClr val="000000"/>
              </a:solidFill>
            </a:rPr>
            <a:t>Patient Advocacy</a:t>
          </a:r>
          <a:endParaRPr lang="en-US" b="1" u="sng" dirty="0">
            <a:solidFill>
              <a:srgbClr val="000000"/>
            </a:solidFill>
          </a:endParaRPr>
        </a:p>
      </dgm:t>
    </dgm:pt>
    <dgm:pt modelId="{2C7F81E4-15FE-4278-8459-B9D319799D40}" type="parTrans" cxnId="{BDE96897-8B43-4601-BC76-FE328CEE2DFA}">
      <dgm:prSet/>
      <dgm:spPr/>
      <dgm:t>
        <a:bodyPr/>
        <a:lstStyle/>
        <a:p>
          <a:endParaRPr lang="en-US"/>
        </a:p>
      </dgm:t>
    </dgm:pt>
    <dgm:pt modelId="{DBF06C90-FCFE-4694-A713-661188132E1A}" type="sibTrans" cxnId="{BDE96897-8B43-4601-BC76-FE328CEE2DFA}">
      <dgm:prSet/>
      <dgm:spPr/>
      <dgm:t>
        <a:bodyPr/>
        <a:lstStyle/>
        <a:p>
          <a:endParaRPr lang="en-US"/>
        </a:p>
      </dgm:t>
    </dgm:pt>
    <dgm:pt modelId="{5FBC48D8-DA55-4B18-BCB2-96FC1558E0F4}" type="pres">
      <dgm:prSet presAssocID="{5DDAD7F3-F6FF-4187-B39A-B506D84CE428}" presName="Name0" presStyleCnt="0">
        <dgm:presLayoutVars>
          <dgm:chMax val="1"/>
          <dgm:dir/>
          <dgm:animLvl val="ctr"/>
          <dgm:resizeHandles val="exact"/>
        </dgm:presLayoutVars>
      </dgm:prSet>
      <dgm:spPr/>
      <dgm:t>
        <a:bodyPr/>
        <a:lstStyle/>
        <a:p>
          <a:endParaRPr lang="en-US"/>
        </a:p>
      </dgm:t>
    </dgm:pt>
    <dgm:pt modelId="{5E22F39D-ECED-4E36-8232-246ED39B3C41}" type="pres">
      <dgm:prSet presAssocID="{531BAF33-3C11-4699-8896-A5450E0B2C22}" presName="centerShape" presStyleLbl="node0" presStyleIdx="0" presStyleCnt="1"/>
      <dgm:spPr/>
      <dgm:t>
        <a:bodyPr/>
        <a:lstStyle/>
        <a:p>
          <a:endParaRPr lang="en-US"/>
        </a:p>
      </dgm:t>
    </dgm:pt>
    <dgm:pt modelId="{7F32D375-C8E9-4EA8-8580-5370C6B7DC59}" type="pres">
      <dgm:prSet presAssocID="{57F93AF2-EFDC-487C-BA12-3E1687745FAF}" presName="parTrans" presStyleLbl="sibTrans2D1" presStyleIdx="0" presStyleCnt="6"/>
      <dgm:spPr/>
      <dgm:t>
        <a:bodyPr/>
        <a:lstStyle/>
        <a:p>
          <a:endParaRPr lang="en-US"/>
        </a:p>
      </dgm:t>
    </dgm:pt>
    <dgm:pt modelId="{3E5FD9DF-11AB-4A9C-86BB-3D16A0447698}" type="pres">
      <dgm:prSet presAssocID="{57F93AF2-EFDC-487C-BA12-3E1687745FAF}" presName="connectorText" presStyleLbl="sibTrans2D1" presStyleIdx="0" presStyleCnt="6"/>
      <dgm:spPr/>
      <dgm:t>
        <a:bodyPr/>
        <a:lstStyle/>
        <a:p>
          <a:endParaRPr lang="en-US"/>
        </a:p>
      </dgm:t>
    </dgm:pt>
    <dgm:pt modelId="{D3AA02A5-F6D5-4099-8BD6-00FF47666A78}" type="pres">
      <dgm:prSet presAssocID="{2E757577-EC90-4430-81B8-43191011EAF5}" presName="node" presStyleLbl="node1" presStyleIdx="0" presStyleCnt="6">
        <dgm:presLayoutVars>
          <dgm:bulletEnabled val="1"/>
        </dgm:presLayoutVars>
      </dgm:prSet>
      <dgm:spPr/>
      <dgm:t>
        <a:bodyPr/>
        <a:lstStyle/>
        <a:p>
          <a:endParaRPr lang="en-US"/>
        </a:p>
      </dgm:t>
    </dgm:pt>
    <dgm:pt modelId="{7F52E9AF-0BCB-44A7-B6F0-0328B434B67F}" type="pres">
      <dgm:prSet presAssocID="{76AC8429-5CAE-446A-96C2-FB4570B32036}" presName="parTrans" presStyleLbl="sibTrans2D1" presStyleIdx="1" presStyleCnt="6"/>
      <dgm:spPr/>
      <dgm:t>
        <a:bodyPr/>
        <a:lstStyle/>
        <a:p>
          <a:endParaRPr lang="en-US"/>
        </a:p>
      </dgm:t>
    </dgm:pt>
    <dgm:pt modelId="{E97BFA17-3094-494F-B01B-2E5B191F5B59}" type="pres">
      <dgm:prSet presAssocID="{76AC8429-5CAE-446A-96C2-FB4570B32036}" presName="connectorText" presStyleLbl="sibTrans2D1" presStyleIdx="1" presStyleCnt="6"/>
      <dgm:spPr/>
      <dgm:t>
        <a:bodyPr/>
        <a:lstStyle/>
        <a:p>
          <a:endParaRPr lang="en-US"/>
        </a:p>
      </dgm:t>
    </dgm:pt>
    <dgm:pt modelId="{BA9DA255-F10B-4ECA-A1AF-CF96705904D3}" type="pres">
      <dgm:prSet presAssocID="{849A2D3B-647D-4EFF-A92C-68D41F930647}" presName="node" presStyleLbl="node1" presStyleIdx="1" presStyleCnt="6" custRadScaleRad="100531" custRadScaleInc="582">
        <dgm:presLayoutVars>
          <dgm:bulletEnabled val="1"/>
        </dgm:presLayoutVars>
      </dgm:prSet>
      <dgm:spPr/>
      <dgm:t>
        <a:bodyPr/>
        <a:lstStyle/>
        <a:p>
          <a:endParaRPr lang="en-US"/>
        </a:p>
      </dgm:t>
    </dgm:pt>
    <dgm:pt modelId="{B2407EDF-BEE5-43D2-9846-4F1883B35653}" type="pres">
      <dgm:prSet presAssocID="{01C1EBA3-B468-426B-9ED6-466F701DCA1E}" presName="parTrans" presStyleLbl="sibTrans2D1" presStyleIdx="2" presStyleCnt="6"/>
      <dgm:spPr/>
      <dgm:t>
        <a:bodyPr/>
        <a:lstStyle/>
        <a:p>
          <a:endParaRPr lang="en-US"/>
        </a:p>
      </dgm:t>
    </dgm:pt>
    <dgm:pt modelId="{D4115553-2B9D-4552-B9F1-3B9E439BF121}" type="pres">
      <dgm:prSet presAssocID="{01C1EBA3-B468-426B-9ED6-466F701DCA1E}" presName="connectorText" presStyleLbl="sibTrans2D1" presStyleIdx="2" presStyleCnt="6"/>
      <dgm:spPr/>
      <dgm:t>
        <a:bodyPr/>
        <a:lstStyle/>
        <a:p>
          <a:endParaRPr lang="en-US"/>
        </a:p>
      </dgm:t>
    </dgm:pt>
    <dgm:pt modelId="{D6F6FD05-D47C-42B5-8D86-E80C1C866B0F}" type="pres">
      <dgm:prSet presAssocID="{8CDC87AF-7833-4D17-9586-72D44B0C5227}" presName="node" presStyleLbl="node1" presStyleIdx="2" presStyleCnt="6" custScaleX="117509">
        <dgm:presLayoutVars>
          <dgm:bulletEnabled val="1"/>
        </dgm:presLayoutVars>
      </dgm:prSet>
      <dgm:spPr/>
      <dgm:t>
        <a:bodyPr/>
        <a:lstStyle/>
        <a:p>
          <a:endParaRPr lang="en-US"/>
        </a:p>
      </dgm:t>
    </dgm:pt>
    <dgm:pt modelId="{4A6E98F5-10C3-454D-8F54-7E7657263685}" type="pres">
      <dgm:prSet presAssocID="{F94135D9-5425-4A2A-9DD5-BA740BB81769}" presName="parTrans" presStyleLbl="sibTrans2D1" presStyleIdx="3" presStyleCnt="6"/>
      <dgm:spPr/>
      <dgm:t>
        <a:bodyPr/>
        <a:lstStyle/>
        <a:p>
          <a:endParaRPr lang="en-US"/>
        </a:p>
      </dgm:t>
    </dgm:pt>
    <dgm:pt modelId="{3640A96B-F5AD-47B9-A0FA-D9217E69B09B}" type="pres">
      <dgm:prSet presAssocID="{F94135D9-5425-4A2A-9DD5-BA740BB81769}" presName="connectorText" presStyleLbl="sibTrans2D1" presStyleIdx="3" presStyleCnt="6"/>
      <dgm:spPr/>
      <dgm:t>
        <a:bodyPr/>
        <a:lstStyle/>
        <a:p>
          <a:endParaRPr lang="en-US"/>
        </a:p>
      </dgm:t>
    </dgm:pt>
    <dgm:pt modelId="{3FAD7E40-29FC-4802-95CB-FAA32A5B2500}" type="pres">
      <dgm:prSet presAssocID="{0003A4D2-93BE-4C42-932D-E110173BC6D9}" presName="node" presStyleLbl="node1" presStyleIdx="3" presStyleCnt="6">
        <dgm:presLayoutVars>
          <dgm:bulletEnabled val="1"/>
        </dgm:presLayoutVars>
      </dgm:prSet>
      <dgm:spPr/>
      <dgm:t>
        <a:bodyPr/>
        <a:lstStyle/>
        <a:p>
          <a:endParaRPr lang="en-US"/>
        </a:p>
      </dgm:t>
    </dgm:pt>
    <dgm:pt modelId="{90E877DD-9A36-477B-8107-871F371A7DFF}" type="pres">
      <dgm:prSet presAssocID="{2C7F81E4-15FE-4278-8459-B9D319799D40}" presName="parTrans" presStyleLbl="sibTrans2D1" presStyleIdx="4" presStyleCnt="6"/>
      <dgm:spPr/>
      <dgm:t>
        <a:bodyPr/>
        <a:lstStyle/>
        <a:p>
          <a:endParaRPr lang="en-US"/>
        </a:p>
      </dgm:t>
    </dgm:pt>
    <dgm:pt modelId="{6D8DC2F0-F81B-4680-92FD-E97844EF3DD1}" type="pres">
      <dgm:prSet presAssocID="{2C7F81E4-15FE-4278-8459-B9D319799D40}" presName="connectorText" presStyleLbl="sibTrans2D1" presStyleIdx="4" presStyleCnt="6"/>
      <dgm:spPr/>
      <dgm:t>
        <a:bodyPr/>
        <a:lstStyle/>
        <a:p>
          <a:endParaRPr lang="en-US"/>
        </a:p>
      </dgm:t>
    </dgm:pt>
    <dgm:pt modelId="{6CC37A35-FECA-445E-88BF-F870C8F0C3D3}" type="pres">
      <dgm:prSet presAssocID="{8200DC95-E7D0-4A28-8FC9-8DD77CB8846B}" presName="node" presStyleLbl="node1" presStyleIdx="4" presStyleCnt="6">
        <dgm:presLayoutVars>
          <dgm:bulletEnabled val="1"/>
        </dgm:presLayoutVars>
      </dgm:prSet>
      <dgm:spPr/>
      <dgm:t>
        <a:bodyPr/>
        <a:lstStyle/>
        <a:p>
          <a:endParaRPr lang="en-US"/>
        </a:p>
      </dgm:t>
    </dgm:pt>
    <dgm:pt modelId="{5A904129-FA43-4CF2-BE1C-646E5335BE2A}" type="pres">
      <dgm:prSet presAssocID="{F36FD246-F9D5-4ACD-8029-ADD5464ABB01}" presName="parTrans" presStyleLbl="sibTrans2D1" presStyleIdx="5" presStyleCnt="6"/>
      <dgm:spPr/>
      <dgm:t>
        <a:bodyPr/>
        <a:lstStyle/>
        <a:p>
          <a:endParaRPr lang="en-US"/>
        </a:p>
      </dgm:t>
    </dgm:pt>
    <dgm:pt modelId="{5D11E935-2E36-434B-A36A-10BEEB558C73}" type="pres">
      <dgm:prSet presAssocID="{F36FD246-F9D5-4ACD-8029-ADD5464ABB01}" presName="connectorText" presStyleLbl="sibTrans2D1" presStyleIdx="5" presStyleCnt="6"/>
      <dgm:spPr/>
      <dgm:t>
        <a:bodyPr/>
        <a:lstStyle/>
        <a:p>
          <a:endParaRPr lang="en-US"/>
        </a:p>
      </dgm:t>
    </dgm:pt>
    <dgm:pt modelId="{5B15400C-5C39-4BDC-A6D6-4CAF39154EBA}" type="pres">
      <dgm:prSet presAssocID="{8E5887EC-1B7D-4D5D-9E5A-4AA2560C2BA8}" presName="node" presStyleLbl="node1" presStyleIdx="5" presStyleCnt="6" custScaleX="147186" custRadScaleRad="98754" custRadScaleInc="6751">
        <dgm:presLayoutVars>
          <dgm:bulletEnabled val="1"/>
        </dgm:presLayoutVars>
      </dgm:prSet>
      <dgm:spPr/>
      <dgm:t>
        <a:bodyPr/>
        <a:lstStyle/>
        <a:p>
          <a:endParaRPr lang="en-US"/>
        </a:p>
      </dgm:t>
    </dgm:pt>
  </dgm:ptLst>
  <dgm:cxnLst>
    <dgm:cxn modelId="{CCF654E1-2407-4EF0-AA54-29D406F68764}" srcId="{531BAF33-3C11-4699-8896-A5450E0B2C22}" destId="{0003A4D2-93BE-4C42-932D-E110173BC6D9}" srcOrd="3" destOrd="0" parTransId="{F94135D9-5425-4A2A-9DD5-BA740BB81769}" sibTransId="{C9E81D23-016C-4E26-9878-1F4AAC7CFE94}"/>
    <dgm:cxn modelId="{DE950C80-19DC-4F6F-BEF1-D19044C1F870}" type="presOf" srcId="{2C7F81E4-15FE-4278-8459-B9D319799D40}" destId="{90E877DD-9A36-477B-8107-871F371A7DFF}" srcOrd="0" destOrd="0" presId="urn:microsoft.com/office/officeart/2005/8/layout/radial5"/>
    <dgm:cxn modelId="{F08BFF55-2137-468B-8325-FEB8A983016C}" type="presOf" srcId="{8E5887EC-1B7D-4D5D-9E5A-4AA2560C2BA8}" destId="{5B15400C-5C39-4BDC-A6D6-4CAF39154EBA}" srcOrd="0" destOrd="0" presId="urn:microsoft.com/office/officeart/2005/8/layout/radial5"/>
    <dgm:cxn modelId="{3A579E8D-9393-4F79-98AF-9ECEAD929279}" type="presOf" srcId="{F94135D9-5425-4A2A-9DD5-BA740BB81769}" destId="{4A6E98F5-10C3-454D-8F54-7E7657263685}" srcOrd="0" destOrd="0" presId="urn:microsoft.com/office/officeart/2005/8/layout/radial5"/>
    <dgm:cxn modelId="{8786F18C-DEFD-4B6A-8A3E-87A9D292FACC}" type="presOf" srcId="{F36FD246-F9D5-4ACD-8029-ADD5464ABB01}" destId="{5D11E935-2E36-434B-A36A-10BEEB558C73}" srcOrd="1" destOrd="0" presId="urn:microsoft.com/office/officeart/2005/8/layout/radial5"/>
    <dgm:cxn modelId="{12278870-FA5B-4101-ACD8-615173B8E819}" type="presOf" srcId="{531BAF33-3C11-4699-8896-A5450E0B2C22}" destId="{5E22F39D-ECED-4E36-8232-246ED39B3C41}" srcOrd="0" destOrd="0" presId="urn:microsoft.com/office/officeart/2005/8/layout/radial5"/>
    <dgm:cxn modelId="{BDE96897-8B43-4601-BC76-FE328CEE2DFA}" srcId="{531BAF33-3C11-4699-8896-A5450E0B2C22}" destId="{8200DC95-E7D0-4A28-8FC9-8DD77CB8846B}" srcOrd="4" destOrd="0" parTransId="{2C7F81E4-15FE-4278-8459-B9D319799D40}" sibTransId="{DBF06C90-FCFE-4694-A713-661188132E1A}"/>
    <dgm:cxn modelId="{7CF3DF56-73C2-47C5-8E7D-77BE7C96657A}" type="presOf" srcId="{01C1EBA3-B468-426B-9ED6-466F701DCA1E}" destId="{B2407EDF-BEE5-43D2-9846-4F1883B35653}" srcOrd="0" destOrd="0" presId="urn:microsoft.com/office/officeart/2005/8/layout/radial5"/>
    <dgm:cxn modelId="{112465C2-207E-48CC-91EF-55A74FDFC5E6}" srcId="{531BAF33-3C11-4699-8896-A5450E0B2C22}" destId="{849A2D3B-647D-4EFF-A92C-68D41F930647}" srcOrd="1" destOrd="0" parTransId="{76AC8429-5CAE-446A-96C2-FB4570B32036}" sibTransId="{B20D70B7-CAB2-4886-8C39-C812087EA81C}"/>
    <dgm:cxn modelId="{35776A20-1908-406F-B787-977B127A9F65}" srcId="{531BAF33-3C11-4699-8896-A5450E0B2C22}" destId="{2E757577-EC90-4430-81B8-43191011EAF5}" srcOrd="0" destOrd="0" parTransId="{57F93AF2-EFDC-487C-BA12-3E1687745FAF}" sibTransId="{C9C77FE1-7C77-4E9A-913B-5A2E71660F3C}"/>
    <dgm:cxn modelId="{C516C606-B75F-48F3-B51E-7C757151EE5B}" srcId="{531BAF33-3C11-4699-8896-A5450E0B2C22}" destId="{8E5887EC-1B7D-4D5D-9E5A-4AA2560C2BA8}" srcOrd="5" destOrd="0" parTransId="{F36FD246-F9D5-4ACD-8029-ADD5464ABB01}" sibTransId="{ADB1E285-107C-48A6-AAE1-F6BD87D5C0B5}"/>
    <dgm:cxn modelId="{B82A24BF-00DD-45E4-8DB3-DA80D9341C1A}" type="presOf" srcId="{2E757577-EC90-4430-81B8-43191011EAF5}" destId="{D3AA02A5-F6D5-4099-8BD6-00FF47666A78}" srcOrd="0" destOrd="0" presId="urn:microsoft.com/office/officeart/2005/8/layout/radial5"/>
    <dgm:cxn modelId="{9D9E339C-6368-4BF3-8C23-F2CBE3885402}" type="presOf" srcId="{76AC8429-5CAE-446A-96C2-FB4570B32036}" destId="{7F52E9AF-0BCB-44A7-B6F0-0328B434B67F}" srcOrd="0" destOrd="0" presId="urn:microsoft.com/office/officeart/2005/8/layout/radial5"/>
    <dgm:cxn modelId="{8B62F655-D47B-424F-BBBE-CB4871971DBF}" srcId="{5DDAD7F3-F6FF-4187-B39A-B506D84CE428}" destId="{531BAF33-3C11-4699-8896-A5450E0B2C22}" srcOrd="0" destOrd="0" parTransId="{7A0D445C-1584-4814-8108-1C7B7F3CDD22}" sibTransId="{3C7F4BC5-C9DD-476B-AFED-BE6F2EACB355}"/>
    <dgm:cxn modelId="{D70D58EB-FB01-41EE-BA91-A9A795CF1376}" type="presOf" srcId="{F94135D9-5425-4A2A-9DD5-BA740BB81769}" destId="{3640A96B-F5AD-47B9-A0FA-D9217E69B09B}" srcOrd="1" destOrd="0" presId="urn:microsoft.com/office/officeart/2005/8/layout/radial5"/>
    <dgm:cxn modelId="{9C2DDE57-4961-4A6F-AF84-376A07A0879D}" type="presOf" srcId="{8200DC95-E7D0-4A28-8FC9-8DD77CB8846B}" destId="{6CC37A35-FECA-445E-88BF-F870C8F0C3D3}" srcOrd="0" destOrd="0" presId="urn:microsoft.com/office/officeart/2005/8/layout/radial5"/>
    <dgm:cxn modelId="{09E76FF1-4204-4639-B838-CE48D12665F4}" type="presOf" srcId="{57F93AF2-EFDC-487C-BA12-3E1687745FAF}" destId="{3E5FD9DF-11AB-4A9C-86BB-3D16A0447698}" srcOrd="1" destOrd="0" presId="urn:microsoft.com/office/officeart/2005/8/layout/radial5"/>
    <dgm:cxn modelId="{0937378D-9047-4379-BFC0-FEA1AFFF7B2E}" type="presOf" srcId="{2C7F81E4-15FE-4278-8459-B9D319799D40}" destId="{6D8DC2F0-F81B-4680-92FD-E97844EF3DD1}" srcOrd="1" destOrd="0" presId="urn:microsoft.com/office/officeart/2005/8/layout/radial5"/>
    <dgm:cxn modelId="{AD671D3D-58BA-43B5-B8D7-CDF83F4CA505}" type="presOf" srcId="{57F93AF2-EFDC-487C-BA12-3E1687745FAF}" destId="{7F32D375-C8E9-4EA8-8580-5370C6B7DC59}" srcOrd="0" destOrd="0" presId="urn:microsoft.com/office/officeart/2005/8/layout/radial5"/>
    <dgm:cxn modelId="{E94D90CB-3A6A-4B2F-A51B-76FFB5802101}" srcId="{531BAF33-3C11-4699-8896-A5450E0B2C22}" destId="{8CDC87AF-7833-4D17-9586-72D44B0C5227}" srcOrd="2" destOrd="0" parTransId="{01C1EBA3-B468-426B-9ED6-466F701DCA1E}" sibTransId="{09E7B9C1-4E7D-4CBC-90AA-76158F392F68}"/>
    <dgm:cxn modelId="{4B52E2A0-C657-4B6D-A28D-C9CA9F4DC3FE}" type="presOf" srcId="{01C1EBA3-B468-426B-9ED6-466F701DCA1E}" destId="{D4115553-2B9D-4552-B9F1-3B9E439BF121}" srcOrd="1" destOrd="0" presId="urn:microsoft.com/office/officeart/2005/8/layout/radial5"/>
    <dgm:cxn modelId="{7D82BCD6-91BF-4127-8813-0E50DFCAAD66}" type="presOf" srcId="{0003A4D2-93BE-4C42-932D-E110173BC6D9}" destId="{3FAD7E40-29FC-4802-95CB-FAA32A5B2500}" srcOrd="0" destOrd="0" presId="urn:microsoft.com/office/officeart/2005/8/layout/radial5"/>
    <dgm:cxn modelId="{92680879-073F-4200-BBE6-6DCD34028C9E}" type="presOf" srcId="{5DDAD7F3-F6FF-4187-B39A-B506D84CE428}" destId="{5FBC48D8-DA55-4B18-BCB2-96FC1558E0F4}" srcOrd="0" destOrd="0" presId="urn:microsoft.com/office/officeart/2005/8/layout/radial5"/>
    <dgm:cxn modelId="{38D68949-6468-4E13-95B6-4FA011D19ED8}" type="presOf" srcId="{849A2D3B-647D-4EFF-A92C-68D41F930647}" destId="{BA9DA255-F10B-4ECA-A1AF-CF96705904D3}" srcOrd="0" destOrd="0" presId="urn:microsoft.com/office/officeart/2005/8/layout/radial5"/>
    <dgm:cxn modelId="{394DA6AF-9B30-42BD-99D2-40235BAB34AD}" type="presOf" srcId="{8CDC87AF-7833-4D17-9586-72D44B0C5227}" destId="{D6F6FD05-D47C-42B5-8D86-E80C1C866B0F}" srcOrd="0" destOrd="0" presId="urn:microsoft.com/office/officeart/2005/8/layout/radial5"/>
    <dgm:cxn modelId="{C6B1CED0-83C7-4D56-8C74-F452B9C348DF}" type="presOf" srcId="{76AC8429-5CAE-446A-96C2-FB4570B32036}" destId="{E97BFA17-3094-494F-B01B-2E5B191F5B59}" srcOrd="1" destOrd="0" presId="urn:microsoft.com/office/officeart/2005/8/layout/radial5"/>
    <dgm:cxn modelId="{915F0252-806C-403E-B964-B8F502F6107E}" type="presOf" srcId="{F36FD246-F9D5-4ACD-8029-ADD5464ABB01}" destId="{5A904129-FA43-4CF2-BE1C-646E5335BE2A}" srcOrd="0" destOrd="0" presId="urn:microsoft.com/office/officeart/2005/8/layout/radial5"/>
    <dgm:cxn modelId="{21710B07-2B58-4727-80FB-C6CB7F9FE666}" type="presParOf" srcId="{5FBC48D8-DA55-4B18-BCB2-96FC1558E0F4}" destId="{5E22F39D-ECED-4E36-8232-246ED39B3C41}" srcOrd="0" destOrd="0" presId="urn:microsoft.com/office/officeart/2005/8/layout/radial5"/>
    <dgm:cxn modelId="{F96B66A8-B9A3-4F00-A15E-50D5B18BFA16}" type="presParOf" srcId="{5FBC48D8-DA55-4B18-BCB2-96FC1558E0F4}" destId="{7F32D375-C8E9-4EA8-8580-5370C6B7DC59}" srcOrd="1" destOrd="0" presId="urn:microsoft.com/office/officeart/2005/8/layout/radial5"/>
    <dgm:cxn modelId="{10970BCE-F370-45AF-A7E4-C6577715F816}" type="presParOf" srcId="{7F32D375-C8E9-4EA8-8580-5370C6B7DC59}" destId="{3E5FD9DF-11AB-4A9C-86BB-3D16A0447698}" srcOrd="0" destOrd="0" presId="urn:microsoft.com/office/officeart/2005/8/layout/radial5"/>
    <dgm:cxn modelId="{F6172F10-370D-4CDB-A9B2-AABDBBE4E16F}" type="presParOf" srcId="{5FBC48D8-DA55-4B18-BCB2-96FC1558E0F4}" destId="{D3AA02A5-F6D5-4099-8BD6-00FF47666A78}" srcOrd="2" destOrd="0" presId="urn:microsoft.com/office/officeart/2005/8/layout/radial5"/>
    <dgm:cxn modelId="{4196BDBE-6689-4FE1-BAAD-E7B9E96C9916}" type="presParOf" srcId="{5FBC48D8-DA55-4B18-BCB2-96FC1558E0F4}" destId="{7F52E9AF-0BCB-44A7-B6F0-0328B434B67F}" srcOrd="3" destOrd="0" presId="urn:microsoft.com/office/officeart/2005/8/layout/radial5"/>
    <dgm:cxn modelId="{AABC2D5D-3998-4B97-BDD4-F1AD9F0B4FCD}" type="presParOf" srcId="{7F52E9AF-0BCB-44A7-B6F0-0328B434B67F}" destId="{E97BFA17-3094-494F-B01B-2E5B191F5B59}" srcOrd="0" destOrd="0" presId="urn:microsoft.com/office/officeart/2005/8/layout/radial5"/>
    <dgm:cxn modelId="{C901607C-6420-45BB-9E16-3EEE28EBCF86}" type="presParOf" srcId="{5FBC48D8-DA55-4B18-BCB2-96FC1558E0F4}" destId="{BA9DA255-F10B-4ECA-A1AF-CF96705904D3}" srcOrd="4" destOrd="0" presId="urn:microsoft.com/office/officeart/2005/8/layout/radial5"/>
    <dgm:cxn modelId="{06595F38-3679-4E67-9253-75599DBCDA8B}" type="presParOf" srcId="{5FBC48D8-DA55-4B18-BCB2-96FC1558E0F4}" destId="{B2407EDF-BEE5-43D2-9846-4F1883B35653}" srcOrd="5" destOrd="0" presId="urn:microsoft.com/office/officeart/2005/8/layout/radial5"/>
    <dgm:cxn modelId="{33B93F3D-789B-44AC-9250-89AD9519625F}" type="presParOf" srcId="{B2407EDF-BEE5-43D2-9846-4F1883B35653}" destId="{D4115553-2B9D-4552-B9F1-3B9E439BF121}" srcOrd="0" destOrd="0" presId="urn:microsoft.com/office/officeart/2005/8/layout/radial5"/>
    <dgm:cxn modelId="{7F6517FF-3181-49F5-B406-035A05053197}" type="presParOf" srcId="{5FBC48D8-DA55-4B18-BCB2-96FC1558E0F4}" destId="{D6F6FD05-D47C-42B5-8D86-E80C1C866B0F}" srcOrd="6" destOrd="0" presId="urn:microsoft.com/office/officeart/2005/8/layout/radial5"/>
    <dgm:cxn modelId="{FE4B7617-03A8-413E-878F-5A82961DE831}" type="presParOf" srcId="{5FBC48D8-DA55-4B18-BCB2-96FC1558E0F4}" destId="{4A6E98F5-10C3-454D-8F54-7E7657263685}" srcOrd="7" destOrd="0" presId="urn:microsoft.com/office/officeart/2005/8/layout/radial5"/>
    <dgm:cxn modelId="{777BB6F9-447E-4462-BBD9-6D7EBCF07A04}" type="presParOf" srcId="{4A6E98F5-10C3-454D-8F54-7E7657263685}" destId="{3640A96B-F5AD-47B9-A0FA-D9217E69B09B}" srcOrd="0" destOrd="0" presId="urn:microsoft.com/office/officeart/2005/8/layout/radial5"/>
    <dgm:cxn modelId="{F3A575E5-4B91-4CFC-B231-4D8D5C0B5F5E}" type="presParOf" srcId="{5FBC48D8-DA55-4B18-BCB2-96FC1558E0F4}" destId="{3FAD7E40-29FC-4802-95CB-FAA32A5B2500}" srcOrd="8" destOrd="0" presId="urn:microsoft.com/office/officeart/2005/8/layout/radial5"/>
    <dgm:cxn modelId="{158B4EC2-BB0C-4A90-80DE-2208931F484B}" type="presParOf" srcId="{5FBC48D8-DA55-4B18-BCB2-96FC1558E0F4}" destId="{90E877DD-9A36-477B-8107-871F371A7DFF}" srcOrd="9" destOrd="0" presId="urn:microsoft.com/office/officeart/2005/8/layout/radial5"/>
    <dgm:cxn modelId="{A77DC2C9-64AD-48F4-B5E0-9FEF08CA2022}" type="presParOf" srcId="{90E877DD-9A36-477B-8107-871F371A7DFF}" destId="{6D8DC2F0-F81B-4680-92FD-E97844EF3DD1}" srcOrd="0" destOrd="0" presId="urn:microsoft.com/office/officeart/2005/8/layout/radial5"/>
    <dgm:cxn modelId="{18DC9137-8080-4DCA-AEFB-0DD06DBBEA99}" type="presParOf" srcId="{5FBC48D8-DA55-4B18-BCB2-96FC1558E0F4}" destId="{6CC37A35-FECA-445E-88BF-F870C8F0C3D3}" srcOrd="10" destOrd="0" presId="urn:microsoft.com/office/officeart/2005/8/layout/radial5"/>
    <dgm:cxn modelId="{5CD2A008-96F3-4290-A803-0F198344AEB0}" type="presParOf" srcId="{5FBC48D8-DA55-4B18-BCB2-96FC1558E0F4}" destId="{5A904129-FA43-4CF2-BE1C-646E5335BE2A}" srcOrd="11" destOrd="0" presId="urn:microsoft.com/office/officeart/2005/8/layout/radial5"/>
    <dgm:cxn modelId="{ED592A47-B641-4422-ABE3-9C86E38BF9D2}" type="presParOf" srcId="{5A904129-FA43-4CF2-BE1C-646E5335BE2A}" destId="{5D11E935-2E36-434B-A36A-10BEEB558C73}" srcOrd="0" destOrd="0" presId="urn:microsoft.com/office/officeart/2005/8/layout/radial5"/>
    <dgm:cxn modelId="{88627B26-D394-489C-96E9-2428BCD851D1}" type="presParOf" srcId="{5FBC48D8-DA55-4B18-BCB2-96FC1558E0F4}" destId="{5B15400C-5C39-4BDC-A6D6-4CAF39154EBA}" srcOrd="12" destOrd="0" presId="urn:microsoft.com/office/officeart/2005/8/layout/radial5"/>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98A271DE-4971-45CA-ADCC-9BDE51F925D3}" type="datetimeFigureOut">
              <a:rPr lang="en-US" smtClean="0"/>
              <a:pPr/>
              <a:t>10/22/2013</a:t>
            </a:fld>
            <a:endParaRPr lang="en-US"/>
          </a:p>
        </p:txBody>
      </p:sp>
      <p:sp>
        <p:nvSpPr>
          <p:cNvPr id="4" name="Footer Placeholder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vl1pPr>
          </a:lstStyle>
          <a:p>
            <a:fld id="{ECF1C21D-7EA6-4CB6-B0C3-AFF2364C23B4}" type="slidenum">
              <a:rPr lang="en-US" smtClean="0"/>
              <a:pPr/>
              <a:t>‹#›</a:t>
            </a:fld>
            <a:endParaRPr lang="en-US"/>
          </a:p>
        </p:txBody>
      </p:sp>
    </p:spTree>
    <p:extLst>
      <p:ext uri="{BB962C8B-B14F-4D97-AF65-F5344CB8AC3E}">
        <p14:creationId xmlns:p14="http://schemas.microsoft.com/office/powerpoint/2010/main" val="554967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D499DF3C-D818-468D-8BE3-4598E60B3AD9}" type="datetimeFigureOut">
              <a:rPr lang="en-GB" smtClean="0"/>
              <a:pPr/>
              <a:t>22/10/2013</a:t>
            </a:fld>
            <a:endParaRPr lang="en-GB" dirty="0"/>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970C7BBB-232D-4BC7-86C5-8EC044F596B3}" type="slidenum">
              <a:rPr lang="en-GB" smtClean="0"/>
              <a:pPr/>
              <a:t>‹#›</a:t>
            </a:fld>
            <a:endParaRPr lang="en-GB" dirty="0"/>
          </a:p>
        </p:txBody>
      </p:sp>
    </p:spTree>
    <p:extLst>
      <p:ext uri="{BB962C8B-B14F-4D97-AF65-F5344CB8AC3E}">
        <p14:creationId xmlns:p14="http://schemas.microsoft.com/office/powerpoint/2010/main" val="1772842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mn-lt"/>
                <a:ea typeface="+mn-ea"/>
                <a:cs typeface="+mn-cs"/>
              </a:rPr>
              <a:t>Clearly, there’s so much interest in the patient’s perspective, from so many different stakeholder perspectives! In addition to patients,</a:t>
            </a:r>
            <a:r>
              <a:rPr lang="en-US" sz="1200" kern="1200" baseline="0" dirty="0" smtClean="0">
                <a:solidFill>
                  <a:schemeClr val="tx1"/>
                </a:solidFill>
                <a:latin typeface="+mn-lt"/>
                <a:ea typeface="+mn-ea"/>
                <a:cs typeface="+mn-cs"/>
              </a:rPr>
              <a:t> and patient groups </a:t>
            </a:r>
            <a:r>
              <a:rPr lang="en-US" sz="1200" kern="1200" baseline="0" dirty="0" err="1" smtClean="0">
                <a:solidFill>
                  <a:schemeClr val="tx1"/>
                </a:solidFill>
                <a:latin typeface="+mn-lt"/>
                <a:ea typeface="+mn-ea"/>
                <a:cs typeface="+mn-cs"/>
              </a:rPr>
              <a:t>themselvess</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Those of us in some form of health care already interested in the patient perspective</a:t>
            </a:r>
          </a:p>
          <a:p>
            <a:pPr lvl="1"/>
            <a:r>
              <a:rPr lang="en-US" sz="1200" kern="1200" dirty="0" smtClean="0">
                <a:solidFill>
                  <a:schemeClr val="tx1"/>
                </a:solidFill>
                <a:latin typeface="+mn-lt"/>
                <a:ea typeface="+mn-ea"/>
                <a:cs typeface="+mn-cs"/>
              </a:rPr>
              <a:t>Regulatory agencies/ FDA, </a:t>
            </a:r>
            <a:r>
              <a:rPr lang="en-US" sz="1200" kern="1200" dirty="0" err="1" smtClean="0">
                <a:solidFill>
                  <a:schemeClr val="tx1"/>
                </a:solidFill>
                <a:latin typeface="+mn-lt"/>
                <a:ea typeface="+mn-ea"/>
                <a:cs typeface="+mn-cs"/>
              </a:rPr>
              <a:t>EMA</a:t>
            </a:r>
            <a:r>
              <a:rPr lang="en-US" sz="1200" kern="1200" dirty="0" smtClean="0">
                <a:solidFill>
                  <a:schemeClr val="tx1"/>
                </a:solidFill>
                <a:latin typeface="+mn-lt"/>
                <a:ea typeface="+mn-ea"/>
                <a:cs typeface="+mn-cs"/>
              </a:rPr>
              <a:t> : </a:t>
            </a:r>
            <a:r>
              <a:rPr lang="en-US" sz="1200" b="1" dirty="0" smtClean="0"/>
              <a:t>Regulatory </a:t>
            </a:r>
            <a:r>
              <a:rPr lang="en-US" sz="1200" b="1" dirty="0" err="1" smtClean="0"/>
              <a:t>Guidances</a:t>
            </a:r>
            <a:r>
              <a:rPr lang="en-US" sz="1200" b="1" dirty="0" smtClean="0"/>
              <a:t>, focusing on patients/ patient </a:t>
            </a:r>
            <a:r>
              <a:rPr lang="en-US" sz="1200" b="1" dirty="0" err="1" smtClean="0"/>
              <a:t>perpective</a:t>
            </a:r>
            <a:r>
              <a:rPr lang="en-US" sz="1200" b="1" dirty="0" smtClean="0"/>
              <a:t>: </a:t>
            </a:r>
            <a:r>
              <a:rPr lang="en-US" sz="1200" dirty="0" err="1" smtClean="0"/>
              <a:t>EMEA</a:t>
            </a:r>
            <a:r>
              <a:rPr lang="en-US" sz="1200" dirty="0" smtClean="0"/>
              <a:t> Reflection Paper on Health Related Quality of Life (2005); FDA PRO Guidance (2009); FDA Draft Guidance for Industry: Qualification Process for Drug Development Tools (2010); </a:t>
            </a:r>
            <a:r>
              <a:rPr lang="en-US" sz="1200" dirty="0" err="1" smtClean="0"/>
              <a:t>EMA</a:t>
            </a:r>
            <a:r>
              <a:rPr lang="en-US" sz="1200" dirty="0" smtClean="0"/>
              <a:t> DDT in draft (2012)</a:t>
            </a:r>
          </a:p>
          <a:p>
            <a:pPr lvl="1"/>
            <a:r>
              <a:rPr lang="en-US" sz="1200" b="1" dirty="0" err="1" smtClean="0"/>
              <a:t>PDUFA</a:t>
            </a:r>
            <a:r>
              <a:rPr lang="en-US" sz="1200" b="1" dirty="0" smtClean="0"/>
              <a:t> V’s FDA Patient Focused Drug Development Initiative &amp; FDA Performance Goals 2013 – 2017:  </a:t>
            </a:r>
            <a:r>
              <a:rPr lang="en-US" sz="1200" dirty="0" smtClean="0"/>
              <a:t>increased focus on </a:t>
            </a:r>
            <a:r>
              <a:rPr lang="en-US" sz="1200" dirty="0" err="1" smtClean="0"/>
              <a:t>PROs</a:t>
            </a:r>
            <a:r>
              <a:rPr lang="en-US" sz="1200" dirty="0" smtClean="0"/>
              <a:t>, one of goals is to advance PRO/ Clinical Outcomes Assessment   knowledge inside FDA</a:t>
            </a:r>
          </a:p>
          <a:p>
            <a:pPr lvl="0"/>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Government: Patient affordable care act/ </a:t>
            </a:r>
            <a:r>
              <a:rPr lang="en-US" sz="1200" kern="1200" dirty="0" err="1" smtClean="0">
                <a:solidFill>
                  <a:schemeClr val="tx1"/>
                </a:solidFill>
                <a:latin typeface="+mn-lt"/>
                <a:ea typeface="+mn-ea"/>
                <a:cs typeface="+mn-cs"/>
              </a:rPr>
              <a:t>PCORI</a:t>
            </a:r>
            <a:r>
              <a:rPr lang="en-US" sz="1200" kern="1200" dirty="0" smtClean="0">
                <a:solidFill>
                  <a:schemeClr val="tx1"/>
                </a:solidFill>
                <a:latin typeface="+mn-lt"/>
                <a:ea typeface="+mn-ea"/>
                <a:cs typeface="+mn-cs"/>
              </a:rPr>
              <a:t>: national priorities for research, taking into account …outcomes of care, the potential for new evidence to improve patient health, well-being, and the quality of care …as well as patient needs, outcomes, and preferences…in making informed health decisions….”</a:t>
            </a:r>
            <a:r>
              <a:rPr lang="en-US" sz="1200" b="1" dirty="0" smtClean="0"/>
              <a:t> Patient Centered Outcomes Research Initiative (</a:t>
            </a:r>
            <a:r>
              <a:rPr lang="en-US" sz="1200" b="1" dirty="0" err="1" smtClean="0"/>
              <a:t>PCORI</a:t>
            </a:r>
            <a:r>
              <a:rPr lang="en-US" sz="1200" b="1" dirty="0" smtClean="0"/>
              <a:t>)– </a:t>
            </a:r>
            <a:r>
              <a:rPr lang="en-US" sz="1200" dirty="0" smtClean="0"/>
              <a:t>expects patient involvement in research, and meaningful outcomes to be measured and communicated in meaningful way – to the patient</a:t>
            </a:r>
            <a:r>
              <a:rPr lang="en-US" sz="1200" b="1" dirty="0" smtClean="0"/>
              <a:t> </a:t>
            </a:r>
            <a:endParaRPr lang="en-US" sz="1200" dirty="0" smtClean="0"/>
          </a:p>
          <a:p>
            <a:pPr lvl="0"/>
            <a:endParaRPr lang="en-US" sz="1200" kern="1200" dirty="0" smtClean="0">
              <a:solidFill>
                <a:schemeClr val="tx1"/>
              </a:solidFill>
              <a:latin typeface="+mn-lt"/>
              <a:ea typeface="+mn-ea"/>
              <a:cs typeface="+mn-cs"/>
            </a:endParaRP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Payers (NICE, etc): especially outside the US emphasizing patient</a:t>
            </a:r>
            <a:r>
              <a:rPr lang="en-US" sz="1200" kern="1200" baseline="0" dirty="0" smtClean="0">
                <a:solidFill>
                  <a:schemeClr val="tx1"/>
                </a:solidFill>
                <a:latin typeface="+mn-lt"/>
                <a:ea typeface="+mn-ea"/>
                <a:cs typeface="+mn-cs"/>
              </a:rPr>
              <a:t> benefits for </a:t>
            </a:r>
            <a:r>
              <a:rPr lang="en-US" sz="1200" kern="1200" baseline="0" dirty="0" err="1" smtClean="0">
                <a:solidFill>
                  <a:schemeClr val="tx1"/>
                </a:solidFill>
                <a:latin typeface="+mn-lt"/>
                <a:ea typeface="+mn-ea"/>
                <a:cs typeface="+mn-cs"/>
              </a:rPr>
              <a:t>justfication</a:t>
            </a:r>
            <a:r>
              <a:rPr lang="en-US" sz="1200" kern="1200" baseline="0" dirty="0" smtClean="0">
                <a:solidFill>
                  <a:schemeClr val="tx1"/>
                </a:solidFill>
                <a:latin typeface="+mn-lt"/>
                <a:ea typeface="+mn-ea"/>
                <a:cs typeface="+mn-cs"/>
              </a:rPr>
              <a:t>  of reimbursement</a:t>
            </a:r>
            <a:endParaRPr lang="en-US" sz="1200" kern="1200" dirty="0" smtClean="0">
              <a:solidFill>
                <a:schemeClr val="tx1"/>
              </a:solidFill>
              <a:latin typeface="+mn-lt"/>
              <a:ea typeface="+mn-ea"/>
              <a:cs typeface="+mn-cs"/>
            </a:endParaRP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Physicians/ providers:  Providers – there have been press releases that indicate that physicians are starting to see how they can use improvements in patient outcomes as a source of competitive advantage</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Accrediting bodies, such as </a:t>
            </a:r>
            <a:r>
              <a:rPr lang="en-US" sz="1200" kern="1200" dirty="0" err="1" smtClean="0">
                <a:solidFill>
                  <a:schemeClr val="tx1"/>
                </a:solidFill>
                <a:latin typeface="+mn-lt"/>
                <a:ea typeface="+mn-ea"/>
                <a:cs typeface="+mn-cs"/>
              </a:rPr>
              <a:t>NQF</a:t>
            </a:r>
            <a:r>
              <a:rPr lang="en-US" sz="1200" kern="1200" dirty="0" smtClean="0">
                <a:solidFill>
                  <a:schemeClr val="tx1"/>
                </a:solidFill>
                <a:latin typeface="+mn-lt"/>
                <a:ea typeface="+mn-ea"/>
                <a:cs typeface="+mn-cs"/>
              </a:rPr>
              <a:t>: National Quality forum – the body that </a:t>
            </a:r>
            <a:r>
              <a:rPr lang="en-US" sz="1200" kern="1200" dirty="0" err="1" smtClean="0">
                <a:solidFill>
                  <a:schemeClr val="tx1"/>
                </a:solidFill>
                <a:latin typeface="+mn-lt"/>
                <a:ea typeface="+mn-ea"/>
                <a:cs typeface="+mn-cs"/>
              </a:rPr>
              <a:t>accedits</a:t>
            </a:r>
            <a:r>
              <a:rPr lang="en-US" sz="1200" kern="1200" dirty="0" smtClean="0">
                <a:solidFill>
                  <a:schemeClr val="tx1"/>
                </a:solidFill>
                <a:latin typeface="+mn-lt"/>
                <a:ea typeface="+mn-ea"/>
                <a:cs typeface="+mn-cs"/>
              </a:rPr>
              <a:t> institutions in the US – is looking at </a:t>
            </a:r>
            <a:r>
              <a:rPr lang="en-US" sz="1200" kern="1200" dirty="0" err="1" smtClean="0">
                <a:solidFill>
                  <a:schemeClr val="tx1"/>
                </a:solidFill>
                <a:latin typeface="+mn-lt"/>
                <a:ea typeface="+mn-ea"/>
                <a:cs typeface="+mn-cs"/>
              </a:rPr>
              <a:t>PROs</a:t>
            </a:r>
            <a:r>
              <a:rPr lang="en-US" sz="1200" kern="1200" dirty="0" smtClean="0">
                <a:solidFill>
                  <a:schemeClr val="tx1"/>
                </a:solidFill>
                <a:latin typeface="+mn-lt"/>
                <a:ea typeface="+mn-ea"/>
                <a:cs typeface="+mn-cs"/>
              </a:rPr>
              <a:t> as basis for measuring quality of performance of institutions </a:t>
            </a:r>
          </a:p>
          <a:p>
            <a:pPr lvl="0"/>
            <a:r>
              <a:rPr lang="en-US" sz="1200" kern="1200" dirty="0" smtClean="0">
                <a:solidFill>
                  <a:schemeClr val="tx1"/>
                </a:solidFill>
                <a:latin typeface="+mn-lt"/>
                <a:ea typeface="+mn-ea"/>
                <a:cs typeface="+mn-cs"/>
              </a:rPr>
              <a:t>And of course, patients themselves – are becoming more and more informed and knowledgeable – with help of patient groups</a:t>
            </a:r>
          </a:p>
          <a:p>
            <a:pPr lvl="0"/>
            <a:endParaRPr lang="en-US" sz="1200" b="1" kern="1200" dirty="0" smtClean="0">
              <a:solidFill>
                <a:schemeClr val="tx1"/>
              </a:solidFill>
              <a:latin typeface="+mn-lt"/>
              <a:ea typeface="+mn-ea"/>
              <a:cs typeface="+mn-cs"/>
            </a:endParaRPr>
          </a:p>
          <a:p>
            <a:pPr lvl="0"/>
            <a:r>
              <a:rPr lang="en-US" sz="1200" b="1" dirty="0" smtClean="0"/>
              <a:t>Critical-Path </a:t>
            </a:r>
            <a:r>
              <a:rPr lang="en-US" sz="1200" b="1" dirty="0" err="1" smtClean="0"/>
              <a:t>Institutes’s</a:t>
            </a:r>
            <a:r>
              <a:rPr lang="en-US" sz="1200" b="1" dirty="0" smtClean="0"/>
              <a:t> PRO Consortium (public/private partnership) developing new PRO tools (formed 2008) </a:t>
            </a:r>
            <a:r>
              <a:rPr lang="en-US" sz="1200" dirty="0" smtClean="0"/>
              <a:t>for use as endpoints making regulatory claims</a:t>
            </a:r>
          </a:p>
          <a:p>
            <a:pPr lvl="1"/>
            <a:endParaRPr lang="en-US" sz="1200" b="1" dirty="0" smtClean="0"/>
          </a:p>
          <a:p>
            <a:endParaRPr lang="en-US" dirty="0"/>
          </a:p>
        </p:txBody>
      </p:sp>
      <p:sp>
        <p:nvSpPr>
          <p:cNvPr id="4" name="Slide Number Placeholder 3"/>
          <p:cNvSpPr>
            <a:spLocks noGrp="1"/>
          </p:cNvSpPr>
          <p:nvPr>
            <p:ph type="sldNum" sz="quarter" idx="10"/>
          </p:nvPr>
        </p:nvSpPr>
        <p:spPr/>
        <p:txBody>
          <a:bodyPr/>
          <a:lstStyle/>
          <a:p>
            <a:fld id="{970C7BBB-232D-4BC7-86C5-8EC044F596B3}" type="slidenum">
              <a:rPr lang="en-GB" smtClean="0"/>
              <a:pPr/>
              <a:t>2</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Also</a:t>
            </a:r>
            <a:r>
              <a:rPr lang="en-US" baseline="0" dirty="0" smtClean="0"/>
              <a:t> important is </a:t>
            </a:r>
            <a:r>
              <a:rPr lang="en-US" dirty="0" err="1" smtClean="0"/>
              <a:t>mappying</a:t>
            </a:r>
            <a:r>
              <a:rPr lang="en-US" dirty="0" smtClean="0"/>
              <a:t> best science to drug development programs, and communicating and organizing around that; getting stakeholders engaged</a:t>
            </a:r>
          </a:p>
          <a:p>
            <a:r>
              <a:rPr lang="en-US" dirty="0" smtClean="0">
                <a:latin typeface="Arial" pitchFamily="34" charset="0"/>
              </a:rPr>
              <a:t>Laurie Burke presented this slide at PRO consortium meeting…Ideally, and in a lot of cases in more recent years, PRO work should start as early as phase I. This is a key time for </a:t>
            </a:r>
            <a:r>
              <a:rPr lang="en-US" dirty="0" err="1" smtClean="0">
                <a:latin typeface="Arial" pitchFamily="34" charset="0"/>
              </a:rPr>
              <a:t>PROs</a:t>
            </a:r>
            <a:r>
              <a:rPr lang="en-US" dirty="0" smtClean="0">
                <a:latin typeface="Arial" pitchFamily="34" charset="0"/>
              </a:rPr>
              <a:t> because we can really help with realizing the potential product’s differentiating features and how we could potentially measure it. </a:t>
            </a:r>
          </a:p>
          <a:p>
            <a:endParaRPr lang="en-US" dirty="0" smtClean="0">
              <a:latin typeface="Arial" pitchFamily="34" charset="0"/>
            </a:endParaRPr>
          </a:p>
          <a:p>
            <a:r>
              <a:rPr lang="en-US" dirty="0" smtClean="0">
                <a:latin typeface="Arial" pitchFamily="34" charset="0"/>
              </a:rPr>
              <a:t>For example, what we may do would include</a:t>
            </a:r>
            <a:r>
              <a:rPr lang="en-US" baseline="0" dirty="0" smtClean="0">
                <a:latin typeface="Arial" pitchFamily="34" charset="0"/>
              </a:rPr>
              <a:t> understanding not just the important patient concepts </a:t>
            </a:r>
            <a:r>
              <a:rPr lang="en-US" dirty="0" smtClean="0">
                <a:latin typeface="Arial" pitchFamily="34" charset="0"/>
              </a:rPr>
              <a:t>and figuring out what we need to measure (with lit, </a:t>
            </a:r>
            <a:r>
              <a:rPr lang="en-US" dirty="0" err="1" smtClean="0">
                <a:latin typeface="Arial" pitchFamily="34" charset="0"/>
              </a:rPr>
              <a:t>qual</a:t>
            </a:r>
            <a:r>
              <a:rPr lang="en-US" dirty="0" smtClean="0">
                <a:latin typeface="Arial" pitchFamily="34" charset="0"/>
              </a:rPr>
              <a:t>) , what measures are available and if we need to develop new. But This also helps….understand unmet medical</a:t>
            </a:r>
            <a:r>
              <a:rPr lang="en-US" baseline="0" dirty="0" smtClean="0">
                <a:latin typeface="Arial" pitchFamily="34" charset="0"/>
              </a:rPr>
              <a:t> needs and opportunities for new drugs</a:t>
            </a:r>
          </a:p>
          <a:p>
            <a:endParaRPr lang="en-US" dirty="0" smtClean="0">
              <a:latin typeface="Arial" pitchFamily="34" charset="0"/>
            </a:endParaRPr>
          </a:p>
          <a:p>
            <a:r>
              <a:rPr lang="en-US" dirty="0" smtClean="0">
                <a:latin typeface="Arial" pitchFamily="34" charset="0"/>
              </a:rPr>
              <a:t>It’s </a:t>
            </a:r>
            <a:r>
              <a:rPr lang="en-US" dirty="0" err="1" smtClean="0">
                <a:latin typeface="Arial" pitchFamily="34" charset="0"/>
              </a:rPr>
              <a:t>importatnt</a:t>
            </a:r>
            <a:r>
              <a:rPr lang="en-US" dirty="0" smtClean="0">
                <a:latin typeface="Arial" pitchFamily="34" charset="0"/>
              </a:rPr>
              <a:t> to have that in phase I, because we’ll want to test these concepts and measures in the learn phase of development – phase II&gt;&gt;will give us the preliminary evidence we need and to adjust as necessary before</a:t>
            </a:r>
            <a:r>
              <a:rPr lang="en-US" baseline="0" dirty="0" smtClean="0">
                <a:latin typeface="Arial" pitchFamily="34" charset="0"/>
              </a:rPr>
              <a:t> end of phase II.  </a:t>
            </a:r>
            <a:endParaRPr lang="en-US" dirty="0" smtClean="0">
              <a:latin typeface="Arial" pitchFamily="34" charset="0"/>
            </a:endParaRPr>
          </a:p>
          <a:p>
            <a:endParaRPr lang="en-US" dirty="0" smtClean="0">
              <a:latin typeface="Arial" pitchFamily="34" charset="0"/>
            </a:endParaRPr>
          </a:p>
          <a:p>
            <a:r>
              <a:rPr lang="en-US" dirty="0" smtClean="0">
                <a:latin typeface="Arial" pitchFamily="34" charset="0"/>
              </a:rPr>
              <a:t>We Need evidence of any</a:t>
            </a:r>
            <a:r>
              <a:rPr lang="en-US" baseline="0" dirty="0" smtClean="0">
                <a:latin typeface="Arial" pitchFamily="34" charset="0"/>
              </a:rPr>
              <a:t> instruments </a:t>
            </a:r>
            <a:r>
              <a:rPr lang="en-US" baseline="0" dirty="0" err="1" smtClean="0">
                <a:latin typeface="Arial" pitchFamily="34" charset="0"/>
              </a:rPr>
              <a:t>alidity</a:t>
            </a:r>
            <a:r>
              <a:rPr lang="en-US" baseline="0" dirty="0" smtClean="0">
                <a:latin typeface="Arial" pitchFamily="34" charset="0"/>
              </a:rPr>
              <a:t> and reliability </a:t>
            </a:r>
            <a:r>
              <a:rPr lang="en-US" dirty="0" smtClean="0">
                <a:latin typeface="Arial" pitchFamily="34" charset="0"/>
              </a:rPr>
              <a:t>before end of phase II – so that means initial discussions ,starting as early as pre-</a:t>
            </a:r>
            <a:r>
              <a:rPr lang="en-US" dirty="0" err="1" smtClean="0">
                <a:latin typeface="Arial" pitchFamily="34" charset="0"/>
              </a:rPr>
              <a:t>IND</a:t>
            </a:r>
            <a:r>
              <a:rPr lang="en-US" dirty="0" smtClean="0">
                <a:latin typeface="Arial" pitchFamily="34" charset="0"/>
              </a:rPr>
              <a:t>, to</a:t>
            </a:r>
            <a:r>
              <a:rPr lang="en-US" baseline="0" dirty="0" smtClean="0">
                <a:latin typeface="Arial" pitchFamily="34" charset="0"/>
              </a:rPr>
              <a:t> be sure we’re measuring the right concepts</a:t>
            </a:r>
            <a:endParaRPr lang="en-US" dirty="0" smtClean="0">
              <a:latin typeface="Arial" pitchFamily="34" charset="0"/>
            </a:endParaRPr>
          </a:p>
          <a:p>
            <a:endParaRPr lang="en-US" dirty="0" smtClean="0">
              <a:latin typeface="Arial" pitchFamily="34" charset="0"/>
            </a:endParaRPr>
          </a:p>
          <a:p>
            <a:r>
              <a:rPr lang="en-GB" i="1" dirty="0" smtClean="0">
                <a:latin typeface="Arial" pitchFamily="34" charset="0"/>
              </a:rPr>
              <a:t>greater focus and dedicated PRO research early in development, as it is so focused on obtaining an exquisite understanding patient needs and disease effects, can not only inform endpoint selection but   could also help shape the clinical development plan and commercial strategy</a:t>
            </a:r>
          </a:p>
          <a:p>
            <a:endParaRPr lang="en-GB" i="1" dirty="0" smtClean="0">
              <a:latin typeface="Arial" pitchFamily="34" charset="0"/>
            </a:endParaRPr>
          </a:p>
          <a:p>
            <a:r>
              <a:rPr lang="en-GB" i="1" dirty="0" smtClean="0">
                <a:latin typeface="Arial" pitchFamily="34" charset="0"/>
              </a:rPr>
              <a:t>Key timings for when to be involved and get </a:t>
            </a:r>
            <a:r>
              <a:rPr lang="en-GB" i="1" dirty="0" err="1" smtClean="0">
                <a:latin typeface="Arial" pitchFamily="34" charset="0"/>
              </a:rPr>
              <a:t>FDA</a:t>
            </a:r>
            <a:r>
              <a:rPr lang="en-GB" i="1" dirty="0" smtClean="0">
                <a:latin typeface="Arial" pitchFamily="34" charset="0"/>
              </a:rPr>
              <a:t> feedback: prior to phase II  </a:t>
            </a:r>
            <a:endParaRPr lang="en-US" dirty="0" smtClean="0">
              <a:latin typeface="Arial" pitchFamily="34" charset="0"/>
            </a:endParaRPr>
          </a:p>
          <a:p>
            <a:endParaRPr lang="en-US" dirty="0" smtClean="0">
              <a:latin typeface="Arial" pitchFamily="34" charset="0"/>
            </a:endParaRPr>
          </a:p>
        </p:txBody>
      </p:sp>
      <p:sp>
        <p:nvSpPr>
          <p:cNvPr id="182276" name="Slide Number Placeholder 3"/>
          <p:cNvSpPr>
            <a:spLocks noGrp="1"/>
          </p:cNvSpPr>
          <p:nvPr>
            <p:ph type="sldNum" sz="quarter" idx="5"/>
          </p:nvPr>
        </p:nvSpPr>
        <p:spPr>
          <a:noFill/>
        </p:spPr>
        <p:txBody>
          <a:bodyPr/>
          <a:lstStyle/>
          <a:p>
            <a:fld id="{BD880E53-7FEC-4D2A-91B0-A02E10834860}" type="slidenum">
              <a:rPr lang="en-GB" smtClean="0">
                <a:latin typeface="Arial" pitchFamily="34" charset="0"/>
              </a:rPr>
              <a:pPr/>
              <a:t>12</a:t>
            </a:fld>
            <a:endParaRPr lang="en-GB"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Issue – more assessments, in face of squeezed drug dev timeline!</a:t>
            </a:r>
          </a:p>
          <a:p>
            <a:endParaRPr lang="en-US" dirty="0"/>
          </a:p>
        </p:txBody>
      </p:sp>
      <p:sp>
        <p:nvSpPr>
          <p:cNvPr id="4" name="Slide Number Placeholder 3"/>
          <p:cNvSpPr>
            <a:spLocks noGrp="1"/>
          </p:cNvSpPr>
          <p:nvPr>
            <p:ph type="sldNum" sz="quarter" idx="10"/>
          </p:nvPr>
        </p:nvSpPr>
        <p:spPr/>
        <p:txBody>
          <a:bodyPr/>
          <a:lstStyle/>
          <a:p>
            <a:fld id="{970C7BBB-232D-4BC7-86C5-8EC044F596B3}" type="slidenum">
              <a:rPr lang="en-GB" smtClean="0"/>
              <a:pPr/>
              <a:t>14</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ISPOR</a:t>
            </a:r>
            <a:r>
              <a:rPr lang="en-US" baseline="0" dirty="0" smtClean="0"/>
              <a:t> Task force on this, being lead by John Powers….</a:t>
            </a:r>
            <a:endParaRPr lang="en-US" dirty="0"/>
          </a:p>
        </p:txBody>
      </p:sp>
      <p:sp>
        <p:nvSpPr>
          <p:cNvPr id="4" name="Slide Number Placeholder 3"/>
          <p:cNvSpPr>
            <a:spLocks noGrp="1"/>
          </p:cNvSpPr>
          <p:nvPr>
            <p:ph type="sldNum" sz="quarter" idx="10"/>
          </p:nvPr>
        </p:nvSpPr>
        <p:spPr/>
        <p:txBody>
          <a:bodyPr/>
          <a:lstStyle/>
          <a:p>
            <a:fld id="{970C7BBB-232D-4BC7-86C5-8EC044F596B3}" type="slidenum">
              <a:rPr lang="en-GB" smtClean="0"/>
              <a:pPr/>
              <a:t>15</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0C7BBB-232D-4BC7-86C5-8EC044F596B3}" type="slidenum">
              <a:rPr lang="en-GB" smtClean="0"/>
              <a:pPr/>
              <a:t>16</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But where do we go from here? I would hope, as  and that would be to harness interest in bringing in patient perspective </a:t>
            </a:r>
            <a:r>
              <a:rPr lang="en-US" sz="1200" kern="1200" dirty="0" err="1" smtClean="0">
                <a:solidFill>
                  <a:schemeClr val="tx1"/>
                </a:solidFill>
                <a:latin typeface="+mn-lt"/>
                <a:ea typeface="+mn-ea"/>
                <a:cs typeface="+mn-cs"/>
              </a:rPr>
              <a:t>thgouth</a:t>
            </a:r>
            <a:r>
              <a:rPr lang="en-US" sz="1200" kern="1200" dirty="0" smtClean="0">
                <a:solidFill>
                  <a:schemeClr val="tx1"/>
                </a:solidFill>
                <a:latin typeface="+mn-lt"/>
                <a:ea typeface="+mn-ea"/>
                <a:cs typeface="+mn-cs"/>
              </a:rPr>
              <a:t> innovative means such as; </a:t>
            </a:r>
          </a:p>
          <a:p>
            <a:pPr lvl="0"/>
            <a:r>
              <a:rPr lang="en-US" sz="1200" kern="1200" dirty="0" smtClean="0">
                <a:solidFill>
                  <a:schemeClr val="tx1"/>
                </a:solidFill>
                <a:latin typeface="+mn-lt"/>
                <a:ea typeface="+mn-ea"/>
                <a:cs typeface="+mn-cs"/>
              </a:rPr>
              <a:t>Exit interviews, (</a:t>
            </a:r>
            <a:r>
              <a:rPr lang="en-US" sz="1200" kern="1200" dirty="0" err="1" smtClean="0">
                <a:solidFill>
                  <a:schemeClr val="tx1"/>
                </a:solidFill>
                <a:latin typeface="+mn-lt"/>
                <a:ea typeface="+mn-ea"/>
                <a:cs typeface="+mn-cs"/>
              </a:rPr>
              <a:t>Orencia</a:t>
            </a:r>
            <a:r>
              <a:rPr lang="en-US" sz="1200" kern="1200" dirty="0" smtClean="0">
                <a:solidFill>
                  <a:schemeClr val="tx1"/>
                </a:solidFill>
                <a:latin typeface="+mn-lt"/>
                <a:ea typeface="+mn-ea"/>
                <a:cs typeface="+mn-cs"/>
              </a:rPr>
              <a:t> – is an oldie but a goodie), early in a drug’s development </a:t>
            </a:r>
          </a:p>
          <a:p>
            <a:pPr lvl="0"/>
            <a:r>
              <a:rPr lang="en-US" sz="1200" kern="1200" dirty="0" smtClean="0">
                <a:solidFill>
                  <a:schemeClr val="tx1"/>
                </a:solidFill>
                <a:latin typeface="+mn-lt"/>
                <a:ea typeface="+mn-ea"/>
                <a:cs typeface="+mn-cs"/>
              </a:rPr>
              <a:t>Use of existing and evolving electronic means of capturing patient perspective (what about the actual patient voice? Or simply touch?) and integrated with physiologic data</a:t>
            </a:r>
          </a:p>
          <a:p>
            <a:pPr lvl="0"/>
            <a:r>
              <a:rPr lang="en-US" sz="1200" kern="1200" dirty="0" smtClean="0">
                <a:solidFill>
                  <a:schemeClr val="tx1"/>
                </a:solidFill>
                <a:latin typeface="+mn-lt"/>
                <a:ea typeface="+mn-ea"/>
                <a:cs typeface="+mn-cs"/>
              </a:rPr>
              <a:t>Application of social media advances, perhaps to help inform later work that would be more rigorous, or at </a:t>
            </a:r>
            <a:r>
              <a:rPr lang="en-US" sz="1200" kern="1200" dirty="0" err="1" smtClean="0">
                <a:solidFill>
                  <a:schemeClr val="tx1"/>
                </a:solidFill>
                <a:latin typeface="+mn-lt"/>
                <a:ea typeface="+mn-ea"/>
                <a:cs typeface="+mn-cs"/>
              </a:rPr>
              <a:t>at</a:t>
            </a:r>
            <a:r>
              <a:rPr lang="en-US" sz="1200" kern="1200" dirty="0" smtClean="0">
                <a:solidFill>
                  <a:schemeClr val="tx1"/>
                </a:solidFill>
                <a:latin typeface="+mn-lt"/>
                <a:ea typeface="+mn-ea"/>
                <a:cs typeface="+mn-cs"/>
              </a:rPr>
              <a:t> least to </a:t>
            </a:r>
            <a:r>
              <a:rPr lang="en-US" sz="1200" kern="1200" dirty="0" err="1" smtClean="0">
                <a:solidFill>
                  <a:schemeClr val="tx1"/>
                </a:solidFill>
                <a:latin typeface="+mn-lt"/>
                <a:ea typeface="+mn-ea"/>
                <a:cs typeface="+mn-cs"/>
              </a:rPr>
              <a:t>recruite</a:t>
            </a:r>
            <a:r>
              <a:rPr lang="en-US" sz="1200" kern="1200" dirty="0" smtClean="0">
                <a:solidFill>
                  <a:schemeClr val="tx1"/>
                </a:solidFill>
                <a:latin typeface="+mn-lt"/>
                <a:ea typeface="+mn-ea"/>
                <a:cs typeface="+mn-cs"/>
              </a:rPr>
              <a:t> and connect patients</a:t>
            </a:r>
          </a:p>
          <a:p>
            <a:pPr lvl="0"/>
            <a:r>
              <a:rPr lang="en-US" sz="1200" kern="1200" dirty="0" err="1" smtClean="0">
                <a:solidFill>
                  <a:schemeClr val="tx1"/>
                </a:solidFill>
                <a:latin typeface="+mn-lt"/>
                <a:ea typeface="+mn-ea"/>
                <a:cs typeface="+mn-cs"/>
              </a:rPr>
              <a:t>Intergration</a:t>
            </a:r>
            <a:r>
              <a:rPr lang="en-US" sz="1200" kern="1200" dirty="0" smtClean="0">
                <a:solidFill>
                  <a:schemeClr val="tx1"/>
                </a:solidFill>
                <a:latin typeface="+mn-lt"/>
                <a:ea typeface="+mn-ea"/>
                <a:cs typeface="+mn-cs"/>
              </a:rPr>
              <a:t> of patient voice with patient data to capture patient perspective (e.g. with electronic health records, etc)</a:t>
            </a:r>
          </a:p>
          <a:p>
            <a:endParaRPr lang="en-US" dirty="0"/>
          </a:p>
        </p:txBody>
      </p:sp>
      <p:sp>
        <p:nvSpPr>
          <p:cNvPr id="4" name="Slide Number Placeholder 3"/>
          <p:cNvSpPr>
            <a:spLocks noGrp="1"/>
          </p:cNvSpPr>
          <p:nvPr>
            <p:ph type="sldNum" sz="quarter" idx="10"/>
          </p:nvPr>
        </p:nvSpPr>
        <p:spPr/>
        <p:txBody>
          <a:bodyPr/>
          <a:lstStyle/>
          <a:p>
            <a:fld id="{970C7BBB-232D-4BC7-86C5-8EC044F596B3}" type="slidenum">
              <a:rPr lang="en-GB" smtClean="0"/>
              <a:pPr/>
              <a:t>17</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in the face of wider environment, where there are technology advances, and social media, where there is so much </a:t>
            </a:r>
            <a:r>
              <a:rPr lang="en-US" sz="1200" kern="1200" dirty="0" err="1" smtClean="0">
                <a:solidFill>
                  <a:schemeClr val="tx1"/>
                </a:solidFill>
                <a:latin typeface="+mn-lt"/>
                <a:ea typeface="+mn-ea"/>
                <a:cs typeface="+mn-cs"/>
              </a:rPr>
              <a:t>ifnromation</a:t>
            </a:r>
            <a:r>
              <a:rPr lang="en-US" sz="1200" kern="1200" dirty="0" smtClean="0">
                <a:solidFill>
                  <a:schemeClr val="tx1"/>
                </a:solidFill>
                <a:latin typeface="+mn-lt"/>
                <a:ea typeface="+mn-ea"/>
                <a:cs typeface="+mn-cs"/>
              </a:rPr>
              <a:t> shared,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a:t>
            </a:r>
          </a:p>
          <a:p>
            <a:r>
              <a:rPr lang="en-US" dirty="0" smtClean="0"/>
              <a:t>Rapid advances in consumer electronics, telecommunications , technological sensors</a:t>
            </a:r>
          </a:p>
          <a:p>
            <a:r>
              <a:rPr lang="en-US" dirty="0" smtClean="0"/>
              <a:t>Changing expectations as patients and health care providers becomes more techno-</a:t>
            </a:r>
            <a:r>
              <a:rPr lang="en-US" dirty="0" err="1" smtClean="0"/>
              <a:t>philic</a:t>
            </a:r>
            <a:r>
              <a:rPr lang="en-US" dirty="0" smtClean="0"/>
              <a:t> &amp; </a:t>
            </a:r>
            <a:r>
              <a:rPr lang="en-US" dirty="0" err="1" smtClean="0"/>
              <a:t>saavy</a:t>
            </a:r>
            <a:r>
              <a:rPr lang="en-US" dirty="0" smtClean="0"/>
              <a:t> </a:t>
            </a:r>
          </a:p>
          <a:p>
            <a:r>
              <a:rPr lang="en-US" dirty="0" smtClean="0"/>
              <a:t>Proliferation of  </a:t>
            </a:r>
            <a:r>
              <a:rPr lang="en-US" dirty="0" err="1" smtClean="0"/>
              <a:t>smartphone</a:t>
            </a:r>
            <a:r>
              <a:rPr lang="en-US" dirty="0" smtClean="0"/>
              <a:t> apps for tracking health, compliance with meds, etc </a:t>
            </a:r>
          </a:p>
          <a:p>
            <a:r>
              <a:rPr lang="en-US" dirty="0" smtClean="0"/>
              <a:t>Electronic medical records and use of </a:t>
            </a:r>
            <a:r>
              <a:rPr lang="en-US" dirty="0" err="1" smtClean="0"/>
              <a:t>iPads</a:t>
            </a:r>
            <a:r>
              <a:rPr lang="en-US" dirty="0" smtClean="0"/>
              <a:t> in clinical practice</a:t>
            </a:r>
          </a:p>
          <a:p>
            <a:r>
              <a:rPr lang="en-US" dirty="0" smtClean="0"/>
              <a:t>Greater acceptance of telemedicine, and how that could be used in  clinical trials</a:t>
            </a:r>
          </a:p>
          <a:p>
            <a:endParaRPr lang="en-US" dirty="0"/>
          </a:p>
        </p:txBody>
      </p:sp>
      <p:sp>
        <p:nvSpPr>
          <p:cNvPr id="4" name="Slide Number Placeholder 3"/>
          <p:cNvSpPr>
            <a:spLocks noGrp="1"/>
          </p:cNvSpPr>
          <p:nvPr>
            <p:ph type="sldNum" sz="quarter" idx="10"/>
          </p:nvPr>
        </p:nvSpPr>
        <p:spPr/>
        <p:txBody>
          <a:bodyPr/>
          <a:lstStyle/>
          <a:p>
            <a:fld id="{970C7BBB-232D-4BC7-86C5-8EC044F596B3}" type="slidenum">
              <a:rPr lang="en-GB" smtClean="0"/>
              <a:pPr/>
              <a:t>3</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r>
              <a:rPr lang="en-US" b="1" dirty="0" smtClean="0"/>
              <a:t>To me, the best way to measure these</a:t>
            </a:r>
          </a:p>
          <a:p>
            <a:pPr eaLnBrk="1" hangingPunct="1"/>
            <a:r>
              <a:rPr lang="en-US" b="1" dirty="0" smtClean="0"/>
              <a:t>So how can </a:t>
            </a:r>
            <a:r>
              <a:rPr lang="en-US" b="1" dirty="0" err="1" smtClean="0"/>
              <a:t>PROs</a:t>
            </a:r>
            <a:r>
              <a:rPr lang="en-US" b="1" dirty="0" smtClean="0"/>
              <a:t> be used? Not just for label claims….PROS can be used to demonstrate treatment benefits,</a:t>
            </a:r>
            <a:r>
              <a:rPr lang="en-US" b="1" baseline="0" dirty="0" smtClean="0"/>
              <a:t> for a number of reasons: </a:t>
            </a:r>
          </a:p>
          <a:p>
            <a:pPr eaLnBrk="1" hangingPunct="1"/>
            <a:endParaRPr lang="en-US" b="1" dirty="0" smtClean="0"/>
          </a:p>
          <a:p>
            <a:pPr eaLnBrk="1" hangingPunct="1"/>
            <a:r>
              <a:rPr lang="en-US" b="1" dirty="0" smtClean="0"/>
              <a:t>They can</a:t>
            </a:r>
            <a:r>
              <a:rPr lang="en-US" b="1" baseline="0" dirty="0" smtClean="0"/>
              <a:t> </a:t>
            </a:r>
            <a:r>
              <a:rPr lang="en-US" b="1" dirty="0" smtClean="0"/>
              <a:t>Support regulatory approval –</a:t>
            </a:r>
            <a:r>
              <a:rPr lang="en-US" b="1" baseline="0" dirty="0" smtClean="0"/>
              <a:t> be the</a:t>
            </a:r>
            <a:r>
              <a:rPr lang="en-US" b="1" dirty="0" smtClean="0"/>
              <a:t> basis for an indication </a:t>
            </a:r>
            <a:endParaRPr lang="en-US" dirty="0" smtClean="0"/>
          </a:p>
          <a:p>
            <a:pPr lvl="1" eaLnBrk="1" hangingPunct="1"/>
            <a:r>
              <a:rPr lang="en-US" dirty="0" smtClean="0"/>
              <a:t>There 23 products approved by FDA using </a:t>
            </a:r>
            <a:r>
              <a:rPr lang="en-US" dirty="0" err="1" smtClean="0"/>
              <a:t>PROs</a:t>
            </a:r>
            <a:r>
              <a:rPr lang="en-US" dirty="0" smtClean="0"/>
              <a:t> as primary endpoints since 2012 (e.g. IBS, ADHD, epilepsy, erectile dysfunction, overactive bladder, RA, rhinitis, </a:t>
            </a:r>
            <a:r>
              <a:rPr lang="en-US" dirty="0" err="1" smtClean="0"/>
              <a:t>varicella</a:t>
            </a:r>
            <a:r>
              <a:rPr lang="en-US" dirty="0" smtClean="0"/>
              <a:t>, </a:t>
            </a:r>
            <a:r>
              <a:rPr lang="en-US" dirty="0" err="1" smtClean="0"/>
              <a:t>COPD</a:t>
            </a:r>
            <a:r>
              <a:rPr lang="en-US" dirty="0" smtClean="0"/>
              <a:t>)</a:t>
            </a:r>
          </a:p>
          <a:p>
            <a:pPr lvl="1" eaLnBrk="1" hangingPunct="1"/>
            <a:endParaRPr lang="en-US" dirty="0" smtClean="0"/>
          </a:p>
          <a:p>
            <a:pPr eaLnBrk="1" hangingPunct="1"/>
            <a:r>
              <a:rPr lang="en-US" b="1" dirty="0" smtClean="0"/>
              <a:t>Help Differentiate and add value (e.g. key secondary endpoint in labeling) </a:t>
            </a:r>
          </a:p>
          <a:p>
            <a:pPr lvl="1">
              <a:lnSpc>
                <a:spcPct val="90000"/>
              </a:lnSpc>
            </a:pPr>
            <a:r>
              <a:rPr lang="en-US" dirty="0" smtClean="0">
                <a:solidFill>
                  <a:schemeClr val="tx1">
                    <a:lumMod val="75000"/>
                  </a:schemeClr>
                </a:solidFill>
              </a:rPr>
              <a:t>Demonstrate clinical meaningfulness of primary endpoint, from patient’s perspective, e.g. PRO used to demonstrate meaning of timed 25-foot walk (primary endpoint) in multiple sclerosis trials, and gained label claim</a:t>
            </a:r>
            <a:endParaRPr lang="en-US" dirty="0" smtClean="0"/>
          </a:p>
          <a:p>
            <a:pPr lvl="1">
              <a:lnSpc>
                <a:spcPct val="90000"/>
              </a:lnSpc>
            </a:pPr>
            <a:endParaRPr lang="en-US" dirty="0" smtClean="0"/>
          </a:p>
          <a:p>
            <a:pPr>
              <a:defRPr/>
            </a:pPr>
            <a:r>
              <a:rPr lang="en-US" dirty="0" smtClean="0"/>
              <a:t>And, we May need to have claims if we’re not first to market and others have</a:t>
            </a:r>
            <a:r>
              <a:rPr lang="en-US" baseline="0" dirty="0" smtClean="0"/>
              <a:t> them – there are examples of this in the respiratory space</a:t>
            </a:r>
            <a:endParaRPr lang="en-US" dirty="0" smtClean="0"/>
          </a:p>
          <a:p>
            <a:pPr lvl="1" eaLnBrk="1" hangingPunct="1">
              <a:lnSpc>
                <a:spcPct val="90000"/>
              </a:lnSpc>
            </a:pPr>
            <a:endParaRPr lang="en-US" b="1" dirty="0" smtClean="0"/>
          </a:p>
          <a:p>
            <a:pPr eaLnBrk="1" hangingPunct="1"/>
            <a:r>
              <a:rPr lang="en-US" b="1" dirty="0" smtClean="0"/>
              <a:t>Support treatment benefits even if not in the label </a:t>
            </a:r>
            <a:r>
              <a:rPr lang="en-US" dirty="0" smtClean="0"/>
              <a:t>(e.g. publications, global value dossiers, </a:t>
            </a:r>
            <a:r>
              <a:rPr lang="en-US" dirty="0" err="1" smtClean="0"/>
              <a:t>HTA</a:t>
            </a:r>
            <a:r>
              <a:rPr lang="en-US" dirty="0" smtClean="0"/>
              <a:t> submissions)</a:t>
            </a:r>
          </a:p>
          <a:p>
            <a:pPr lvl="1" eaLnBrk="1" hangingPunct="1">
              <a:lnSpc>
                <a:spcPct val="90000"/>
              </a:lnSpc>
            </a:pPr>
            <a:r>
              <a:rPr lang="en-US" dirty="0" smtClean="0"/>
              <a:t>Basis of utility calculations, for cost-effectiveness evaluations </a:t>
            </a:r>
            <a:br>
              <a:rPr lang="en-US" dirty="0" smtClean="0"/>
            </a:br>
            <a:r>
              <a:rPr lang="en-US" dirty="0" smtClean="0"/>
              <a:t>(e.g. EQ-5D needed for NICE)</a:t>
            </a:r>
          </a:p>
          <a:p>
            <a:pPr lvl="1" eaLnBrk="1" hangingPunct="1">
              <a:lnSpc>
                <a:spcPct val="90000"/>
              </a:lnSpc>
            </a:pPr>
            <a:r>
              <a:rPr lang="en-US" dirty="0" smtClean="0"/>
              <a:t>Peer-to-peer communications with payers,  (e.g. </a:t>
            </a:r>
            <a:r>
              <a:rPr lang="en-US" dirty="0" err="1" smtClean="0"/>
              <a:t>HRQOL</a:t>
            </a:r>
            <a:r>
              <a:rPr lang="en-US" dirty="0" smtClean="0"/>
              <a:t> impacts of our drugs)</a:t>
            </a:r>
          </a:p>
          <a:p>
            <a:pPr lvl="1" eaLnBrk="1" hangingPunct="1">
              <a:lnSpc>
                <a:spcPct val="90000"/>
              </a:lnSpc>
            </a:pPr>
            <a:endParaRPr lang="en-US" dirty="0" smtClean="0"/>
          </a:p>
          <a:p>
            <a:pPr lvl="1" eaLnBrk="1" hangingPunct="1">
              <a:lnSpc>
                <a:spcPct val="90000"/>
              </a:lnSpc>
            </a:pPr>
            <a:r>
              <a:rPr lang="en-US" dirty="0" smtClean="0"/>
              <a:t>Help tell the story,</a:t>
            </a:r>
            <a:r>
              <a:rPr lang="en-US" baseline="0" dirty="0" smtClean="0"/>
              <a:t> more holistically, about treatment benefits</a:t>
            </a:r>
            <a:r>
              <a:rPr lang="en-US" dirty="0" smtClean="0"/>
              <a:t/>
            </a:r>
            <a:br>
              <a:rPr lang="en-US" dirty="0" smtClean="0"/>
            </a:br>
            <a:endParaRPr lang="en-US" dirty="0" smtClean="0"/>
          </a:p>
          <a:p>
            <a:pPr eaLnBrk="1" hangingPunct="1">
              <a:lnSpc>
                <a:spcPct val="90000"/>
              </a:lnSpc>
            </a:pPr>
            <a:r>
              <a:rPr lang="en-US" b="1" dirty="0" smtClean="0"/>
              <a:t>Use in Clinical Practice</a:t>
            </a:r>
            <a:endParaRPr lang="en-US" dirty="0" smtClean="0"/>
          </a:p>
          <a:p>
            <a:pPr lvl="1">
              <a:lnSpc>
                <a:spcPct val="90000"/>
              </a:lnSpc>
            </a:pPr>
            <a:r>
              <a:rPr lang="en-US" dirty="0" err="1" smtClean="0"/>
              <a:t>COPD</a:t>
            </a:r>
            <a:r>
              <a:rPr lang="en-US" dirty="0" smtClean="0"/>
              <a:t> Assessment Test, Asthma Control Test (e.g. physician-patient communication) </a:t>
            </a:r>
          </a:p>
          <a:p>
            <a:pPr marL="457200" marR="0" lvl="1" indent="0" algn="l" defTabSz="914400" rtl="0" eaLnBrk="0" fontAlgn="base" latinLnBrk="0" hangingPunct="0">
              <a:lnSpc>
                <a:spcPct val="90000"/>
              </a:lnSpc>
              <a:spcBef>
                <a:spcPct val="0"/>
              </a:spcBef>
              <a:spcAft>
                <a:spcPct val="0"/>
              </a:spcAft>
              <a:buClrTx/>
              <a:buSzTx/>
              <a:buFontTx/>
              <a:buNone/>
              <a:tabLst/>
              <a:defRPr/>
            </a:pPr>
            <a:r>
              <a:rPr lang="en-US" dirty="0" smtClean="0"/>
              <a:t>The CAT development</a:t>
            </a:r>
            <a:r>
              <a:rPr lang="en-US" baseline="0" dirty="0" smtClean="0"/>
              <a:t> was led by GSK, and has been enormously successful as a tool for physicians </a:t>
            </a:r>
            <a:r>
              <a:rPr lang="en-US" sz="1000" kern="1200" dirty="0" smtClean="0">
                <a:solidFill>
                  <a:schemeClr val="tx1"/>
                </a:solidFill>
                <a:latin typeface="Arial" charset="0"/>
                <a:ea typeface="+mn-ea"/>
                <a:cs typeface="+mn-cs"/>
              </a:rPr>
              <a:t>The CAT has been successfully applied to facilitate communications between patients and physicians around the world to optimize patient treatment. It has been designated as part of the GOLD guidelines in </a:t>
            </a:r>
            <a:r>
              <a:rPr lang="en-US" sz="1000" kern="1200" dirty="0" err="1" smtClean="0">
                <a:solidFill>
                  <a:schemeClr val="tx1"/>
                </a:solidFill>
                <a:latin typeface="Arial" charset="0"/>
                <a:ea typeface="+mn-ea"/>
                <a:cs typeface="+mn-cs"/>
              </a:rPr>
              <a:t>COPD</a:t>
            </a:r>
            <a:r>
              <a:rPr lang="en-US" sz="1000" kern="1200" dirty="0" smtClean="0">
                <a:solidFill>
                  <a:schemeClr val="tx1"/>
                </a:solidFill>
                <a:latin typeface="Arial" charset="0"/>
                <a:ea typeface="+mn-ea"/>
                <a:cs typeface="+mn-cs"/>
              </a:rPr>
              <a:t> and incorporated into the </a:t>
            </a:r>
            <a:r>
              <a:rPr lang="en-US" sz="1000" kern="1200" dirty="0" err="1" smtClean="0">
                <a:solidFill>
                  <a:schemeClr val="tx1"/>
                </a:solidFill>
                <a:latin typeface="Arial" charset="0"/>
                <a:ea typeface="+mn-ea"/>
                <a:cs typeface="+mn-cs"/>
              </a:rPr>
              <a:t>EMA</a:t>
            </a:r>
            <a:r>
              <a:rPr lang="en-US" sz="1000" kern="1200" dirty="0" smtClean="0">
                <a:solidFill>
                  <a:schemeClr val="tx1"/>
                </a:solidFill>
                <a:latin typeface="Arial" charset="0"/>
                <a:ea typeface="+mn-ea"/>
                <a:cs typeface="+mn-cs"/>
              </a:rPr>
              <a:t> guidance for the development of medicinal products for the treatment of </a:t>
            </a:r>
            <a:r>
              <a:rPr lang="en-US" sz="1000" kern="1200" dirty="0" err="1" smtClean="0">
                <a:solidFill>
                  <a:schemeClr val="tx1"/>
                </a:solidFill>
                <a:latin typeface="Arial" charset="0"/>
                <a:ea typeface="+mn-ea"/>
                <a:cs typeface="+mn-cs"/>
              </a:rPr>
              <a:t>COPD</a:t>
            </a:r>
            <a:r>
              <a:rPr lang="en-US" sz="1000" kern="1200" dirty="0" smtClean="0">
                <a:solidFill>
                  <a:schemeClr val="tx1"/>
                </a:solidFill>
                <a:latin typeface="Arial" charset="0"/>
                <a:ea typeface="+mn-ea"/>
                <a:cs typeface="+mn-cs"/>
              </a:rPr>
              <a:t>.</a:t>
            </a:r>
          </a:p>
          <a:p>
            <a:pPr lvl="1">
              <a:lnSpc>
                <a:spcPct val="90000"/>
              </a:lnSpc>
            </a:pPr>
            <a:r>
              <a:rPr lang="en-US" dirty="0" smtClean="0"/>
              <a:t/>
            </a:r>
            <a:br>
              <a:rPr lang="en-US" dirty="0" smtClean="0"/>
            </a:br>
            <a:endParaRPr lang="en-US" dirty="0" smtClean="0"/>
          </a:p>
          <a:p>
            <a:pPr>
              <a:defRPr/>
            </a:pPr>
            <a:r>
              <a:rPr lang="en-US" dirty="0" smtClean="0"/>
              <a:t>Emphasize</a:t>
            </a:r>
            <a:r>
              <a:rPr lang="en-US" baseline="0" dirty="0" smtClean="0"/>
              <a:t> </a:t>
            </a:r>
            <a:r>
              <a:rPr lang="en-US" dirty="0" smtClean="0"/>
              <a:t>NOT just for label claims, so is important to have PRO strategies</a:t>
            </a:r>
            <a:endParaRPr lang="en-US" dirty="0"/>
          </a:p>
        </p:txBody>
      </p:sp>
      <p:sp>
        <p:nvSpPr>
          <p:cNvPr id="167940" name="Slide Number Placeholder 3"/>
          <p:cNvSpPr>
            <a:spLocks noGrp="1"/>
          </p:cNvSpPr>
          <p:nvPr>
            <p:ph type="sldNum" sz="quarter" idx="5"/>
          </p:nvPr>
        </p:nvSpPr>
        <p:spPr>
          <a:noFill/>
        </p:spPr>
        <p:txBody>
          <a:bodyPr/>
          <a:lstStyle/>
          <a:p>
            <a:fld id="{EC0D18F1-2739-473E-985F-6AE810E670F3}" type="slidenum">
              <a:rPr lang="en-GB" smtClean="0">
                <a:latin typeface="Arial" pitchFamily="34" charset="0"/>
              </a:rPr>
              <a:pPr/>
              <a:t>4</a:t>
            </a:fld>
            <a:endParaRPr lang="en-GB"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lnSpc>
                <a:spcPct val="90000"/>
              </a:lnSpc>
              <a:spcBef>
                <a:spcPct val="20000"/>
              </a:spcBef>
              <a:defRPr/>
            </a:pPr>
            <a:r>
              <a:rPr lang="en-US" sz="1000" dirty="0" smtClean="0"/>
              <a:t>Lots of </a:t>
            </a:r>
            <a:r>
              <a:rPr lang="en-US" sz="1000" dirty="0" err="1" smtClean="0"/>
              <a:t>companyies</a:t>
            </a:r>
            <a:r>
              <a:rPr lang="en-US" sz="1000" dirty="0" smtClean="0"/>
              <a:t> have recognized this – and have pursued label claims</a:t>
            </a:r>
          </a:p>
          <a:p>
            <a:pPr>
              <a:lnSpc>
                <a:spcPct val="90000"/>
              </a:lnSpc>
              <a:spcBef>
                <a:spcPct val="20000"/>
              </a:spcBef>
              <a:defRPr/>
            </a:pPr>
            <a:endParaRPr lang="en-US" sz="1000" dirty="0" smtClean="0"/>
          </a:p>
          <a:p>
            <a:pPr>
              <a:lnSpc>
                <a:spcPct val="90000"/>
              </a:lnSpc>
              <a:spcBef>
                <a:spcPct val="20000"/>
              </a:spcBef>
              <a:defRPr/>
            </a:pPr>
            <a:r>
              <a:rPr lang="en-US" sz="1000" dirty="0" smtClean="0"/>
              <a:t>Forbes– “</a:t>
            </a:r>
            <a:r>
              <a:rPr lang="en-US" sz="1000" dirty="0" err="1" smtClean="0"/>
              <a:t>Invega’s</a:t>
            </a:r>
            <a:r>
              <a:rPr lang="en-US" sz="1000" dirty="0" smtClean="0"/>
              <a:t> one possible advantage is that it’s the first ever schizophrenia drug to show improvement on a scale known as </a:t>
            </a:r>
            <a:r>
              <a:rPr lang="en-US" sz="1000" dirty="0" err="1" smtClean="0"/>
              <a:t>PSP</a:t>
            </a:r>
            <a:r>
              <a:rPr lang="en-US" sz="1000" dirty="0" smtClean="0"/>
              <a:t>, or Personal and Social Performance--a measure of personal and social functioning.  The FDA will allow this to be included in the label.  </a:t>
            </a:r>
            <a:r>
              <a:rPr lang="en-US" sz="1000" b="1" dirty="0" smtClean="0"/>
              <a:t>For J&amp;J, this would be the drug’s upside and could be used by the manufacturer to promote the drug as better than the competition.</a:t>
            </a:r>
            <a:r>
              <a:rPr lang="en-US" sz="1000" dirty="0" smtClean="0"/>
              <a:t>”</a:t>
            </a:r>
            <a:r>
              <a:rPr lang="en-US" sz="1000" b="1" i="1" dirty="0" smtClean="0"/>
              <a:t>Forbes.com – December 20,2006</a:t>
            </a:r>
          </a:p>
          <a:p>
            <a:pPr>
              <a:lnSpc>
                <a:spcPct val="90000"/>
              </a:lnSpc>
              <a:spcBef>
                <a:spcPct val="20000"/>
              </a:spcBef>
              <a:defRPr/>
            </a:pPr>
            <a:r>
              <a:rPr lang="en-US" sz="1000" dirty="0" smtClean="0"/>
              <a:t>Majority of successful PRO claims are </a:t>
            </a:r>
            <a:r>
              <a:rPr lang="en-US" sz="1000" b="1" dirty="0" smtClean="0"/>
              <a:t>based on symptom improvement</a:t>
            </a:r>
          </a:p>
          <a:p>
            <a:pPr>
              <a:lnSpc>
                <a:spcPct val="90000"/>
              </a:lnSpc>
              <a:spcBef>
                <a:spcPct val="20000"/>
              </a:spcBef>
              <a:defRPr/>
            </a:pPr>
            <a:endParaRPr lang="en-US" sz="1000" b="1" i="1" dirty="0" smtClean="0"/>
          </a:p>
          <a:p>
            <a:pPr>
              <a:lnSpc>
                <a:spcPct val="90000"/>
              </a:lnSpc>
              <a:spcBef>
                <a:spcPct val="20000"/>
              </a:spcBef>
              <a:defRPr/>
            </a:pPr>
            <a:endParaRPr lang="en-US" sz="1000" b="1" i="1" dirty="0" smtClean="0"/>
          </a:p>
          <a:p>
            <a:pPr>
              <a:defRPr/>
            </a:pPr>
            <a:r>
              <a:rPr lang="en-US" sz="1000" dirty="0" err="1" smtClean="0"/>
              <a:t>Arcapta</a:t>
            </a:r>
            <a:r>
              <a:rPr lang="en-US" sz="1000" dirty="0" smtClean="0"/>
              <a:t>: Message – if have good data FDA can put it in</a:t>
            </a:r>
          </a:p>
          <a:p>
            <a:pPr lvl="1">
              <a:defRPr/>
            </a:pPr>
            <a:r>
              <a:rPr lang="en-US" sz="1000" dirty="0" smtClean="0"/>
              <a:t>(</a:t>
            </a:r>
            <a:r>
              <a:rPr lang="en-US" sz="1000" dirty="0" err="1" smtClean="0"/>
              <a:t>SEALD</a:t>
            </a:r>
            <a:r>
              <a:rPr lang="en-US" sz="1000" dirty="0" smtClean="0"/>
              <a:t> not consulted and had a number of criticisms regarding the labeling</a:t>
            </a:r>
          </a:p>
          <a:p>
            <a:pPr lvl="1">
              <a:defRPr/>
            </a:pPr>
            <a:r>
              <a:rPr lang="en-US" sz="1000" dirty="0" smtClean="0"/>
              <a:t>Novartis is using a lot in </a:t>
            </a:r>
            <a:r>
              <a:rPr lang="en-US" sz="1000" dirty="0" err="1" smtClean="0"/>
              <a:t>adversing</a:t>
            </a:r>
            <a:r>
              <a:rPr lang="en-US" sz="1000" dirty="0" smtClean="0"/>
              <a:t>;</a:t>
            </a:r>
            <a:r>
              <a:rPr lang="en-US" sz="1000" baseline="0" dirty="0" smtClean="0"/>
              <a:t> our respiratory colleagues have noted a shift even in the payer space – asking for such information on how products affect functioning, etc</a:t>
            </a:r>
            <a:br>
              <a:rPr lang="en-US" sz="1000" baseline="0" dirty="0" smtClean="0"/>
            </a:br>
            <a:r>
              <a:rPr lang="en-US" sz="1000" baseline="0" dirty="0" smtClean="0"/>
              <a:t>Do we need to include it our studies going forward</a:t>
            </a:r>
            <a:endParaRPr lang="en-US" sz="1000" dirty="0" smtClean="0"/>
          </a:p>
          <a:p>
            <a:pPr lvl="2">
              <a:defRPr/>
            </a:pPr>
            <a:endParaRPr lang="en-US" sz="1000" dirty="0" smtClean="0"/>
          </a:p>
          <a:p>
            <a:pPr>
              <a:defRPr/>
            </a:pPr>
            <a:r>
              <a:rPr lang="en-US" sz="1000" dirty="0" err="1" smtClean="0"/>
              <a:t>Incyte</a:t>
            </a:r>
            <a:r>
              <a:rPr lang="en-US" sz="1000" dirty="0" smtClean="0"/>
              <a:t> Interesting case because: held up as a great example of how to collaborate with the FDA, and work with them very early in development</a:t>
            </a:r>
          </a:p>
          <a:p>
            <a:pPr lvl="1">
              <a:defRPr/>
            </a:pPr>
            <a:r>
              <a:rPr lang="en-US" sz="1000" dirty="0" smtClean="0"/>
              <a:t>The PRO Guidance</a:t>
            </a:r>
            <a:r>
              <a:rPr lang="en-US" sz="1000" baseline="0" dirty="0" smtClean="0"/>
              <a:t> not strictly applied</a:t>
            </a:r>
            <a:endParaRPr lang="en-US" sz="1000" dirty="0" smtClean="0"/>
          </a:p>
          <a:p>
            <a:pPr lvl="1">
              <a:defRPr/>
            </a:pPr>
            <a:r>
              <a:rPr lang="en-US" sz="1000" dirty="0" smtClean="0"/>
              <a:t>Evidence of validity – many</a:t>
            </a:r>
            <a:r>
              <a:rPr lang="en-US" sz="1000" baseline="0" dirty="0" smtClean="0"/>
              <a:t> sources; modified i</a:t>
            </a:r>
            <a:r>
              <a:rPr lang="en-US" sz="1000" dirty="0" smtClean="0"/>
              <a:t>nstrument</a:t>
            </a:r>
          </a:p>
          <a:p>
            <a:pPr lvl="1">
              <a:defRPr/>
            </a:pPr>
            <a:r>
              <a:rPr lang="en-US" sz="1000" dirty="0" err="1" smtClean="0"/>
              <a:t>Utilizaiton</a:t>
            </a:r>
            <a:r>
              <a:rPr lang="en-US" sz="1000" baseline="0" dirty="0" smtClean="0"/>
              <a:t> of </a:t>
            </a:r>
            <a:r>
              <a:rPr lang="en-US" sz="1000" dirty="0" err="1" smtClean="0"/>
              <a:t>ePRO</a:t>
            </a:r>
            <a:r>
              <a:rPr lang="en-US" sz="1000" baseline="0" dirty="0" smtClean="0"/>
              <a:t> key to success</a:t>
            </a:r>
            <a:br>
              <a:rPr lang="en-US" sz="1000" baseline="0" dirty="0" smtClean="0"/>
            </a:br>
            <a:endParaRPr lang="en-US" sz="1000" dirty="0" smtClean="0"/>
          </a:p>
          <a:p>
            <a:pPr lvl="2">
              <a:defRPr/>
            </a:pPr>
            <a:endParaRPr lang="en-US" sz="2000" dirty="0" smtClean="0"/>
          </a:p>
          <a:p>
            <a:pPr lvl="2">
              <a:defRPr/>
            </a:pPr>
            <a:endParaRPr lang="en-US" sz="2000" dirty="0" smtClean="0"/>
          </a:p>
          <a:p>
            <a:pPr lvl="2">
              <a:defRPr/>
            </a:pPr>
            <a:endParaRPr lang="en-US" sz="2000" dirty="0" smtClean="0"/>
          </a:p>
          <a:p>
            <a:pPr>
              <a:lnSpc>
                <a:spcPct val="90000"/>
              </a:lnSpc>
              <a:spcBef>
                <a:spcPct val="20000"/>
              </a:spcBef>
              <a:defRPr/>
            </a:pPr>
            <a:endParaRPr lang="en-US" sz="800" dirty="0"/>
          </a:p>
        </p:txBody>
      </p:sp>
      <p:sp>
        <p:nvSpPr>
          <p:cNvPr id="168964" name="Slide Number Placeholder 3"/>
          <p:cNvSpPr>
            <a:spLocks noGrp="1"/>
          </p:cNvSpPr>
          <p:nvPr>
            <p:ph type="sldNum" sz="quarter" idx="5"/>
          </p:nvPr>
        </p:nvSpPr>
        <p:spPr>
          <a:noFill/>
        </p:spPr>
        <p:txBody>
          <a:bodyPr/>
          <a:lstStyle/>
          <a:p>
            <a:fld id="{AD350594-84D4-4B00-8DB4-6C4849C0065C}" type="slidenum">
              <a:rPr lang="en-GB" smtClean="0">
                <a:latin typeface="Arial" pitchFamily="34" charset="0"/>
              </a:rPr>
              <a:pPr/>
              <a:t>5</a:t>
            </a:fld>
            <a:endParaRPr lang="en-GB"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Going</a:t>
            </a:r>
            <a:r>
              <a:rPr lang="en-US" baseline="0" dirty="0" smtClean="0"/>
              <a:t> back in history…..</a:t>
            </a:r>
            <a:r>
              <a:rPr lang="en-US" dirty="0" smtClean="0"/>
              <a:t>Well, here’s what the old</a:t>
            </a:r>
            <a:r>
              <a:rPr lang="en-US" baseline="0" dirty="0" smtClean="0"/>
              <a:t> way was….</a:t>
            </a:r>
            <a:endParaRPr lang="en-US" dirty="0"/>
          </a:p>
        </p:txBody>
      </p:sp>
      <p:sp>
        <p:nvSpPr>
          <p:cNvPr id="4" name="Slide Number Placeholder 3"/>
          <p:cNvSpPr>
            <a:spLocks noGrp="1"/>
          </p:cNvSpPr>
          <p:nvPr>
            <p:ph type="sldNum" sz="quarter" idx="10"/>
          </p:nvPr>
        </p:nvSpPr>
        <p:spPr/>
        <p:txBody>
          <a:bodyPr/>
          <a:lstStyle/>
          <a:p>
            <a:fld id="{970C7BBB-232D-4BC7-86C5-8EC044F596B3}" type="slidenum">
              <a:rPr lang="en-GB" smtClean="0"/>
              <a:pPr/>
              <a:t>7</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p:spPr>
        <p:txBody>
          <a:bodyPr/>
          <a:lstStyle/>
          <a:p>
            <a:r>
              <a:rPr lang="en-US" dirty="0" smtClean="0">
                <a:latin typeface="Arial" pitchFamily="34" charset="0"/>
              </a:rPr>
              <a:t>People may forget</a:t>
            </a:r>
            <a:r>
              <a:rPr lang="en-US" baseline="0" dirty="0" smtClean="0">
                <a:latin typeface="Arial" pitchFamily="34" charset="0"/>
              </a:rPr>
              <a:t> the development of the guidance was based upon best practices, but just adds to it, if going for a claim, and </a:t>
            </a:r>
          </a:p>
          <a:p>
            <a:r>
              <a:rPr lang="en-US" baseline="0" dirty="0" smtClean="0">
                <a:latin typeface="Arial" pitchFamily="34" charset="0"/>
              </a:rPr>
              <a:t>Won’t go through what’s in here….</a:t>
            </a:r>
          </a:p>
          <a:p>
            <a:endParaRPr lang="en-US" dirty="0" smtClean="0">
              <a:latin typeface="Arial" pitchFamily="34" charset="0"/>
            </a:endParaRPr>
          </a:p>
          <a:p>
            <a:r>
              <a:rPr lang="en-US" dirty="0" smtClean="0">
                <a:latin typeface="Arial" pitchFamily="34" charset="0"/>
              </a:rPr>
              <a:t>These are the Best practices that apply regardless of how we use the data</a:t>
            </a:r>
          </a:p>
          <a:p>
            <a:r>
              <a:rPr lang="en-US" dirty="0" smtClean="0">
                <a:latin typeface="Arial" pitchFamily="34" charset="0"/>
              </a:rPr>
              <a:t>**mention about how PRO guidance standards would apply to new assessments going forward for </a:t>
            </a:r>
            <a:r>
              <a:rPr lang="en-US" dirty="0" err="1" smtClean="0">
                <a:latin typeface="Arial" pitchFamily="34" charset="0"/>
              </a:rPr>
              <a:t>clin</a:t>
            </a:r>
            <a:r>
              <a:rPr lang="en-US" dirty="0" smtClean="0">
                <a:latin typeface="Arial" pitchFamily="34" charset="0"/>
              </a:rPr>
              <a:t> Ros</a:t>
            </a:r>
          </a:p>
          <a:p>
            <a:endParaRPr lang="en-US" dirty="0" smtClean="0">
              <a:latin typeface="Arial" pitchFamily="34" charset="0"/>
            </a:endParaRPr>
          </a:p>
          <a:p>
            <a:r>
              <a:rPr lang="en-US" dirty="0" smtClean="0">
                <a:latin typeface="Arial" pitchFamily="34" charset="0"/>
              </a:rPr>
              <a:t>Needs to be for FIT for PURPOSE  (don’t ask me if something is “validated” – it needs to be ‘fit for purpose’)</a:t>
            </a:r>
          </a:p>
          <a:p>
            <a:r>
              <a:rPr lang="en-US" dirty="0" err="1" smtClean="0">
                <a:latin typeface="Arial" pitchFamily="34" charset="0"/>
              </a:rPr>
              <a:t>EMA</a:t>
            </a:r>
            <a:r>
              <a:rPr lang="en-US" dirty="0" smtClean="0">
                <a:latin typeface="Arial" pitchFamily="34" charset="0"/>
              </a:rPr>
              <a:t> involvement</a:t>
            </a:r>
          </a:p>
        </p:txBody>
      </p:sp>
      <p:sp>
        <p:nvSpPr>
          <p:cNvPr id="173060" name="Slide Number Placeholder 3"/>
          <p:cNvSpPr>
            <a:spLocks noGrp="1"/>
          </p:cNvSpPr>
          <p:nvPr>
            <p:ph type="sldNum" sz="quarter" idx="5"/>
          </p:nvPr>
        </p:nvSpPr>
        <p:spPr>
          <a:noFill/>
        </p:spPr>
        <p:txBody>
          <a:bodyPr/>
          <a:lstStyle/>
          <a:p>
            <a:fld id="{F3648BE4-13C2-4825-91ED-3F3B4068BDE4}" type="slidenum">
              <a:rPr lang="en-US" smtClean="0">
                <a:latin typeface="Arial" pitchFamily="34" charset="0"/>
              </a:rPr>
              <a:pPr/>
              <a:t>8</a:t>
            </a:fld>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p:spPr>
        <p:txBody>
          <a:bodyPr/>
          <a:lstStyle/>
          <a:p>
            <a:r>
              <a:rPr lang="en-US" dirty="0" smtClean="0">
                <a:latin typeface="Arial" pitchFamily="34" charset="0"/>
              </a:rPr>
              <a:t>.  </a:t>
            </a:r>
          </a:p>
        </p:txBody>
      </p:sp>
      <p:sp>
        <p:nvSpPr>
          <p:cNvPr id="179204" name="Slide Number Placeholder 3"/>
          <p:cNvSpPr>
            <a:spLocks noGrp="1"/>
          </p:cNvSpPr>
          <p:nvPr>
            <p:ph type="sldNum" sz="quarter" idx="5"/>
          </p:nvPr>
        </p:nvSpPr>
        <p:spPr>
          <a:noFill/>
        </p:spPr>
        <p:txBody>
          <a:bodyPr/>
          <a:lstStyle/>
          <a:p>
            <a:fld id="{DCD7DCD2-CD35-4D94-816F-3C0E1EB375DB}" type="slidenum">
              <a:rPr lang="en-GB" smtClean="0">
                <a:latin typeface="Arial" pitchFamily="34" charset="0"/>
              </a:rPr>
              <a:pPr/>
              <a:t>9</a:t>
            </a:fld>
            <a:endParaRPr lang="en-GB"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lvl="2"/>
            <a:endParaRPr lang="en-US" sz="1600" b="1" dirty="0" smtClean="0"/>
          </a:p>
          <a:p>
            <a:pPr lvl="2"/>
            <a:r>
              <a:rPr lang="en-US" sz="1600" b="1" dirty="0" smtClean="0"/>
              <a:t>Proximal</a:t>
            </a:r>
            <a:r>
              <a:rPr lang="en-US" sz="1600" dirty="0" smtClean="0"/>
              <a:t>: </a:t>
            </a:r>
            <a:r>
              <a:rPr lang="en-US" sz="1600" b="1" dirty="0" smtClean="0"/>
              <a:t>core disease-defining aspects of how patients feel and function</a:t>
            </a:r>
            <a:r>
              <a:rPr lang="en-US" sz="1600" dirty="0" smtClean="0"/>
              <a:t>.</a:t>
            </a:r>
          </a:p>
          <a:p>
            <a:pPr lvl="2"/>
            <a:r>
              <a:rPr lang="en-US" sz="1600" b="1" dirty="0" smtClean="0"/>
              <a:t>Distal:  impact of those core signs and symptoms on other aspects of how patients feel or function.</a:t>
            </a:r>
            <a:r>
              <a:rPr lang="en-US" sz="1600" dirty="0" smtClean="0"/>
              <a:t> </a:t>
            </a:r>
          </a:p>
          <a:p>
            <a:pPr lvl="2"/>
            <a:r>
              <a:rPr lang="en-US" sz="1600" i="1" dirty="0" smtClean="0"/>
              <a:t>Proximal direct assessments are more likely to demonstrate treatment benefit and should be considered more appropriate for use as primary/secondary endpoints </a:t>
            </a:r>
          </a:p>
          <a:p>
            <a:pPr lvl="2"/>
            <a:endParaRPr lang="en-US" sz="1600" i="1" dirty="0" smtClean="0"/>
          </a:p>
          <a:p>
            <a:pPr marL="914400" marR="0" lvl="2" indent="0" algn="l" defTabSz="914400" rtl="0" eaLnBrk="0" fontAlgn="base" latinLnBrk="0" hangingPunct="0">
              <a:lnSpc>
                <a:spcPct val="100000"/>
              </a:lnSpc>
              <a:spcBef>
                <a:spcPct val="0"/>
              </a:spcBef>
              <a:spcAft>
                <a:spcPct val="0"/>
              </a:spcAft>
              <a:buClrTx/>
              <a:buSzTx/>
              <a:buFontTx/>
              <a:buNone/>
              <a:tabLst/>
              <a:defRPr/>
            </a:pPr>
            <a:r>
              <a:rPr lang="en-US" sz="1600" dirty="0" smtClean="0">
                <a:latin typeface="Arial" pitchFamily="34" charset="0"/>
              </a:rPr>
              <a:t>Distal concepts could be influenced by multiple  other factors and therefore challenging to interpret when documenting treatment benefit, particularly if the effect of the treatment on the core disease-defining concepts is unknown </a:t>
            </a:r>
            <a:endParaRPr lang="en-US" sz="1600" b="1" dirty="0" smtClean="0"/>
          </a:p>
          <a:p>
            <a:pPr lvl="2"/>
            <a:endParaRPr lang="en-US" sz="1600" i="1" dirty="0" smtClean="0"/>
          </a:p>
          <a:p>
            <a:pPr eaLnBrk="1" hangingPunct="1">
              <a:defRPr/>
            </a:pPr>
            <a:endParaRPr lang="en-US" dirty="0" smtClean="0"/>
          </a:p>
          <a:p>
            <a:pPr eaLnBrk="1" hangingPunct="1">
              <a:defRPr/>
            </a:pPr>
            <a:r>
              <a:rPr lang="en-US" dirty="0" smtClean="0"/>
              <a:t>MOST</a:t>
            </a:r>
            <a:r>
              <a:rPr lang="en-US" baseline="0" dirty="0" smtClean="0"/>
              <a:t> CLAIMS are on the left side, </a:t>
            </a:r>
          </a:p>
          <a:p>
            <a:pPr eaLnBrk="1" hangingPunct="1">
              <a:defRPr/>
            </a:pPr>
            <a:r>
              <a:rPr lang="en-US" baseline="0" dirty="0" smtClean="0"/>
              <a:t>Makes sense doesn’t it? Example question</a:t>
            </a:r>
          </a:p>
          <a:p>
            <a:pPr eaLnBrk="1" hangingPunct="1">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emphasis on symptoms, especially where patient’s voice has been silent!</a:t>
            </a:r>
          </a:p>
          <a:p>
            <a:pPr eaLnBrk="1" hangingPunct="1">
              <a:defRPr/>
            </a:pPr>
            <a:endParaRPr lang="en-US" dirty="0" smtClean="0"/>
          </a:p>
          <a:p>
            <a:pPr eaLnBrk="1" hangingPunct="1">
              <a:defRPr/>
            </a:pPr>
            <a:endParaRPr lang="en-US" dirty="0" smtClean="0"/>
          </a:p>
          <a:p>
            <a:pPr eaLnBrk="1" hangingPunct="1">
              <a:defRPr/>
            </a:pPr>
            <a:endParaRPr lang="en-US" dirty="0"/>
          </a:p>
        </p:txBody>
      </p:sp>
      <p:sp>
        <p:nvSpPr>
          <p:cNvPr id="180228" name="Slide Number Placeholder 3"/>
          <p:cNvSpPr>
            <a:spLocks noGrp="1"/>
          </p:cNvSpPr>
          <p:nvPr>
            <p:ph type="sldNum" sz="quarter" idx="5"/>
          </p:nvPr>
        </p:nvSpPr>
        <p:spPr>
          <a:noFill/>
        </p:spPr>
        <p:txBody>
          <a:bodyPr/>
          <a:lstStyle/>
          <a:p>
            <a:pPr eaLnBrk="1" hangingPunct="1"/>
            <a:fld id="{6ED7F8B2-72C6-43B6-9F06-45BB7130757C}" type="slidenum">
              <a:rPr lang="en-US" smtClean="0">
                <a:solidFill>
                  <a:srgbClr val="000000"/>
                </a:solidFill>
                <a:latin typeface="Arial" pitchFamily="34" charset="0"/>
              </a:rPr>
              <a:pPr eaLnBrk="1" hangingPunct="1"/>
              <a:t>10</a:t>
            </a:fld>
            <a:endParaRPr lang="en-US" smtClean="0">
              <a:solidFill>
                <a:srgbClr val="000000"/>
              </a:solidFill>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2A587841-9B25-480E-BA0B-221B8F6570F1}" type="slidenum">
              <a:rPr lang="en-US" smtClean="0">
                <a:latin typeface="Arial" pitchFamily="34" charset="0"/>
              </a:rPr>
              <a:pPr/>
              <a:t>11</a:t>
            </a:fld>
            <a:endParaRPr lang="en-US" smtClean="0">
              <a:latin typeface="Arial" pitchFamily="34" charset="0"/>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xfrm>
            <a:off x="679759" y="4717755"/>
            <a:ext cx="5434983" cy="4469809"/>
          </a:xfrm>
          <a:noFill/>
          <a:ln/>
        </p:spPr>
        <p:txBody>
          <a:bodyPr/>
          <a:lstStyle/>
          <a:p>
            <a:r>
              <a:rPr lang="en-US" dirty="0" smtClean="0">
                <a:solidFill>
                  <a:schemeClr val="accent2"/>
                </a:solidFill>
                <a:latin typeface="Arial" pitchFamily="34" charset="0"/>
              </a:rPr>
              <a:t>For those us in</a:t>
            </a:r>
            <a:r>
              <a:rPr lang="en-US" baseline="0" dirty="0" smtClean="0">
                <a:solidFill>
                  <a:schemeClr val="accent2"/>
                </a:solidFill>
                <a:latin typeface="Arial" pitchFamily="34" charset="0"/>
              </a:rPr>
              <a:t> </a:t>
            </a:r>
            <a:r>
              <a:rPr lang="en-US" dirty="0" err="1" smtClean="0">
                <a:solidFill>
                  <a:schemeClr val="accent2"/>
                </a:solidFill>
                <a:latin typeface="Arial" pitchFamily="34" charset="0"/>
              </a:rPr>
              <a:t>Pharma</a:t>
            </a:r>
            <a:r>
              <a:rPr lang="en-US" dirty="0" smtClean="0">
                <a:solidFill>
                  <a:schemeClr val="accent2"/>
                </a:solidFill>
                <a:latin typeface="Arial" pitchFamily="34" charset="0"/>
              </a:rPr>
              <a:t>….</a:t>
            </a:r>
          </a:p>
          <a:p>
            <a:r>
              <a:rPr lang="en-US" dirty="0" smtClean="0">
                <a:solidFill>
                  <a:schemeClr val="accent2"/>
                </a:solidFill>
                <a:latin typeface="Arial" pitchFamily="34" charset="0"/>
              </a:rPr>
              <a:t>What do</a:t>
            </a:r>
            <a:r>
              <a:rPr lang="en-US" baseline="0" dirty="0" smtClean="0">
                <a:solidFill>
                  <a:schemeClr val="accent2"/>
                </a:solidFill>
                <a:latin typeface="Arial" pitchFamily="34" charset="0"/>
              </a:rPr>
              <a:t> we want to say at the end of the day, regardless of where using PRO info?</a:t>
            </a:r>
            <a:endParaRPr lang="en-US" dirty="0" smtClean="0">
              <a:solidFill>
                <a:schemeClr val="accent2"/>
              </a:solidFill>
              <a:latin typeface="Arial" pitchFamily="34" charset="0"/>
            </a:endParaRPr>
          </a:p>
          <a:p>
            <a:r>
              <a:rPr lang="en-US" dirty="0" smtClean="0">
                <a:solidFill>
                  <a:schemeClr val="accent2"/>
                </a:solidFill>
                <a:latin typeface="Arial" pitchFamily="34" charset="0"/>
              </a:rPr>
              <a:t>Start Early and work through Development – regardless of whether need to develop a PRO or not to support the claim… A lot of pieces to be put in place and end up with</a:t>
            </a:r>
            <a:r>
              <a:rPr lang="en-US" baseline="0" dirty="0" smtClean="0">
                <a:solidFill>
                  <a:schemeClr val="accent2"/>
                </a:solidFill>
                <a:latin typeface="Arial" pitchFamily="34" charset="0"/>
              </a:rPr>
              <a:t> every</a:t>
            </a:r>
            <a:r>
              <a:rPr lang="en-US" dirty="0" smtClean="0">
                <a:solidFill>
                  <a:schemeClr val="accent2"/>
                </a:solidFill>
                <a:latin typeface="Arial" pitchFamily="34" charset="0"/>
              </a:rPr>
              <a:t>thing in PRO Evidence Package</a:t>
            </a:r>
          </a:p>
          <a:p>
            <a:endParaRPr lang="en-US" dirty="0" smtClean="0">
              <a:solidFill>
                <a:schemeClr val="accent2"/>
              </a:solidFill>
              <a:latin typeface="Arial" pitchFamily="34" charset="0"/>
            </a:endParaRPr>
          </a:p>
          <a:p>
            <a:pPr>
              <a:spcBef>
                <a:spcPct val="40000"/>
              </a:spcBef>
              <a:buClr>
                <a:srgbClr val="FF0000"/>
              </a:buClr>
              <a:buSzPct val="125000"/>
              <a:buFont typeface="Wingdings" pitchFamily="2" charset="2"/>
              <a:buChar char="§"/>
            </a:pPr>
            <a:r>
              <a:rPr lang="en-US" dirty="0" err="1" smtClean="0">
                <a:latin typeface="Arial" pitchFamily="34" charset="0"/>
              </a:rPr>
              <a:t>APC</a:t>
            </a:r>
            <a:endParaRPr lang="en-US" dirty="0" smtClean="0">
              <a:latin typeface="Arial" pitchFamily="34" charset="0"/>
            </a:endParaRPr>
          </a:p>
          <a:p>
            <a:pPr>
              <a:spcBef>
                <a:spcPct val="40000"/>
              </a:spcBef>
              <a:buClr>
                <a:srgbClr val="FF0000"/>
              </a:buClr>
              <a:buSzPct val="125000"/>
              <a:buFont typeface="Wingdings" pitchFamily="2" charset="2"/>
              <a:buChar char="§"/>
            </a:pPr>
            <a:r>
              <a:rPr lang="en-US" dirty="0" smtClean="0">
                <a:latin typeface="Arial" pitchFamily="34" charset="0"/>
              </a:rPr>
              <a:t>Strategy (claim, promotion, publication, </a:t>
            </a:r>
            <a:r>
              <a:rPr lang="en-US" dirty="0" err="1" smtClean="0">
                <a:latin typeface="Arial" pitchFamily="34" charset="0"/>
              </a:rPr>
              <a:t>HTA</a:t>
            </a:r>
            <a:r>
              <a:rPr lang="en-US" dirty="0" smtClean="0">
                <a:latin typeface="Arial" pitchFamily="34" charset="0"/>
              </a:rPr>
              <a:t> submission)</a:t>
            </a:r>
          </a:p>
          <a:p>
            <a:pPr>
              <a:spcBef>
                <a:spcPct val="40000"/>
              </a:spcBef>
              <a:buClr>
                <a:srgbClr val="FF0000"/>
              </a:buClr>
              <a:buSzPct val="125000"/>
              <a:buFont typeface="Wingdings" pitchFamily="2" charset="2"/>
              <a:buChar char="§"/>
            </a:pPr>
            <a:r>
              <a:rPr lang="en-US" dirty="0" smtClean="0">
                <a:latin typeface="Arial" pitchFamily="34" charset="0"/>
              </a:rPr>
              <a:t>Endpoint model</a:t>
            </a:r>
          </a:p>
          <a:p>
            <a:pPr>
              <a:spcBef>
                <a:spcPct val="40000"/>
              </a:spcBef>
              <a:buClr>
                <a:srgbClr val="FF0000"/>
              </a:buClr>
              <a:buSzPct val="125000"/>
              <a:buFont typeface="Wingdings" pitchFamily="2" charset="2"/>
              <a:buChar char="§"/>
            </a:pPr>
            <a:r>
              <a:rPr lang="en-US" dirty="0" smtClean="0">
                <a:latin typeface="Arial" pitchFamily="34" charset="0"/>
              </a:rPr>
              <a:t>Preparation of PRO evidence package</a:t>
            </a:r>
          </a:p>
          <a:p>
            <a:endParaRPr lang="en-US" dirty="0" smtClean="0">
              <a:solidFill>
                <a:schemeClr val="accent2"/>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0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22398" t="11461" r="16737" b="31387"/>
          <a:stretch/>
        </p:blipFill>
        <p:spPr>
          <a:xfrm>
            <a:off x="123825" y="1809750"/>
            <a:ext cx="4943126" cy="5048250"/>
          </a:xfrm>
          <a:prstGeom prst="rect">
            <a:avLst/>
          </a:prstGeom>
        </p:spPr>
      </p:pic>
      <p:sp>
        <p:nvSpPr>
          <p:cNvPr id="2" name="Title 1"/>
          <p:cNvSpPr>
            <a:spLocks noGrp="1"/>
          </p:cNvSpPr>
          <p:nvPr>
            <p:ph type="ctrTitle"/>
          </p:nvPr>
        </p:nvSpPr>
        <p:spPr>
          <a:xfrm>
            <a:off x="395288" y="3776841"/>
            <a:ext cx="4443412" cy="1101514"/>
          </a:xfrm>
        </p:spPr>
        <p:txBody>
          <a:bodyPr vert="horz" lIns="0" tIns="0" rIns="0" bIns="0" rtlCol="0" anchor="t" anchorCtr="0">
            <a:noAutofit/>
          </a:bodyPr>
          <a:lstStyle>
            <a:lvl1pPr>
              <a:lnSpc>
                <a:spcPct val="95000"/>
              </a:lnSpc>
              <a:defRPr lang="en-GB" sz="2600">
                <a:solidFill>
                  <a:schemeClr val="bg1"/>
                </a:solidFill>
                <a:effectLst/>
              </a:defRPr>
            </a:lvl1pPr>
          </a:lstStyle>
          <a:p>
            <a:pPr lvl="0"/>
            <a:r>
              <a:rPr lang="en-US" dirty="0" smtClean="0"/>
              <a:t>Click to edit Master title style</a:t>
            </a:r>
            <a:endParaRPr lang="en-GB" dirty="0"/>
          </a:p>
        </p:txBody>
      </p:sp>
      <p:sp>
        <p:nvSpPr>
          <p:cNvPr id="3" name="Subtitle 2"/>
          <p:cNvSpPr>
            <a:spLocks noGrp="1"/>
          </p:cNvSpPr>
          <p:nvPr>
            <p:ph type="subTitle" idx="1"/>
          </p:nvPr>
        </p:nvSpPr>
        <p:spPr>
          <a:xfrm>
            <a:off x="395288" y="4742541"/>
            <a:ext cx="4443412" cy="1494771"/>
          </a:xfrm>
        </p:spPr>
        <p:txBody>
          <a:bodyPr vert="horz" lIns="0" tIns="0" rIns="0" bIns="0" rtlCol="0" anchor="t" anchorCtr="0">
            <a:noAutofit/>
          </a:bodyPr>
          <a:lstStyle>
            <a:lvl1pPr marL="179388" indent="-179388">
              <a:lnSpc>
                <a:spcPct val="95000"/>
              </a:lnSpc>
              <a:spcBef>
                <a:spcPts val="0"/>
              </a:spcBef>
              <a:buNone/>
              <a:defRPr lang="en-GB" sz="1800">
                <a:solidFill>
                  <a:schemeClr val="bg1"/>
                </a:solidFill>
                <a:effectLst/>
                <a:latin typeface="+mn-lt"/>
              </a:defRPr>
            </a:lvl1pPr>
          </a:lstStyle>
          <a:p>
            <a:pPr marL="0" lvl="0" indent="0"/>
            <a:r>
              <a:rPr lang="en-US" dirty="0" smtClean="0"/>
              <a:t>Click to edit Master subtitle style</a:t>
            </a:r>
            <a:endParaRPr lang="en-GB"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80906" y="310913"/>
            <a:ext cx="1505715" cy="612649"/>
          </a:xfrm>
          <a:prstGeom prst="rect">
            <a:avLst/>
          </a:prstGeom>
        </p:spPr>
      </p:pic>
    </p:spTree>
    <p:extLst>
      <p:ext uri="{BB962C8B-B14F-4D97-AF65-F5344CB8AC3E}">
        <p14:creationId xmlns:p14="http://schemas.microsoft.com/office/powerpoint/2010/main" val="1672410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Slide Number Placeholder 5"/>
          <p:cNvSpPr>
            <a:spLocks noGrp="1"/>
          </p:cNvSpPr>
          <p:nvPr>
            <p:ph type="sldNum" sz="quarter" idx="12"/>
          </p:nvPr>
        </p:nvSpPr>
        <p:spPr>
          <a:xfrm>
            <a:off x="8677374" y="6476208"/>
            <a:ext cx="288032" cy="365125"/>
          </a:xfrm>
        </p:spPr>
        <p:txBody>
          <a:bodyPr/>
          <a:lstStyle/>
          <a:p>
            <a:fld id="{2FE18977-94FB-415F-B497-03350E8854FC}" type="slidenum">
              <a:rPr lang="en-GB" smtClean="0"/>
              <a:pPr/>
              <a:t>‹#›</a:t>
            </a:fld>
            <a:endParaRPr lang="en-GB" dirty="0"/>
          </a:p>
        </p:txBody>
      </p:sp>
      <p:sp>
        <p:nvSpPr>
          <p:cNvPr id="8" name="Text Placeholder 7"/>
          <p:cNvSpPr>
            <a:spLocks noGrp="1"/>
          </p:cNvSpPr>
          <p:nvPr>
            <p:ph type="body" sz="quarter" idx="13"/>
          </p:nvPr>
        </p:nvSpPr>
        <p:spPr>
          <a:xfrm>
            <a:off x="392907" y="707457"/>
            <a:ext cx="7419454" cy="417287"/>
          </a:xfrm>
        </p:spPr>
        <p:txBody>
          <a:bodyPr/>
          <a:lstStyle>
            <a:lvl1pPr marL="0" indent="0">
              <a:buNone/>
              <a:defRPr sz="1800">
                <a:latin typeface="+mj-lt"/>
              </a:defRPr>
            </a:lvl1pPr>
            <a:lvl2pPr marL="358775" indent="0">
              <a:buNone/>
              <a:defRPr>
                <a:latin typeface="Cambria" pitchFamily="18" charset="0"/>
              </a:defRPr>
            </a:lvl2pPr>
            <a:lvl3pPr marL="717550" indent="0">
              <a:buNone/>
              <a:defRPr>
                <a:latin typeface="Cambria" pitchFamily="18" charset="0"/>
              </a:defRPr>
            </a:lvl3pPr>
            <a:lvl4pPr marL="1076325" indent="0">
              <a:buNone/>
              <a:defRPr>
                <a:latin typeface="Cambria" pitchFamily="18" charset="0"/>
              </a:defRPr>
            </a:lvl4pPr>
            <a:lvl5pPr marL="1435100" indent="0">
              <a:buNone/>
              <a:defRPr>
                <a:latin typeface="Cambria" pitchFamily="18" charset="0"/>
              </a:defRPr>
            </a:lvl5pPr>
          </a:lstStyle>
          <a:p>
            <a:pPr lvl="0"/>
            <a:r>
              <a:rPr lang="en-US" dirty="0" smtClean="0"/>
              <a:t>Click to edit Master text styles</a:t>
            </a:r>
          </a:p>
        </p:txBody>
      </p:sp>
      <p:sp>
        <p:nvSpPr>
          <p:cNvPr id="10" name="Date Placeholder 3"/>
          <p:cNvSpPr>
            <a:spLocks noGrp="1"/>
          </p:cNvSpPr>
          <p:nvPr>
            <p:ph type="dt" sz="half" idx="2"/>
          </p:nvPr>
        </p:nvSpPr>
        <p:spPr>
          <a:xfrm>
            <a:off x="1763440" y="6476208"/>
            <a:ext cx="1094060" cy="365125"/>
          </a:xfrm>
          <a:prstGeom prst="rect">
            <a:avLst/>
          </a:prstGeom>
        </p:spPr>
        <p:txBody>
          <a:bodyPr vert="horz" lIns="0" tIns="0" rIns="0" bIns="0" rtlCol="0" anchor="t" anchorCtr="0"/>
          <a:lstStyle>
            <a:lvl1pPr algn="l">
              <a:defRPr sz="800">
                <a:solidFill>
                  <a:schemeClr val="tx1"/>
                </a:solidFill>
              </a:defRPr>
            </a:lvl1pPr>
          </a:lstStyle>
          <a:p>
            <a:r>
              <a:rPr lang="en-GB" smtClean="0"/>
              <a:t>00 Month 0000</a:t>
            </a:r>
            <a:endParaRPr lang="en-GB" dirty="0"/>
          </a:p>
        </p:txBody>
      </p:sp>
      <p:sp>
        <p:nvSpPr>
          <p:cNvPr id="11" name="Footer Placeholder 4"/>
          <p:cNvSpPr>
            <a:spLocks noGrp="1"/>
          </p:cNvSpPr>
          <p:nvPr>
            <p:ph type="ftr" sz="quarter" idx="3"/>
          </p:nvPr>
        </p:nvSpPr>
        <p:spPr>
          <a:xfrm>
            <a:off x="395288" y="6476208"/>
            <a:ext cx="1368152" cy="365125"/>
          </a:xfrm>
          <a:prstGeom prst="rect">
            <a:avLst/>
          </a:prstGeom>
        </p:spPr>
        <p:txBody>
          <a:bodyPr vert="horz" lIns="0" tIns="0" rIns="0" bIns="0" rtlCol="0" anchor="t" anchorCtr="0"/>
          <a:lstStyle>
            <a:lvl1pPr algn="l">
              <a:defRPr sz="800">
                <a:solidFill>
                  <a:schemeClr val="tx1"/>
                </a:solidFill>
              </a:defRPr>
            </a:lvl1pPr>
          </a:lstStyle>
          <a:p>
            <a:r>
              <a:rPr lang="en-GB" smtClean="0"/>
              <a:t>Presentation title in footer</a:t>
            </a:r>
            <a:endParaRPr lang="en-GB" dirty="0"/>
          </a:p>
        </p:txBody>
      </p:sp>
      <p:sp>
        <p:nvSpPr>
          <p:cNvPr id="5" name="Text Placeholder 4"/>
          <p:cNvSpPr>
            <a:spLocks noGrp="1"/>
          </p:cNvSpPr>
          <p:nvPr>
            <p:ph type="body" sz="quarter" idx="14"/>
          </p:nvPr>
        </p:nvSpPr>
        <p:spPr>
          <a:xfrm>
            <a:off x="395288" y="1414463"/>
            <a:ext cx="8353425" cy="4897437"/>
          </a:xfrm>
        </p:spPr>
        <p:txBody>
          <a:bodyPr/>
          <a:lstStyle>
            <a:lvl1pPr>
              <a:spcBef>
                <a:spcPts val="2400"/>
              </a:spcBef>
              <a:defRPr sz="24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37971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395536" y="1412776"/>
            <a:ext cx="8352928" cy="4896544"/>
          </a:xfrm>
        </p:spPr>
        <p:txBody>
          <a:bodyPr/>
          <a:lstStyle>
            <a:lvl1pPr>
              <a:buClr>
                <a:schemeClr val="bg2"/>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a:xfrm>
            <a:off x="8677375" y="6476208"/>
            <a:ext cx="288032" cy="365125"/>
          </a:xfrm>
        </p:spPr>
        <p:txBody>
          <a:bodyPr/>
          <a:lstStyle>
            <a:lvl1pPr algn="r">
              <a:defRPr/>
            </a:lvl1pPr>
          </a:lstStyle>
          <a:p>
            <a:fld id="{2FE18977-94FB-415F-B497-03350E8854FC}" type="slidenum">
              <a:rPr lang="en-GB" smtClean="0"/>
              <a:pPr/>
              <a:t>‹#›</a:t>
            </a:fld>
            <a:endParaRPr lang="en-GB" dirty="0"/>
          </a:p>
        </p:txBody>
      </p:sp>
      <p:sp>
        <p:nvSpPr>
          <p:cNvPr id="8" name="Text Placeholder 7"/>
          <p:cNvSpPr>
            <a:spLocks noGrp="1"/>
          </p:cNvSpPr>
          <p:nvPr>
            <p:ph type="body" sz="quarter" idx="13"/>
          </p:nvPr>
        </p:nvSpPr>
        <p:spPr>
          <a:xfrm>
            <a:off x="392907" y="707457"/>
            <a:ext cx="7419454" cy="417287"/>
          </a:xfrm>
        </p:spPr>
        <p:txBody>
          <a:bodyPr/>
          <a:lstStyle>
            <a:lvl1pPr marL="0" indent="0">
              <a:buNone/>
              <a:defRPr sz="1800">
                <a:latin typeface="+mj-lt"/>
              </a:defRPr>
            </a:lvl1pPr>
            <a:lvl2pPr marL="358775" indent="0">
              <a:buNone/>
              <a:defRPr>
                <a:latin typeface="Cambria" pitchFamily="18" charset="0"/>
              </a:defRPr>
            </a:lvl2pPr>
            <a:lvl3pPr marL="717550" indent="0">
              <a:buNone/>
              <a:defRPr>
                <a:latin typeface="Cambria" pitchFamily="18" charset="0"/>
              </a:defRPr>
            </a:lvl3pPr>
            <a:lvl4pPr marL="1076325" indent="0">
              <a:buNone/>
              <a:defRPr>
                <a:latin typeface="Cambria" pitchFamily="18" charset="0"/>
              </a:defRPr>
            </a:lvl4pPr>
            <a:lvl5pPr marL="1435100" indent="0">
              <a:buNone/>
              <a:defRPr>
                <a:latin typeface="Cambria" pitchFamily="18" charset="0"/>
              </a:defRPr>
            </a:lvl5pPr>
          </a:lstStyle>
          <a:p>
            <a:pPr lvl="0"/>
            <a:r>
              <a:rPr lang="en-US" dirty="0" smtClean="0"/>
              <a:t>Click to edit Master text styles</a:t>
            </a:r>
          </a:p>
        </p:txBody>
      </p:sp>
      <p:sp>
        <p:nvSpPr>
          <p:cNvPr id="9" name="Date Placeholder 3"/>
          <p:cNvSpPr>
            <a:spLocks noGrp="1"/>
          </p:cNvSpPr>
          <p:nvPr>
            <p:ph type="dt" sz="half" idx="10"/>
          </p:nvPr>
        </p:nvSpPr>
        <p:spPr>
          <a:xfrm>
            <a:off x="1763440" y="6476208"/>
            <a:ext cx="1075010" cy="365125"/>
          </a:xfrm>
        </p:spPr>
        <p:txBody>
          <a:bodyPr/>
          <a:lstStyle/>
          <a:p>
            <a:r>
              <a:rPr lang="en-GB" smtClean="0"/>
              <a:t>00 Month 0000</a:t>
            </a:r>
            <a:endParaRPr lang="en-GB" dirty="0"/>
          </a:p>
        </p:txBody>
      </p:sp>
      <p:sp>
        <p:nvSpPr>
          <p:cNvPr id="10" name="Footer Placeholder 4"/>
          <p:cNvSpPr>
            <a:spLocks noGrp="1"/>
          </p:cNvSpPr>
          <p:nvPr>
            <p:ph type="ftr" sz="quarter" idx="11"/>
          </p:nvPr>
        </p:nvSpPr>
        <p:spPr>
          <a:xfrm>
            <a:off x="395288" y="6476208"/>
            <a:ext cx="1368152" cy="365125"/>
          </a:xfrm>
        </p:spPr>
        <p:txBody>
          <a:bodyPr/>
          <a:lstStyle/>
          <a:p>
            <a:r>
              <a:rPr lang="en-GB" dirty="0" smtClean="0"/>
              <a:t>Presentation title in footer</a:t>
            </a:r>
            <a:endParaRPr lang="en-GB" dirty="0"/>
          </a:p>
        </p:txBody>
      </p:sp>
    </p:spTree>
    <p:extLst>
      <p:ext uri="{BB962C8B-B14F-4D97-AF65-F5344CB8AC3E}">
        <p14:creationId xmlns:p14="http://schemas.microsoft.com/office/powerpoint/2010/main" val="3297650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95288" y="1412875"/>
            <a:ext cx="4105274" cy="4895849"/>
          </a:xfrm>
        </p:spPr>
        <p:txBody>
          <a:bodyPr vert="horz" lIns="0" tIns="0" rIns="0" bIns="0" rtlCol="0" anchor="t" anchorCtr="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3438" y="1412875"/>
            <a:ext cx="4105275" cy="4895849"/>
          </a:xfrm>
        </p:spPr>
        <p:txBody>
          <a:bodyPr vert="horz" lIns="0" tIns="0" rIns="0" bIns="0" rtlCol="0" anchor="t" anchorCtr="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2"/>
          </p:nvPr>
        </p:nvSpPr>
        <p:spPr/>
        <p:txBody>
          <a:bodyPr/>
          <a:lstStyle/>
          <a:p>
            <a:fld id="{2FE18977-94FB-415F-B497-03350E8854FC}" type="slidenum">
              <a:rPr lang="en-GB" smtClean="0"/>
              <a:pPr/>
              <a:t>‹#›</a:t>
            </a:fld>
            <a:endParaRPr lang="en-GB" dirty="0"/>
          </a:p>
        </p:txBody>
      </p:sp>
      <p:sp>
        <p:nvSpPr>
          <p:cNvPr id="8" name="Text Placeholder 7"/>
          <p:cNvSpPr>
            <a:spLocks noGrp="1"/>
          </p:cNvSpPr>
          <p:nvPr>
            <p:ph type="body" sz="quarter" idx="13"/>
          </p:nvPr>
        </p:nvSpPr>
        <p:spPr>
          <a:xfrm>
            <a:off x="392907" y="707457"/>
            <a:ext cx="7419454" cy="417287"/>
          </a:xfrm>
        </p:spPr>
        <p:txBody>
          <a:bodyPr/>
          <a:lstStyle>
            <a:lvl1pPr marL="0" indent="0">
              <a:buNone/>
              <a:defRPr sz="1800">
                <a:latin typeface="+mj-lt"/>
              </a:defRPr>
            </a:lvl1pPr>
            <a:lvl2pPr marL="358775" indent="0">
              <a:buNone/>
              <a:defRPr>
                <a:latin typeface="Cambria" pitchFamily="18" charset="0"/>
              </a:defRPr>
            </a:lvl2pPr>
            <a:lvl3pPr marL="717550" indent="0">
              <a:buNone/>
              <a:defRPr>
                <a:latin typeface="Cambria" pitchFamily="18" charset="0"/>
              </a:defRPr>
            </a:lvl3pPr>
            <a:lvl4pPr marL="1076325" indent="0">
              <a:buNone/>
              <a:defRPr>
                <a:latin typeface="Cambria" pitchFamily="18" charset="0"/>
              </a:defRPr>
            </a:lvl4pPr>
            <a:lvl5pPr marL="1435100" indent="0">
              <a:buNone/>
              <a:defRPr>
                <a:latin typeface="Cambria" pitchFamily="18" charset="0"/>
              </a:defRPr>
            </a:lvl5pPr>
          </a:lstStyle>
          <a:p>
            <a:pPr lvl="0"/>
            <a:r>
              <a:rPr lang="en-US" dirty="0" smtClean="0"/>
              <a:t>Click to edit Master text styles</a:t>
            </a:r>
          </a:p>
        </p:txBody>
      </p:sp>
      <p:sp>
        <p:nvSpPr>
          <p:cNvPr id="9" name="Date Placeholder 3"/>
          <p:cNvSpPr>
            <a:spLocks noGrp="1"/>
          </p:cNvSpPr>
          <p:nvPr>
            <p:ph type="dt" sz="half" idx="14"/>
          </p:nvPr>
        </p:nvSpPr>
        <p:spPr>
          <a:xfrm>
            <a:off x="1763440" y="6476208"/>
            <a:ext cx="1103585" cy="365125"/>
          </a:xfrm>
          <a:prstGeom prst="rect">
            <a:avLst/>
          </a:prstGeom>
        </p:spPr>
        <p:txBody>
          <a:bodyPr vert="horz" lIns="0" tIns="0" rIns="0" bIns="0" rtlCol="0" anchor="t" anchorCtr="0"/>
          <a:lstStyle>
            <a:lvl1pPr algn="l">
              <a:defRPr sz="800">
                <a:solidFill>
                  <a:schemeClr val="tx1"/>
                </a:solidFill>
              </a:defRPr>
            </a:lvl1pPr>
          </a:lstStyle>
          <a:p>
            <a:r>
              <a:rPr lang="en-GB" smtClean="0"/>
              <a:t>00 Month 0000</a:t>
            </a:r>
            <a:endParaRPr lang="en-GB" dirty="0"/>
          </a:p>
        </p:txBody>
      </p:sp>
      <p:sp>
        <p:nvSpPr>
          <p:cNvPr id="10" name="Footer Placeholder 4"/>
          <p:cNvSpPr>
            <a:spLocks noGrp="1"/>
          </p:cNvSpPr>
          <p:nvPr>
            <p:ph type="ftr" sz="quarter" idx="3"/>
          </p:nvPr>
        </p:nvSpPr>
        <p:spPr>
          <a:xfrm>
            <a:off x="395288" y="6476208"/>
            <a:ext cx="1368152" cy="365125"/>
          </a:xfrm>
          <a:prstGeom prst="rect">
            <a:avLst/>
          </a:prstGeom>
        </p:spPr>
        <p:txBody>
          <a:bodyPr vert="horz" lIns="0" tIns="0" rIns="0" bIns="0" rtlCol="0" anchor="t" anchorCtr="0"/>
          <a:lstStyle>
            <a:lvl1pPr algn="l">
              <a:defRPr sz="800">
                <a:solidFill>
                  <a:schemeClr val="tx1"/>
                </a:solidFill>
              </a:defRPr>
            </a:lvl1pPr>
          </a:lstStyle>
          <a:p>
            <a:r>
              <a:rPr lang="en-GB" smtClean="0"/>
              <a:t>Presentation title in footer</a:t>
            </a:r>
            <a:endParaRPr lang="en-GB" dirty="0"/>
          </a:p>
        </p:txBody>
      </p:sp>
    </p:spTree>
    <p:extLst>
      <p:ext uri="{BB962C8B-B14F-4D97-AF65-F5344CB8AC3E}">
        <p14:creationId xmlns:p14="http://schemas.microsoft.com/office/powerpoint/2010/main" val="4139034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95288" y="1793875"/>
            <a:ext cx="4105274" cy="4518025"/>
          </a:xfrm>
        </p:spPr>
        <p:txBody>
          <a:bodyPr vert="horz" lIns="0" tIns="0" rIns="0" bIns="0" rtlCol="0" anchor="t" anchorCtr="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3438" y="1793875"/>
            <a:ext cx="4105275" cy="4518025"/>
          </a:xfrm>
        </p:spPr>
        <p:txBody>
          <a:bodyPr vert="horz" lIns="0" tIns="0" rIns="0" bIns="0" rtlCol="0" anchor="t" anchorCtr="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2"/>
          </p:nvPr>
        </p:nvSpPr>
        <p:spPr/>
        <p:txBody>
          <a:bodyPr/>
          <a:lstStyle/>
          <a:p>
            <a:fld id="{2FE18977-94FB-415F-B497-03350E8854FC}" type="slidenum">
              <a:rPr lang="en-GB" smtClean="0"/>
              <a:pPr/>
              <a:t>‹#›</a:t>
            </a:fld>
            <a:endParaRPr lang="en-GB" dirty="0"/>
          </a:p>
        </p:txBody>
      </p:sp>
      <p:sp>
        <p:nvSpPr>
          <p:cNvPr id="8" name="Text Placeholder 7"/>
          <p:cNvSpPr>
            <a:spLocks noGrp="1"/>
          </p:cNvSpPr>
          <p:nvPr>
            <p:ph type="body" sz="quarter" idx="13"/>
          </p:nvPr>
        </p:nvSpPr>
        <p:spPr>
          <a:xfrm>
            <a:off x="392907" y="707457"/>
            <a:ext cx="7419454" cy="417287"/>
          </a:xfrm>
        </p:spPr>
        <p:txBody>
          <a:bodyPr/>
          <a:lstStyle>
            <a:lvl1pPr marL="0" indent="0">
              <a:buNone/>
              <a:defRPr sz="1800">
                <a:latin typeface="+mj-lt"/>
              </a:defRPr>
            </a:lvl1pPr>
            <a:lvl2pPr marL="358775" indent="0">
              <a:buNone/>
              <a:defRPr>
                <a:latin typeface="Cambria" pitchFamily="18" charset="0"/>
              </a:defRPr>
            </a:lvl2pPr>
            <a:lvl3pPr marL="717550" indent="0">
              <a:buNone/>
              <a:defRPr>
                <a:latin typeface="Cambria" pitchFamily="18" charset="0"/>
              </a:defRPr>
            </a:lvl3pPr>
            <a:lvl4pPr marL="1076325" indent="0">
              <a:buNone/>
              <a:defRPr>
                <a:latin typeface="Cambria" pitchFamily="18" charset="0"/>
              </a:defRPr>
            </a:lvl4pPr>
            <a:lvl5pPr marL="1435100" indent="0">
              <a:buNone/>
              <a:defRPr>
                <a:latin typeface="Cambria" pitchFamily="18" charset="0"/>
              </a:defRPr>
            </a:lvl5pPr>
          </a:lstStyle>
          <a:p>
            <a:pPr lvl="0"/>
            <a:r>
              <a:rPr lang="en-US" dirty="0" smtClean="0"/>
              <a:t>Click to edit Master text styles</a:t>
            </a:r>
          </a:p>
        </p:txBody>
      </p:sp>
      <p:sp>
        <p:nvSpPr>
          <p:cNvPr id="9" name="Date Placeholder 3"/>
          <p:cNvSpPr>
            <a:spLocks noGrp="1"/>
          </p:cNvSpPr>
          <p:nvPr>
            <p:ph type="dt" sz="half" idx="14"/>
          </p:nvPr>
        </p:nvSpPr>
        <p:spPr>
          <a:xfrm>
            <a:off x="1763440" y="6476208"/>
            <a:ext cx="1103585" cy="365125"/>
          </a:xfrm>
          <a:prstGeom prst="rect">
            <a:avLst/>
          </a:prstGeom>
        </p:spPr>
        <p:txBody>
          <a:bodyPr vert="horz" lIns="0" tIns="0" rIns="0" bIns="0" rtlCol="0" anchor="t" anchorCtr="0"/>
          <a:lstStyle>
            <a:lvl1pPr algn="l">
              <a:defRPr sz="800">
                <a:solidFill>
                  <a:schemeClr val="tx1"/>
                </a:solidFill>
              </a:defRPr>
            </a:lvl1pPr>
          </a:lstStyle>
          <a:p>
            <a:r>
              <a:rPr lang="en-GB" smtClean="0"/>
              <a:t>00 Month 0000</a:t>
            </a:r>
            <a:endParaRPr lang="en-GB" dirty="0"/>
          </a:p>
        </p:txBody>
      </p:sp>
      <p:sp>
        <p:nvSpPr>
          <p:cNvPr id="10" name="Footer Placeholder 4"/>
          <p:cNvSpPr>
            <a:spLocks noGrp="1"/>
          </p:cNvSpPr>
          <p:nvPr>
            <p:ph type="ftr" sz="quarter" idx="3"/>
          </p:nvPr>
        </p:nvSpPr>
        <p:spPr>
          <a:xfrm>
            <a:off x="395288" y="6476208"/>
            <a:ext cx="1368152" cy="365125"/>
          </a:xfrm>
          <a:prstGeom prst="rect">
            <a:avLst/>
          </a:prstGeom>
        </p:spPr>
        <p:txBody>
          <a:bodyPr vert="horz" lIns="0" tIns="0" rIns="0" bIns="0" rtlCol="0" anchor="t" anchorCtr="0"/>
          <a:lstStyle>
            <a:lvl1pPr algn="l">
              <a:defRPr sz="800">
                <a:solidFill>
                  <a:schemeClr val="tx1"/>
                </a:solidFill>
              </a:defRPr>
            </a:lvl1pPr>
          </a:lstStyle>
          <a:p>
            <a:r>
              <a:rPr lang="en-GB" smtClean="0"/>
              <a:t>Presentation title in footer</a:t>
            </a:r>
            <a:endParaRPr lang="en-GB" dirty="0"/>
          </a:p>
        </p:txBody>
      </p:sp>
      <p:sp>
        <p:nvSpPr>
          <p:cNvPr id="6" name="Text Placeholder 5"/>
          <p:cNvSpPr>
            <a:spLocks noGrp="1"/>
          </p:cNvSpPr>
          <p:nvPr>
            <p:ph type="body" sz="quarter" idx="15"/>
          </p:nvPr>
        </p:nvSpPr>
        <p:spPr>
          <a:xfrm>
            <a:off x="395288" y="1412875"/>
            <a:ext cx="4105275" cy="377825"/>
          </a:xfrm>
        </p:spPr>
        <p:txBody>
          <a:bodyPr/>
          <a:lstStyle>
            <a:lvl1pPr marL="0" indent="0">
              <a:buNone/>
              <a:defRPr b="1">
                <a:solidFill>
                  <a:schemeClr val="bg2"/>
                </a:solidFill>
              </a:defRPr>
            </a:lvl1pPr>
            <a:lvl2pPr marL="358775" indent="0">
              <a:buNone/>
              <a:defRPr b="1">
                <a:solidFill>
                  <a:schemeClr val="bg2"/>
                </a:solidFill>
              </a:defRPr>
            </a:lvl2pPr>
            <a:lvl3pPr marL="717550" indent="0">
              <a:buNone/>
              <a:defRPr b="1">
                <a:solidFill>
                  <a:schemeClr val="bg2"/>
                </a:solidFill>
              </a:defRPr>
            </a:lvl3pPr>
            <a:lvl4pPr marL="1076325" indent="0">
              <a:buNone/>
              <a:defRPr b="1">
                <a:solidFill>
                  <a:schemeClr val="bg2"/>
                </a:solidFill>
              </a:defRPr>
            </a:lvl4pPr>
            <a:lvl5pPr marL="1435100" indent="0">
              <a:buNone/>
              <a:defRPr b="1">
                <a:solidFill>
                  <a:schemeClr val="bg2"/>
                </a:solidFill>
              </a:defRPr>
            </a:lvl5pPr>
          </a:lstStyle>
          <a:p>
            <a:pPr lvl="0"/>
            <a:r>
              <a:rPr lang="en-US" dirty="0" smtClean="0"/>
              <a:t>Click to edit Master text styles</a:t>
            </a:r>
            <a:endParaRPr lang="en-GB" dirty="0"/>
          </a:p>
        </p:txBody>
      </p:sp>
      <p:sp>
        <p:nvSpPr>
          <p:cNvPr id="12" name="Text Placeholder 11"/>
          <p:cNvSpPr>
            <a:spLocks noGrp="1"/>
          </p:cNvSpPr>
          <p:nvPr>
            <p:ph type="body" sz="quarter" idx="16"/>
          </p:nvPr>
        </p:nvSpPr>
        <p:spPr>
          <a:xfrm>
            <a:off x="4648200" y="1412875"/>
            <a:ext cx="4100513" cy="377825"/>
          </a:xfrm>
        </p:spPr>
        <p:txBody>
          <a:bodyPr vert="horz" lIns="0" tIns="0" rIns="0" bIns="0" rtlCol="0" anchor="t" anchorCtr="0">
            <a:noAutofit/>
          </a:bodyPr>
          <a:lstStyle>
            <a:lvl1pPr>
              <a:defRPr lang="en-US" b="1" smtClean="0">
                <a:solidFill>
                  <a:schemeClr val="bg2"/>
                </a:solidFill>
              </a:defRPr>
            </a:lvl1pPr>
            <a:lvl2pPr>
              <a:defRPr lang="en-US" b="1" smtClean="0">
                <a:solidFill>
                  <a:schemeClr val="bg2"/>
                </a:solidFill>
              </a:defRPr>
            </a:lvl2pPr>
            <a:lvl3pPr>
              <a:defRPr lang="en-US" b="1" smtClean="0">
                <a:solidFill>
                  <a:schemeClr val="bg2"/>
                </a:solidFill>
              </a:defRPr>
            </a:lvl3pPr>
            <a:lvl4pPr>
              <a:defRPr lang="en-US" b="1" smtClean="0">
                <a:solidFill>
                  <a:schemeClr val="bg2"/>
                </a:solidFill>
              </a:defRPr>
            </a:lvl4pPr>
            <a:lvl5pPr>
              <a:defRPr lang="en-GB" b="1">
                <a:solidFill>
                  <a:schemeClr val="bg2"/>
                </a:solidFill>
              </a:defRPr>
            </a:lvl5pPr>
          </a:lstStyle>
          <a:p>
            <a:pPr marL="0" lvl="0" indent="0">
              <a:buNone/>
            </a:pPr>
            <a:r>
              <a:rPr lang="en-US" dirty="0" smtClean="0"/>
              <a:t>Click to edit Master text styles</a:t>
            </a:r>
            <a:endParaRPr lang="en-GB" dirty="0"/>
          </a:p>
        </p:txBody>
      </p:sp>
    </p:spTree>
    <p:extLst>
      <p:ext uri="{BB962C8B-B14F-4D97-AF65-F5344CB8AC3E}">
        <p14:creationId xmlns:p14="http://schemas.microsoft.com/office/powerpoint/2010/main" val="1068701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95288" y="1412875"/>
            <a:ext cx="4105274" cy="4895849"/>
          </a:xfrm>
        </p:spPr>
        <p:txBody>
          <a:bodyPr vert="horz" lIns="0" tIns="0" rIns="0" bIns="0" rtlCol="0" anchor="t" anchorCtr="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lstStyle/>
          <a:p>
            <a:fld id="{2FE18977-94FB-415F-B497-03350E8854FC}" type="slidenum">
              <a:rPr lang="en-GB" smtClean="0"/>
              <a:pPr/>
              <a:t>‹#›</a:t>
            </a:fld>
            <a:endParaRPr lang="en-GB" dirty="0"/>
          </a:p>
        </p:txBody>
      </p:sp>
      <p:sp>
        <p:nvSpPr>
          <p:cNvPr id="8" name="Text Placeholder 7"/>
          <p:cNvSpPr>
            <a:spLocks noGrp="1"/>
          </p:cNvSpPr>
          <p:nvPr>
            <p:ph type="body" sz="quarter" idx="13"/>
          </p:nvPr>
        </p:nvSpPr>
        <p:spPr>
          <a:xfrm>
            <a:off x="392907" y="707457"/>
            <a:ext cx="7419454" cy="417287"/>
          </a:xfrm>
        </p:spPr>
        <p:txBody>
          <a:bodyPr/>
          <a:lstStyle>
            <a:lvl1pPr marL="0" indent="0">
              <a:buNone/>
              <a:defRPr sz="1800">
                <a:latin typeface="+mj-lt"/>
              </a:defRPr>
            </a:lvl1pPr>
            <a:lvl2pPr marL="358775" indent="0">
              <a:buNone/>
              <a:defRPr>
                <a:latin typeface="Cambria" pitchFamily="18" charset="0"/>
              </a:defRPr>
            </a:lvl2pPr>
            <a:lvl3pPr marL="717550" indent="0">
              <a:buNone/>
              <a:defRPr>
                <a:latin typeface="Cambria" pitchFamily="18" charset="0"/>
              </a:defRPr>
            </a:lvl3pPr>
            <a:lvl4pPr marL="1076325" indent="0">
              <a:buNone/>
              <a:defRPr>
                <a:latin typeface="Cambria" pitchFamily="18" charset="0"/>
              </a:defRPr>
            </a:lvl4pPr>
            <a:lvl5pPr marL="1435100" indent="0">
              <a:buNone/>
              <a:defRPr>
                <a:latin typeface="Cambria" pitchFamily="18" charset="0"/>
              </a:defRPr>
            </a:lvl5pPr>
          </a:lstStyle>
          <a:p>
            <a:pPr lvl="0"/>
            <a:r>
              <a:rPr lang="en-US" dirty="0" smtClean="0"/>
              <a:t>Click to edit Master text styles</a:t>
            </a:r>
          </a:p>
        </p:txBody>
      </p:sp>
      <p:sp>
        <p:nvSpPr>
          <p:cNvPr id="9" name="Date Placeholder 3"/>
          <p:cNvSpPr>
            <a:spLocks noGrp="1"/>
          </p:cNvSpPr>
          <p:nvPr>
            <p:ph type="dt" sz="half" idx="14"/>
          </p:nvPr>
        </p:nvSpPr>
        <p:spPr>
          <a:xfrm>
            <a:off x="1763440" y="6476208"/>
            <a:ext cx="1084535" cy="365125"/>
          </a:xfrm>
          <a:prstGeom prst="rect">
            <a:avLst/>
          </a:prstGeom>
        </p:spPr>
        <p:txBody>
          <a:bodyPr vert="horz" lIns="0" tIns="0" rIns="0" bIns="0" rtlCol="0" anchor="t" anchorCtr="0"/>
          <a:lstStyle>
            <a:lvl1pPr algn="l">
              <a:defRPr sz="800">
                <a:solidFill>
                  <a:schemeClr val="tx1"/>
                </a:solidFill>
              </a:defRPr>
            </a:lvl1pPr>
          </a:lstStyle>
          <a:p>
            <a:r>
              <a:rPr lang="en-GB" smtClean="0"/>
              <a:t>00 Month 0000</a:t>
            </a:r>
            <a:endParaRPr lang="en-GB" dirty="0"/>
          </a:p>
        </p:txBody>
      </p:sp>
      <p:sp>
        <p:nvSpPr>
          <p:cNvPr id="10" name="Footer Placeholder 4"/>
          <p:cNvSpPr>
            <a:spLocks noGrp="1"/>
          </p:cNvSpPr>
          <p:nvPr>
            <p:ph type="ftr" sz="quarter" idx="3"/>
          </p:nvPr>
        </p:nvSpPr>
        <p:spPr>
          <a:xfrm>
            <a:off x="395288" y="6476208"/>
            <a:ext cx="1368152" cy="365125"/>
          </a:xfrm>
          <a:prstGeom prst="rect">
            <a:avLst/>
          </a:prstGeom>
        </p:spPr>
        <p:txBody>
          <a:bodyPr vert="horz" lIns="0" tIns="0" rIns="0" bIns="0" rtlCol="0" anchor="t" anchorCtr="0"/>
          <a:lstStyle>
            <a:lvl1pPr algn="l">
              <a:defRPr sz="800">
                <a:solidFill>
                  <a:schemeClr val="tx1"/>
                </a:solidFill>
              </a:defRPr>
            </a:lvl1pPr>
          </a:lstStyle>
          <a:p>
            <a:r>
              <a:rPr lang="en-GB" smtClean="0"/>
              <a:t>Presentation title in footer</a:t>
            </a:r>
            <a:endParaRPr lang="en-GB" dirty="0"/>
          </a:p>
        </p:txBody>
      </p:sp>
      <p:sp>
        <p:nvSpPr>
          <p:cNvPr id="6" name="Picture Placeholder 5"/>
          <p:cNvSpPr>
            <a:spLocks noGrp="1"/>
          </p:cNvSpPr>
          <p:nvPr>
            <p:ph type="pic" sz="quarter" idx="15"/>
          </p:nvPr>
        </p:nvSpPr>
        <p:spPr>
          <a:xfrm>
            <a:off x="4648200" y="1414463"/>
            <a:ext cx="4100513" cy="4100512"/>
          </a:xfrm>
          <a:solidFill>
            <a:schemeClr val="tx2">
              <a:lumMod val="20000"/>
              <a:lumOff val="80000"/>
            </a:schemeClr>
          </a:solidFill>
        </p:spPr>
        <p:txBody>
          <a:bodyPr lIns="72000" tIns="72000"/>
          <a:lstStyle>
            <a:lvl1pPr marL="0" indent="0">
              <a:buNone/>
              <a:defRPr/>
            </a:lvl1pPr>
          </a:lstStyle>
          <a:p>
            <a:endParaRPr lang="en-GB" dirty="0"/>
          </a:p>
        </p:txBody>
      </p:sp>
    </p:spTree>
    <p:extLst>
      <p:ext uri="{BB962C8B-B14F-4D97-AF65-F5344CB8AC3E}">
        <p14:creationId xmlns:p14="http://schemas.microsoft.com/office/powerpoint/2010/main" val="3663376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Image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95288" y="1784351"/>
            <a:ext cx="4105274" cy="4527550"/>
          </a:xfrm>
        </p:spPr>
        <p:txBody>
          <a:bodyPr vert="horz" lIns="0" tIns="0" rIns="0" bIns="0" rtlCol="0" anchor="t" anchorCtr="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lstStyle/>
          <a:p>
            <a:fld id="{2FE18977-94FB-415F-B497-03350E8854FC}" type="slidenum">
              <a:rPr lang="en-GB" smtClean="0"/>
              <a:pPr/>
              <a:t>‹#›</a:t>
            </a:fld>
            <a:endParaRPr lang="en-GB" dirty="0"/>
          </a:p>
        </p:txBody>
      </p:sp>
      <p:sp>
        <p:nvSpPr>
          <p:cNvPr id="8" name="Text Placeholder 7"/>
          <p:cNvSpPr>
            <a:spLocks noGrp="1"/>
          </p:cNvSpPr>
          <p:nvPr>
            <p:ph type="body" sz="quarter" idx="13"/>
          </p:nvPr>
        </p:nvSpPr>
        <p:spPr>
          <a:xfrm>
            <a:off x="392907" y="707457"/>
            <a:ext cx="7419454" cy="417287"/>
          </a:xfrm>
        </p:spPr>
        <p:txBody>
          <a:bodyPr/>
          <a:lstStyle>
            <a:lvl1pPr marL="0" indent="0">
              <a:buNone/>
              <a:defRPr sz="1800">
                <a:latin typeface="+mj-lt"/>
              </a:defRPr>
            </a:lvl1pPr>
            <a:lvl2pPr marL="358775" indent="0">
              <a:buNone/>
              <a:defRPr>
                <a:latin typeface="Cambria" pitchFamily="18" charset="0"/>
              </a:defRPr>
            </a:lvl2pPr>
            <a:lvl3pPr marL="717550" indent="0">
              <a:buNone/>
              <a:defRPr>
                <a:latin typeface="Cambria" pitchFamily="18" charset="0"/>
              </a:defRPr>
            </a:lvl3pPr>
            <a:lvl4pPr marL="1076325" indent="0">
              <a:buNone/>
              <a:defRPr>
                <a:latin typeface="Cambria" pitchFamily="18" charset="0"/>
              </a:defRPr>
            </a:lvl4pPr>
            <a:lvl5pPr marL="1435100" indent="0">
              <a:buNone/>
              <a:defRPr>
                <a:latin typeface="Cambria" pitchFamily="18" charset="0"/>
              </a:defRPr>
            </a:lvl5pPr>
          </a:lstStyle>
          <a:p>
            <a:pPr lvl="0"/>
            <a:r>
              <a:rPr lang="en-US" dirty="0" smtClean="0"/>
              <a:t>Click to edit Master text styles</a:t>
            </a:r>
          </a:p>
        </p:txBody>
      </p:sp>
      <p:sp>
        <p:nvSpPr>
          <p:cNvPr id="9" name="Date Placeholder 3"/>
          <p:cNvSpPr>
            <a:spLocks noGrp="1"/>
          </p:cNvSpPr>
          <p:nvPr>
            <p:ph type="dt" sz="half" idx="14"/>
          </p:nvPr>
        </p:nvSpPr>
        <p:spPr>
          <a:xfrm>
            <a:off x="1763440" y="6476208"/>
            <a:ext cx="1084535" cy="365125"/>
          </a:xfrm>
          <a:prstGeom prst="rect">
            <a:avLst/>
          </a:prstGeom>
        </p:spPr>
        <p:txBody>
          <a:bodyPr vert="horz" lIns="0" tIns="0" rIns="0" bIns="0" rtlCol="0" anchor="t" anchorCtr="0"/>
          <a:lstStyle>
            <a:lvl1pPr algn="l">
              <a:defRPr sz="800">
                <a:solidFill>
                  <a:schemeClr val="tx1"/>
                </a:solidFill>
              </a:defRPr>
            </a:lvl1pPr>
          </a:lstStyle>
          <a:p>
            <a:r>
              <a:rPr lang="en-GB" smtClean="0"/>
              <a:t>00 Month 0000</a:t>
            </a:r>
            <a:endParaRPr lang="en-GB" dirty="0"/>
          </a:p>
        </p:txBody>
      </p:sp>
      <p:sp>
        <p:nvSpPr>
          <p:cNvPr id="10" name="Footer Placeholder 4"/>
          <p:cNvSpPr>
            <a:spLocks noGrp="1"/>
          </p:cNvSpPr>
          <p:nvPr>
            <p:ph type="ftr" sz="quarter" idx="3"/>
          </p:nvPr>
        </p:nvSpPr>
        <p:spPr>
          <a:xfrm>
            <a:off x="395288" y="6476208"/>
            <a:ext cx="1368152" cy="365125"/>
          </a:xfrm>
          <a:prstGeom prst="rect">
            <a:avLst/>
          </a:prstGeom>
        </p:spPr>
        <p:txBody>
          <a:bodyPr vert="horz" lIns="0" tIns="0" rIns="0" bIns="0" rtlCol="0" anchor="t" anchorCtr="0"/>
          <a:lstStyle>
            <a:lvl1pPr algn="l">
              <a:defRPr sz="800">
                <a:solidFill>
                  <a:schemeClr val="tx1"/>
                </a:solidFill>
              </a:defRPr>
            </a:lvl1pPr>
          </a:lstStyle>
          <a:p>
            <a:r>
              <a:rPr lang="en-GB" smtClean="0"/>
              <a:t>Presentation title in footer</a:t>
            </a:r>
            <a:endParaRPr lang="en-GB" dirty="0"/>
          </a:p>
        </p:txBody>
      </p:sp>
      <p:sp>
        <p:nvSpPr>
          <p:cNvPr id="6" name="Picture Placeholder 5"/>
          <p:cNvSpPr>
            <a:spLocks noGrp="1"/>
          </p:cNvSpPr>
          <p:nvPr>
            <p:ph type="pic" sz="quarter" idx="15"/>
          </p:nvPr>
        </p:nvSpPr>
        <p:spPr>
          <a:xfrm>
            <a:off x="4648200" y="1414463"/>
            <a:ext cx="4100513" cy="4100512"/>
          </a:xfrm>
          <a:solidFill>
            <a:schemeClr val="tx2">
              <a:lumMod val="20000"/>
              <a:lumOff val="80000"/>
            </a:schemeClr>
          </a:solidFill>
        </p:spPr>
        <p:txBody>
          <a:bodyPr lIns="72000" tIns="72000"/>
          <a:lstStyle>
            <a:lvl1pPr marL="0" indent="0">
              <a:buNone/>
              <a:defRPr/>
            </a:lvl1pPr>
          </a:lstStyle>
          <a:p>
            <a:endParaRPr lang="en-GB" dirty="0"/>
          </a:p>
        </p:txBody>
      </p:sp>
      <p:sp>
        <p:nvSpPr>
          <p:cNvPr id="5" name="Text Placeholder 4"/>
          <p:cNvSpPr>
            <a:spLocks noGrp="1"/>
          </p:cNvSpPr>
          <p:nvPr>
            <p:ph type="body" sz="quarter" idx="16"/>
          </p:nvPr>
        </p:nvSpPr>
        <p:spPr>
          <a:xfrm>
            <a:off x="395288" y="1412875"/>
            <a:ext cx="4105275" cy="368300"/>
          </a:xfrm>
        </p:spPr>
        <p:txBody>
          <a:bodyPr/>
          <a:lstStyle>
            <a:lvl1pPr marL="0" indent="0">
              <a:buNone/>
              <a:defRPr b="1">
                <a:solidFill>
                  <a:schemeClr val="bg2"/>
                </a:solidFill>
              </a:defRPr>
            </a:lvl1pPr>
            <a:lvl2pPr marL="358775" indent="0">
              <a:buNone/>
              <a:defRPr b="1">
                <a:solidFill>
                  <a:schemeClr val="bg2"/>
                </a:solidFill>
              </a:defRPr>
            </a:lvl2pPr>
            <a:lvl3pPr marL="717550" indent="0">
              <a:buNone/>
              <a:defRPr b="1">
                <a:solidFill>
                  <a:schemeClr val="bg2"/>
                </a:solidFill>
              </a:defRPr>
            </a:lvl3pPr>
            <a:lvl4pPr marL="1076325" indent="0">
              <a:buNone/>
              <a:defRPr b="1">
                <a:solidFill>
                  <a:schemeClr val="bg2"/>
                </a:solidFill>
              </a:defRPr>
            </a:lvl4pPr>
            <a:lvl5pPr marL="1435100" indent="0">
              <a:buNone/>
              <a:defRPr b="1">
                <a:solidFill>
                  <a:schemeClr val="bg2"/>
                </a:solidFill>
              </a:defRPr>
            </a:lvl5pPr>
          </a:lstStyle>
          <a:p>
            <a:pPr lvl="0"/>
            <a:r>
              <a:rPr lang="en-US" dirty="0" smtClean="0"/>
              <a:t>Click to edit Master text styles</a:t>
            </a:r>
            <a:endParaRPr lang="en-GB" dirty="0"/>
          </a:p>
        </p:txBody>
      </p:sp>
    </p:spTree>
    <p:extLst>
      <p:ext uri="{BB962C8B-B14F-4D97-AF65-F5344CB8AC3E}">
        <p14:creationId xmlns:p14="http://schemas.microsoft.com/office/powerpoint/2010/main" val="3175382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395288" y="1412876"/>
            <a:ext cx="4105274" cy="4114800"/>
          </a:xfrm>
        </p:spPr>
        <p:txBody>
          <a:bodyPr vert="horz" lIns="0" tIns="0" rIns="0" bIns="0" rtlCol="0" anchor="ctr" anchorCtr="0">
            <a:noAutofit/>
          </a:bodyPr>
          <a:lstStyle>
            <a:lvl1pPr marL="0" indent="0">
              <a:buFont typeface="Arial" pitchFamily="34" charset="0"/>
              <a:buNone/>
              <a:defRPr lang="en-US" sz="2400" b="1" smtClean="0">
                <a:solidFill>
                  <a:schemeClr val="bg2"/>
                </a:solidFill>
              </a:defRPr>
            </a:lvl1pPr>
            <a:lvl2pPr marL="358775" indent="0">
              <a:buFont typeface="Arial" pitchFamily="34" charset="0"/>
              <a:buNone/>
              <a:defRPr lang="en-US" sz="2000" b="1" smtClean="0">
                <a:solidFill>
                  <a:schemeClr val="bg2"/>
                </a:solidFill>
              </a:defRPr>
            </a:lvl2pPr>
            <a:lvl3pPr marL="717550" indent="0">
              <a:buFont typeface="Arial" pitchFamily="34" charset="0"/>
              <a:buNone/>
              <a:defRPr lang="en-US" sz="1800" b="1" smtClean="0">
                <a:solidFill>
                  <a:schemeClr val="bg2"/>
                </a:solidFill>
              </a:defRPr>
            </a:lvl3pPr>
            <a:lvl4pPr marL="1076325" indent="0">
              <a:buFont typeface="Arial" pitchFamily="34" charset="0"/>
              <a:buNone/>
              <a:defRPr lang="en-US" sz="1800" b="1" smtClean="0">
                <a:solidFill>
                  <a:schemeClr val="bg2"/>
                </a:solidFill>
              </a:defRPr>
            </a:lvl4pPr>
            <a:lvl5pPr marL="1435100" indent="0">
              <a:buFont typeface="Arial" pitchFamily="34" charset="0"/>
              <a:buNone/>
              <a:defRPr lang="en-GB" sz="1800" b="1">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lstStyle/>
          <a:p>
            <a:fld id="{2FE18977-94FB-415F-B497-03350E8854FC}" type="slidenum">
              <a:rPr lang="en-GB" smtClean="0"/>
              <a:pPr/>
              <a:t>‹#›</a:t>
            </a:fld>
            <a:endParaRPr lang="en-GB" dirty="0"/>
          </a:p>
        </p:txBody>
      </p:sp>
      <p:sp>
        <p:nvSpPr>
          <p:cNvPr id="8" name="Text Placeholder 7"/>
          <p:cNvSpPr>
            <a:spLocks noGrp="1"/>
          </p:cNvSpPr>
          <p:nvPr>
            <p:ph type="body" sz="quarter" idx="13"/>
          </p:nvPr>
        </p:nvSpPr>
        <p:spPr>
          <a:xfrm>
            <a:off x="392907" y="707457"/>
            <a:ext cx="7419454" cy="417287"/>
          </a:xfrm>
        </p:spPr>
        <p:txBody>
          <a:bodyPr/>
          <a:lstStyle>
            <a:lvl1pPr marL="0" indent="0">
              <a:buNone/>
              <a:defRPr sz="1800">
                <a:latin typeface="+mj-lt"/>
              </a:defRPr>
            </a:lvl1pPr>
            <a:lvl2pPr marL="358775" indent="0">
              <a:buNone/>
              <a:defRPr>
                <a:latin typeface="Cambria" pitchFamily="18" charset="0"/>
              </a:defRPr>
            </a:lvl2pPr>
            <a:lvl3pPr marL="717550" indent="0">
              <a:buNone/>
              <a:defRPr>
                <a:latin typeface="Cambria" pitchFamily="18" charset="0"/>
              </a:defRPr>
            </a:lvl3pPr>
            <a:lvl4pPr marL="1076325" indent="0">
              <a:buNone/>
              <a:defRPr>
                <a:latin typeface="Cambria" pitchFamily="18" charset="0"/>
              </a:defRPr>
            </a:lvl4pPr>
            <a:lvl5pPr marL="1435100" indent="0">
              <a:buNone/>
              <a:defRPr>
                <a:latin typeface="Cambria" pitchFamily="18" charset="0"/>
              </a:defRPr>
            </a:lvl5pPr>
          </a:lstStyle>
          <a:p>
            <a:pPr lvl="0"/>
            <a:r>
              <a:rPr lang="en-US" dirty="0" smtClean="0"/>
              <a:t>Click to edit Master text styles</a:t>
            </a:r>
          </a:p>
        </p:txBody>
      </p:sp>
      <p:sp>
        <p:nvSpPr>
          <p:cNvPr id="9" name="Date Placeholder 3"/>
          <p:cNvSpPr>
            <a:spLocks noGrp="1"/>
          </p:cNvSpPr>
          <p:nvPr>
            <p:ph type="dt" sz="half" idx="14"/>
          </p:nvPr>
        </p:nvSpPr>
        <p:spPr>
          <a:xfrm>
            <a:off x="1763440" y="6476208"/>
            <a:ext cx="1075010" cy="365125"/>
          </a:xfrm>
          <a:prstGeom prst="rect">
            <a:avLst/>
          </a:prstGeom>
        </p:spPr>
        <p:txBody>
          <a:bodyPr vert="horz" lIns="0" tIns="0" rIns="0" bIns="0" rtlCol="0" anchor="t" anchorCtr="0"/>
          <a:lstStyle>
            <a:lvl1pPr algn="l">
              <a:defRPr sz="800">
                <a:solidFill>
                  <a:schemeClr val="tx1"/>
                </a:solidFill>
              </a:defRPr>
            </a:lvl1pPr>
          </a:lstStyle>
          <a:p>
            <a:r>
              <a:rPr lang="en-GB" smtClean="0"/>
              <a:t>00 Month 0000</a:t>
            </a:r>
            <a:endParaRPr lang="en-GB" dirty="0"/>
          </a:p>
        </p:txBody>
      </p:sp>
      <p:sp>
        <p:nvSpPr>
          <p:cNvPr id="10" name="Footer Placeholder 4"/>
          <p:cNvSpPr>
            <a:spLocks noGrp="1"/>
          </p:cNvSpPr>
          <p:nvPr>
            <p:ph type="ftr" sz="quarter" idx="3"/>
          </p:nvPr>
        </p:nvSpPr>
        <p:spPr>
          <a:xfrm>
            <a:off x="395288" y="6476208"/>
            <a:ext cx="1368152" cy="365125"/>
          </a:xfrm>
          <a:prstGeom prst="rect">
            <a:avLst/>
          </a:prstGeom>
        </p:spPr>
        <p:txBody>
          <a:bodyPr vert="horz" lIns="0" tIns="0" rIns="0" bIns="0" rtlCol="0" anchor="t" anchorCtr="0"/>
          <a:lstStyle>
            <a:lvl1pPr algn="l">
              <a:defRPr sz="800">
                <a:solidFill>
                  <a:schemeClr val="tx1"/>
                </a:solidFill>
              </a:defRPr>
            </a:lvl1pPr>
          </a:lstStyle>
          <a:p>
            <a:r>
              <a:rPr lang="en-GB" smtClean="0"/>
              <a:t>Presentation title in footer</a:t>
            </a:r>
            <a:endParaRPr lang="en-GB" dirty="0"/>
          </a:p>
        </p:txBody>
      </p:sp>
      <p:sp>
        <p:nvSpPr>
          <p:cNvPr id="6" name="Picture Placeholder 5"/>
          <p:cNvSpPr>
            <a:spLocks noGrp="1"/>
          </p:cNvSpPr>
          <p:nvPr>
            <p:ph type="pic" sz="quarter" idx="15"/>
          </p:nvPr>
        </p:nvSpPr>
        <p:spPr>
          <a:xfrm>
            <a:off x="4648200" y="1414463"/>
            <a:ext cx="4100513" cy="4100512"/>
          </a:xfrm>
          <a:solidFill>
            <a:schemeClr val="tx2">
              <a:lumMod val="20000"/>
              <a:lumOff val="80000"/>
            </a:schemeClr>
          </a:solidFill>
        </p:spPr>
        <p:txBody>
          <a:bodyPr lIns="72000" tIns="72000"/>
          <a:lstStyle>
            <a:lvl1pPr marL="0" indent="0">
              <a:buNone/>
              <a:defRPr/>
            </a:lvl1pPr>
          </a:lstStyle>
          <a:p>
            <a:endParaRPr lang="en-GB" dirty="0"/>
          </a:p>
        </p:txBody>
      </p:sp>
    </p:spTree>
    <p:extLst>
      <p:ext uri="{BB962C8B-B14F-4D97-AF65-F5344CB8AC3E}">
        <p14:creationId xmlns:p14="http://schemas.microsoft.com/office/powerpoint/2010/main" val="2640248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2FE18977-94FB-415F-B497-03350E8854FC}" type="slidenum">
              <a:rPr lang="en-GB" smtClean="0"/>
              <a:pPr/>
              <a:t>‹#›</a:t>
            </a:fld>
            <a:endParaRPr lang="en-GB" dirty="0"/>
          </a:p>
        </p:txBody>
      </p:sp>
      <p:sp>
        <p:nvSpPr>
          <p:cNvPr id="6" name="Text Placeholder 7"/>
          <p:cNvSpPr>
            <a:spLocks noGrp="1"/>
          </p:cNvSpPr>
          <p:nvPr>
            <p:ph type="body" sz="quarter" idx="13"/>
          </p:nvPr>
        </p:nvSpPr>
        <p:spPr>
          <a:xfrm>
            <a:off x="392907" y="707457"/>
            <a:ext cx="7419454" cy="417287"/>
          </a:xfrm>
        </p:spPr>
        <p:txBody>
          <a:bodyPr/>
          <a:lstStyle>
            <a:lvl1pPr marL="0" indent="0">
              <a:buNone/>
              <a:defRPr sz="1800">
                <a:latin typeface="+mj-lt"/>
              </a:defRPr>
            </a:lvl1pPr>
            <a:lvl2pPr marL="358775" indent="0">
              <a:buNone/>
              <a:defRPr>
                <a:latin typeface="Cambria" pitchFamily="18" charset="0"/>
              </a:defRPr>
            </a:lvl2pPr>
            <a:lvl3pPr marL="717550" indent="0">
              <a:buNone/>
              <a:defRPr>
                <a:latin typeface="Cambria" pitchFamily="18" charset="0"/>
              </a:defRPr>
            </a:lvl3pPr>
            <a:lvl4pPr marL="1076325" indent="0">
              <a:buNone/>
              <a:defRPr>
                <a:latin typeface="Cambria" pitchFamily="18" charset="0"/>
              </a:defRPr>
            </a:lvl4pPr>
            <a:lvl5pPr marL="1435100" indent="0">
              <a:buNone/>
              <a:defRPr>
                <a:latin typeface="Cambria" pitchFamily="18" charset="0"/>
              </a:defRPr>
            </a:lvl5pPr>
          </a:lstStyle>
          <a:p>
            <a:pPr lvl="0"/>
            <a:r>
              <a:rPr lang="en-US" dirty="0" smtClean="0"/>
              <a:t>Click to edit Master text styles</a:t>
            </a:r>
          </a:p>
        </p:txBody>
      </p:sp>
      <p:sp>
        <p:nvSpPr>
          <p:cNvPr id="7" name="Date Placeholder 3"/>
          <p:cNvSpPr>
            <a:spLocks noGrp="1"/>
          </p:cNvSpPr>
          <p:nvPr>
            <p:ph type="dt" sz="half" idx="2"/>
          </p:nvPr>
        </p:nvSpPr>
        <p:spPr>
          <a:xfrm>
            <a:off x="1763440" y="6476208"/>
            <a:ext cx="1084535" cy="365125"/>
          </a:xfrm>
          <a:prstGeom prst="rect">
            <a:avLst/>
          </a:prstGeom>
        </p:spPr>
        <p:txBody>
          <a:bodyPr vert="horz" lIns="0" tIns="0" rIns="0" bIns="0" rtlCol="0" anchor="t" anchorCtr="0"/>
          <a:lstStyle>
            <a:lvl1pPr algn="l">
              <a:defRPr sz="800">
                <a:solidFill>
                  <a:schemeClr val="tx1"/>
                </a:solidFill>
              </a:defRPr>
            </a:lvl1pPr>
          </a:lstStyle>
          <a:p>
            <a:r>
              <a:rPr lang="en-GB" smtClean="0"/>
              <a:t>00 Month 0000</a:t>
            </a:r>
            <a:endParaRPr lang="en-GB" dirty="0"/>
          </a:p>
        </p:txBody>
      </p:sp>
      <p:sp>
        <p:nvSpPr>
          <p:cNvPr id="8" name="Footer Placeholder 4"/>
          <p:cNvSpPr>
            <a:spLocks noGrp="1"/>
          </p:cNvSpPr>
          <p:nvPr>
            <p:ph type="ftr" sz="quarter" idx="3"/>
          </p:nvPr>
        </p:nvSpPr>
        <p:spPr>
          <a:xfrm>
            <a:off x="395288" y="6476208"/>
            <a:ext cx="1368152" cy="365125"/>
          </a:xfrm>
          <a:prstGeom prst="rect">
            <a:avLst/>
          </a:prstGeom>
        </p:spPr>
        <p:txBody>
          <a:bodyPr vert="horz" lIns="0" tIns="0" rIns="0" bIns="0" rtlCol="0" anchor="t" anchorCtr="0"/>
          <a:lstStyle>
            <a:lvl1pPr algn="l">
              <a:defRPr sz="800">
                <a:solidFill>
                  <a:schemeClr val="tx1"/>
                </a:solidFill>
              </a:defRPr>
            </a:lvl1pPr>
          </a:lstStyle>
          <a:p>
            <a:r>
              <a:rPr lang="en-GB" smtClean="0"/>
              <a:t>Presentation title in footer</a:t>
            </a:r>
            <a:endParaRPr lang="en-GB" dirty="0"/>
          </a:p>
        </p:txBody>
      </p:sp>
    </p:spTree>
    <p:extLst>
      <p:ext uri="{BB962C8B-B14F-4D97-AF65-F5344CB8AC3E}">
        <p14:creationId xmlns:p14="http://schemas.microsoft.com/office/powerpoint/2010/main" val="3243572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E18977-94FB-415F-B497-03350E8854FC}" type="slidenum">
              <a:rPr lang="en-GB" smtClean="0"/>
              <a:pPr/>
              <a:t>‹#›</a:t>
            </a:fld>
            <a:endParaRPr lang="en-GB" dirty="0"/>
          </a:p>
        </p:txBody>
      </p:sp>
      <p:cxnSp>
        <p:nvCxnSpPr>
          <p:cNvPr id="5" name="Straight Connector 4"/>
          <p:cNvCxnSpPr/>
          <p:nvPr/>
        </p:nvCxnSpPr>
        <p:spPr>
          <a:xfrm>
            <a:off x="178594" y="6388896"/>
            <a:ext cx="2173088" cy="0"/>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1763440" y="6476208"/>
            <a:ext cx="1075453" cy="365125"/>
          </a:xfrm>
          <a:prstGeom prst="rect">
            <a:avLst/>
          </a:prstGeom>
        </p:spPr>
        <p:txBody>
          <a:bodyPr vert="horz" lIns="0" tIns="0" rIns="0" bIns="0" rtlCol="0" anchor="t" anchorCtr="0"/>
          <a:lstStyle>
            <a:lvl1pPr algn="l">
              <a:defRPr sz="800">
                <a:solidFill>
                  <a:schemeClr val="tx1"/>
                </a:solidFill>
              </a:defRPr>
            </a:lvl1pPr>
          </a:lstStyle>
          <a:p>
            <a:r>
              <a:rPr lang="en-GB" smtClean="0"/>
              <a:t>00 Month 0000</a:t>
            </a:r>
            <a:endParaRPr lang="en-GB" dirty="0"/>
          </a:p>
        </p:txBody>
      </p:sp>
      <p:sp>
        <p:nvSpPr>
          <p:cNvPr id="10" name="Footer Placeholder 4"/>
          <p:cNvSpPr>
            <a:spLocks noGrp="1"/>
          </p:cNvSpPr>
          <p:nvPr>
            <p:ph type="ftr" sz="quarter" idx="3"/>
          </p:nvPr>
        </p:nvSpPr>
        <p:spPr>
          <a:xfrm>
            <a:off x="395288" y="6476208"/>
            <a:ext cx="1368152" cy="365125"/>
          </a:xfrm>
          <a:prstGeom prst="rect">
            <a:avLst/>
          </a:prstGeom>
        </p:spPr>
        <p:txBody>
          <a:bodyPr vert="horz" lIns="0" tIns="0" rIns="0" bIns="0" rtlCol="0" anchor="t" anchorCtr="0"/>
          <a:lstStyle>
            <a:lvl1pPr algn="l">
              <a:defRPr sz="800">
                <a:solidFill>
                  <a:schemeClr val="tx1"/>
                </a:solidFill>
              </a:defRPr>
            </a:lvl1pPr>
          </a:lstStyle>
          <a:p>
            <a:r>
              <a:rPr lang="en-GB" smtClean="0"/>
              <a:t>Presentation title in footer</a:t>
            </a:r>
            <a:endParaRPr lang="en-GB" dirty="0"/>
          </a:p>
        </p:txBody>
      </p:sp>
      <p:cxnSp>
        <p:nvCxnSpPr>
          <p:cNvPr id="7" name="Straight Connector 6"/>
          <p:cNvCxnSpPr/>
          <p:nvPr userDrawn="1"/>
        </p:nvCxnSpPr>
        <p:spPr>
          <a:xfrm>
            <a:off x="178594" y="6388896"/>
            <a:ext cx="2660299" cy="0"/>
          </a:xfrm>
          <a:prstGeom prst="line">
            <a:avLst/>
          </a:prstGeom>
          <a:ln w="6350" cap="rnd">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9091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Divider Image OPTION 0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22398" t="11460" r="16737" b="28327"/>
          <a:stretch/>
        </p:blipFill>
        <p:spPr>
          <a:xfrm>
            <a:off x="78701" y="1452128"/>
            <a:ext cx="5024198" cy="5405871"/>
          </a:xfrm>
          <a:prstGeom prst="rect">
            <a:avLst/>
          </a:prstGeom>
        </p:spPr>
      </p:pic>
      <p:sp>
        <p:nvSpPr>
          <p:cNvPr id="2" name="Title 1"/>
          <p:cNvSpPr>
            <a:spLocks noGrp="1"/>
          </p:cNvSpPr>
          <p:nvPr>
            <p:ph type="ctrTitle"/>
          </p:nvPr>
        </p:nvSpPr>
        <p:spPr>
          <a:xfrm>
            <a:off x="370800" y="3554851"/>
            <a:ext cx="4277400" cy="1101514"/>
          </a:xfrm>
        </p:spPr>
        <p:txBody>
          <a:bodyPr vert="horz" lIns="0" tIns="0" rIns="0" bIns="0" rtlCol="0" anchor="t" anchorCtr="0">
            <a:noAutofit/>
          </a:bodyPr>
          <a:lstStyle>
            <a:lvl1pPr>
              <a:lnSpc>
                <a:spcPct val="95000"/>
              </a:lnSpc>
              <a:defRPr lang="en-GB" sz="2600">
                <a:solidFill>
                  <a:schemeClr val="bg1"/>
                </a:solidFill>
                <a:effectLst/>
              </a:defRPr>
            </a:lvl1pPr>
          </a:lstStyle>
          <a:p>
            <a:pPr lvl="0"/>
            <a:r>
              <a:rPr lang="en-US" dirty="0" smtClean="0"/>
              <a:t>Click to edit Master title style</a:t>
            </a:r>
            <a:endParaRPr lang="en-GB" dirty="0"/>
          </a:p>
        </p:txBody>
      </p:sp>
      <p:sp>
        <p:nvSpPr>
          <p:cNvPr id="3" name="Subtitle 2"/>
          <p:cNvSpPr>
            <a:spLocks noGrp="1"/>
          </p:cNvSpPr>
          <p:nvPr>
            <p:ph type="subTitle" idx="1"/>
          </p:nvPr>
        </p:nvSpPr>
        <p:spPr>
          <a:xfrm>
            <a:off x="370800" y="4499175"/>
            <a:ext cx="4277400" cy="1494771"/>
          </a:xfrm>
        </p:spPr>
        <p:txBody>
          <a:bodyPr vert="horz" lIns="0" tIns="0" rIns="0" bIns="0" rtlCol="0" anchor="t" anchorCtr="0">
            <a:noAutofit/>
          </a:bodyPr>
          <a:lstStyle>
            <a:lvl1pPr>
              <a:defRPr lang="en-GB" sz="1800" dirty="0">
                <a:solidFill>
                  <a:schemeClr val="bg1"/>
                </a:solidFill>
                <a:effectLst/>
              </a:defRPr>
            </a:lvl1pPr>
          </a:lstStyle>
          <a:p>
            <a:pPr marL="0" lvl="0" indent="0">
              <a:lnSpc>
                <a:spcPct val="95000"/>
              </a:lnSpc>
              <a:spcBef>
                <a:spcPts val="0"/>
              </a:spcBef>
              <a:buNone/>
            </a:pPr>
            <a:r>
              <a:rPr lang="en-US" smtClean="0"/>
              <a:t>Click to edit Master subtitle style</a:t>
            </a:r>
            <a:endParaRPr lang="en-GB"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fld id="{2FE18977-94FB-415F-B497-03350E8854FC}" type="slidenum">
              <a:rPr lang="en-GB" smtClean="0"/>
              <a:pPr/>
              <a:t>‹#›</a:t>
            </a:fld>
            <a:endParaRPr lang="en-GB" dirty="0"/>
          </a:p>
        </p:txBody>
      </p:sp>
      <p:sp>
        <p:nvSpPr>
          <p:cNvPr id="13" name="Date Placeholder 3"/>
          <p:cNvSpPr>
            <a:spLocks noGrp="1"/>
          </p:cNvSpPr>
          <p:nvPr>
            <p:ph type="dt" sz="half" idx="2"/>
          </p:nvPr>
        </p:nvSpPr>
        <p:spPr>
          <a:xfrm>
            <a:off x="1763440" y="6476208"/>
            <a:ext cx="1075453" cy="365125"/>
          </a:xfrm>
          <a:prstGeom prst="rect">
            <a:avLst/>
          </a:prstGeom>
        </p:spPr>
        <p:txBody>
          <a:bodyPr vert="horz" lIns="0" tIns="0" rIns="0" bIns="0" rtlCol="0" anchor="t" anchorCtr="0"/>
          <a:lstStyle>
            <a:lvl1pPr algn="l">
              <a:defRPr sz="800">
                <a:solidFill>
                  <a:schemeClr val="bg1"/>
                </a:solidFill>
              </a:defRPr>
            </a:lvl1pPr>
          </a:lstStyle>
          <a:p>
            <a:r>
              <a:rPr lang="en-GB" smtClean="0"/>
              <a:t>00 Month 0000</a:t>
            </a:r>
            <a:endParaRPr lang="en-GB" dirty="0"/>
          </a:p>
        </p:txBody>
      </p:sp>
      <p:sp>
        <p:nvSpPr>
          <p:cNvPr id="14" name="Footer Placeholder 4"/>
          <p:cNvSpPr>
            <a:spLocks noGrp="1"/>
          </p:cNvSpPr>
          <p:nvPr>
            <p:ph type="ftr" sz="quarter" idx="3"/>
          </p:nvPr>
        </p:nvSpPr>
        <p:spPr>
          <a:xfrm>
            <a:off x="395288" y="6476208"/>
            <a:ext cx="1368152" cy="365125"/>
          </a:xfrm>
          <a:prstGeom prst="rect">
            <a:avLst/>
          </a:prstGeom>
        </p:spPr>
        <p:txBody>
          <a:bodyPr vert="horz" lIns="0" tIns="0" rIns="0" bIns="0" rtlCol="0" anchor="t" anchorCtr="0"/>
          <a:lstStyle>
            <a:lvl1pPr algn="l">
              <a:defRPr sz="800">
                <a:solidFill>
                  <a:schemeClr val="bg1"/>
                </a:solidFill>
              </a:defRPr>
            </a:lvl1pPr>
          </a:lstStyle>
          <a:p>
            <a:r>
              <a:rPr lang="en-GB" dirty="0" smtClean="0"/>
              <a:t>Presentation title in footer</a:t>
            </a:r>
            <a:endParaRPr lang="en-GB" dirty="0"/>
          </a:p>
        </p:txBody>
      </p:sp>
      <p:cxnSp>
        <p:nvCxnSpPr>
          <p:cNvPr id="15" name="Straight Connector 14"/>
          <p:cNvCxnSpPr/>
          <p:nvPr userDrawn="1"/>
        </p:nvCxnSpPr>
        <p:spPr>
          <a:xfrm>
            <a:off x="178594" y="6388896"/>
            <a:ext cx="2660299" cy="0"/>
          </a:xfrm>
          <a:prstGeom prst="line">
            <a:avLst/>
          </a:prstGeom>
          <a:ln w="635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39126" y="360110"/>
            <a:ext cx="505664" cy="434341"/>
          </a:xfrm>
          <a:prstGeom prst="rect">
            <a:avLst/>
          </a:prstGeom>
        </p:spPr>
      </p:pic>
    </p:spTree>
    <p:extLst>
      <p:ext uri="{BB962C8B-B14F-4D97-AF65-F5344CB8AC3E}">
        <p14:creationId xmlns:p14="http://schemas.microsoft.com/office/powerpoint/2010/main" val="3442307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_Title Slide OPTION 0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22398" t="11461" r="16737" b="31387"/>
          <a:stretch/>
        </p:blipFill>
        <p:spPr>
          <a:xfrm>
            <a:off x="123825" y="1809750"/>
            <a:ext cx="4943126" cy="5048250"/>
          </a:xfrm>
          <a:prstGeom prst="rect">
            <a:avLst/>
          </a:prstGeom>
        </p:spPr>
      </p:pic>
      <p:sp>
        <p:nvSpPr>
          <p:cNvPr id="2" name="Title 1"/>
          <p:cNvSpPr>
            <a:spLocks noGrp="1"/>
          </p:cNvSpPr>
          <p:nvPr>
            <p:ph type="ctrTitle"/>
          </p:nvPr>
        </p:nvSpPr>
        <p:spPr>
          <a:xfrm>
            <a:off x="395288" y="3776841"/>
            <a:ext cx="4443412" cy="1101514"/>
          </a:xfrm>
        </p:spPr>
        <p:txBody>
          <a:bodyPr vert="horz" lIns="0" tIns="0" rIns="0" bIns="0" rtlCol="0" anchor="t" anchorCtr="0">
            <a:noAutofit/>
          </a:bodyPr>
          <a:lstStyle>
            <a:lvl1pPr>
              <a:lnSpc>
                <a:spcPct val="95000"/>
              </a:lnSpc>
              <a:defRPr lang="en-GB" sz="2600">
                <a:solidFill>
                  <a:schemeClr val="bg1"/>
                </a:solidFill>
                <a:effectLst/>
              </a:defRPr>
            </a:lvl1pPr>
          </a:lstStyle>
          <a:p>
            <a:pPr lvl="0"/>
            <a:r>
              <a:rPr lang="en-US" dirty="0" smtClean="0"/>
              <a:t>Click to edit Master title style</a:t>
            </a:r>
            <a:endParaRPr lang="en-GB" dirty="0"/>
          </a:p>
        </p:txBody>
      </p:sp>
      <p:sp>
        <p:nvSpPr>
          <p:cNvPr id="3" name="Subtitle 2"/>
          <p:cNvSpPr>
            <a:spLocks noGrp="1"/>
          </p:cNvSpPr>
          <p:nvPr>
            <p:ph type="subTitle" idx="1"/>
          </p:nvPr>
        </p:nvSpPr>
        <p:spPr>
          <a:xfrm>
            <a:off x="395288" y="4742541"/>
            <a:ext cx="4443412" cy="1494771"/>
          </a:xfrm>
        </p:spPr>
        <p:txBody>
          <a:bodyPr vert="horz" lIns="0" tIns="0" rIns="0" bIns="0" rtlCol="0" anchor="t" anchorCtr="0">
            <a:noAutofit/>
          </a:bodyPr>
          <a:lstStyle>
            <a:lvl1pPr marL="179388" indent="-179388">
              <a:lnSpc>
                <a:spcPct val="95000"/>
              </a:lnSpc>
              <a:spcBef>
                <a:spcPts val="0"/>
              </a:spcBef>
              <a:buNone/>
              <a:defRPr lang="en-GB" sz="1800">
                <a:solidFill>
                  <a:schemeClr val="bg1"/>
                </a:solidFill>
                <a:effectLst/>
                <a:latin typeface="+mn-lt"/>
              </a:defRPr>
            </a:lvl1pPr>
          </a:lstStyle>
          <a:p>
            <a:pPr marL="0" lvl="0" indent="0"/>
            <a:r>
              <a:rPr lang="en-US" dirty="0" smtClean="0"/>
              <a:t>Click to edit Master subtitle style</a:t>
            </a:r>
            <a:endParaRPr lang="en-GB"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80906" y="310913"/>
            <a:ext cx="1505715" cy="612649"/>
          </a:xfrm>
          <a:prstGeom prst="rect">
            <a:avLst/>
          </a:prstGeom>
        </p:spPr>
      </p:pic>
    </p:spTree>
    <p:extLst>
      <p:ext uri="{BB962C8B-B14F-4D97-AF65-F5344CB8AC3E}">
        <p14:creationId xmlns:p14="http://schemas.microsoft.com/office/powerpoint/2010/main" val="2593105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2_Divider Image OPTION 0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22398" t="11460" r="16737" b="28327"/>
          <a:stretch/>
        </p:blipFill>
        <p:spPr>
          <a:xfrm>
            <a:off x="78701" y="1452128"/>
            <a:ext cx="5024198" cy="5405871"/>
          </a:xfrm>
          <a:prstGeom prst="rect">
            <a:avLst/>
          </a:prstGeom>
        </p:spPr>
      </p:pic>
      <p:sp>
        <p:nvSpPr>
          <p:cNvPr id="2" name="Title 1"/>
          <p:cNvSpPr>
            <a:spLocks noGrp="1"/>
          </p:cNvSpPr>
          <p:nvPr>
            <p:ph type="ctrTitle"/>
          </p:nvPr>
        </p:nvSpPr>
        <p:spPr>
          <a:xfrm>
            <a:off x="370800" y="3554851"/>
            <a:ext cx="4277400" cy="1101514"/>
          </a:xfrm>
        </p:spPr>
        <p:txBody>
          <a:bodyPr vert="horz" lIns="0" tIns="0" rIns="0" bIns="0" rtlCol="0" anchor="t" anchorCtr="0">
            <a:noAutofit/>
          </a:bodyPr>
          <a:lstStyle>
            <a:lvl1pPr>
              <a:lnSpc>
                <a:spcPct val="95000"/>
              </a:lnSpc>
              <a:defRPr lang="en-GB" sz="2600">
                <a:solidFill>
                  <a:schemeClr val="bg1"/>
                </a:solidFill>
                <a:effectLst/>
              </a:defRPr>
            </a:lvl1pPr>
          </a:lstStyle>
          <a:p>
            <a:pPr lvl="0"/>
            <a:r>
              <a:rPr lang="en-US" dirty="0" smtClean="0"/>
              <a:t>Click to edit Master title style</a:t>
            </a:r>
            <a:endParaRPr lang="en-GB" dirty="0"/>
          </a:p>
        </p:txBody>
      </p:sp>
      <p:sp>
        <p:nvSpPr>
          <p:cNvPr id="3" name="Subtitle 2"/>
          <p:cNvSpPr>
            <a:spLocks noGrp="1"/>
          </p:cNvSpPr>
          <p:nvPr>
            <p:ph type="subTitle" idx="1"/>
          </p:nvPr>
        </p:nvSpPr>
        <p:spPr>
          <a:xfrm>
            <a:off x="370800" y="4499175"/>
            <a:ext cx="4277400" cy="1494771"/>
          </a:xfrm>
        </p:spPr>
        <p:txBody>
          <a:bodyPr vert="horz" lIns="0" tIns="0" rIns="0" bIns="0" rtlCol="0" anchor="t" anchorCtr="0">
            <a:noAutofit/>
          </a:bodyPr>
          <a:lstStyle>
            <a:lvl1pPr>
              <a:defRPr lang="en-GB" sz="1800" dirty="0">
                <a:solidFill>
                  <a:schemeClr val="bg1"/>
                </a:solidFill>
                <a:effectLst/>
              </a:defRPr>
            </a:lvl1pPr>
          </a:lstStyle>
          <a:p>
            <a:pPr marL="0" lvl="0" indent="0">
              <a:lnSpc>
                <a:spcPct val="95000"/>
              </a:lnSpc>
              <a:spcBef>
                <a:spcPts val="0"/>
              </a:spcBef>
              <a:buNone/>
            </a:pPr>
            <a:r>
              <a:rPr lang="en-US" smtClean="0"/>
              <a:t>Click to edit Master subtitle style</a:t>
            </a:r>
            <a:endParaRPr lang="en-GB"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fld id="{2FE18977-94FB-415F-B497-03350E8854FC}" type="slidenum">
              <a:rPr lang="en-GB" smtClean="0"/>
              <a:pPr/>
              <a:t>‹#›</a:t>
            </a:fld>
            <a:endParaRPr lang="en-GB" dirty="0"/>
          </a:p>
        </p:txBody>
      </p:sp>
      <p:sp>
        <p:nvSpPr>
          <p:cNvPr id="13" name="Date Placeholder 3"/>
          <p:cNvSpPr>
            <a:spLocks noGrp="1"/>
          </p:cNvSpPr>
          <p:nvPr>
            <p:ph type="dt" sz="half" idx="2"/>
          </p:nvPr>
        </p:nvSpPr>
        <p:spPr>
          <a:xfrm>
            <a:off x="1763440" y="6476208"/>
            <a:ext cx="1075453" cy="365125"/>
          </a:xfrm>
          <a:prstGeom prst="rect">
            <a:avLst/>
          </a:prstGeom>
        </p:spPr>
        <p:txBody>
          <a:bodyPr vert="horz" lIns="0" tIns="0" rIns="0" bIns="0" rtlCol="0" anchor="t" anchorCtr="0"/>
          <a:lstStyle>
            <a:lvl1pPr algn="l">
              <a:defRPr sz="800">
                <a:solidFill>
                  <a:schemeClr val="bg1"/>
                </a:solidFill>
              </a:defRPr>
            </a:lvl1pPr>
          </a:lstStyle>
          <a:p>
            <a:r>
              <a:rPr lang="en-GB" smtClean="0"/>
              <a:t>00 Month 0000</a:t>
            </a:r>
            <a:endParaRPr lang="en-GB" dirty="0"/>
          </a:p>
        </p:txBody>
      </p:sp>
      <p:sp>
        <p:nvSpPr>
          <p:cNvPr id="14" name="Footer Placeholder 4"/>
          <p:cNvSpPr>
            <a:spLocks noGrp="1"/>
          </p:cNvSpPr>
          <p:nvPr>
            <p:ph type="ftr" sz="quarter" idx="3"/>
          </p:nvPr>
        </p:nvSpPr>
        <p:spPr>
          <a:xfrm>
            <a:off x="395288" y="6476208"/>
            <a:ext cx="1368152" cy="365125"/>
          </a:xfrm>
          <a:prstGeom prst="rect">
            <a:avLst/>
          </a:prstGeom>
        </p:spPr>
        <p:txBody>
          <a:bodyPr vert="horz" lIns="0" tIns="0" rIns="0" bIns="0" rtlCol="0" anchor="t" anchorCtr="0"/>
          <a:lstStyle>
            <a:lvl1pPr algn="l">
              <a:defRPr sz="800">
                <a:solidFill>
                  <a:schemeClr val="bg1"/>
                </a:solidFill>
              </a:defRPr>
            </a:lvl1pPr>
          </a:lstStyle>
          <a:p>
            <a:r>
              <a:rPr lang="en-GB" dirty="0" smtClean="0"/>
              <a:t>Presentation title in footer</a:t>
            </a:r>
            <a:endParaRPr lang="en-GB" dirty="0"/>
          </a:p>
        </p:txBody>
      </p:sp>
      <p:cxnSp>
        <p:nvCxnSpPr>
          <p:cNvPr id="15" name="Straight Connector 14"/>
          <p:cNvCxnSpPr/>
          <p:nvPr userDrawn="1"/>
        </p:nvCxnSpPr>
        <p:spPr>
          <a:xfrm>
            <a:off x="178594" y="6388896"/>
            <a:ext cx="2660299" cy="0"/>
          </a:xfrm>
          <a:prstGeom prst="line">
            <a:avLst/>
          </a:prstGeom>
          <a:ln w="635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39126" y="360110"/>
            <a:ext cx="505664" cy="434341"/>
          </a:xfrm>
          <a:prstGeom prst="rect">
            <a:avLst/>
          </a:prstGeom>
        </p:spPr>
      </p:pic>
    </p:spTree>
    <p:extLst>
      <p:ext uri="{BB962C8B-B14F-4D97-AF65-F5344CB8AC3E}">
        <p14:creationId xmlns:p14="http://schemas.microsoft.com/office/powerpoint/2010/main" val="829884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1_Divider Image OPTION 0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22398" t="11460" r="16737" b="28327"/>
          <a:stretch/>
        </p:blipFill>
        <p:spPr>
          <a:xfrm>
            <a:off x="78701" y="1452128"/>
            <a:ext cx="5024198" cy="5405871"/>
          </a:xfrm>
          <a:prstGeom prst="rect">
            <a:avLst/>
          </a:prstGeom>
        </p:spPr>
      </p:pic>
      <p:sp>
        <p:nvSpPr>
          <p:cNvPr id="2" name="Title 1"/>
          <p:cNvSpPr>
            <a:spLocks noGrp="1"/>
          </p:cNvSpPr>
          <p:nvPr>
            <p:ph type="ctrTitle"/>
          </p:nvPr>
        </p:nvSpPr>
        <p:spPr>
          <a:xfrm>
            <a:off x="370800" y="3554851"/>
            <a:ext cx="4277400" cy="1101514"/>
          </a:xfrm>
        </p:spPr>
        <p:txBody>
          <a:bodyPr vert="horz" lIns="0" tIns="0" rIns="0" bIns="0" rtlCol="0" anchor="t" anchorCtr="0">
            <a:noAutofit/>
          </a:bodyPr>
          <a:lstStyle>
            <a:lvl1pPr>
              <a:lnSpc>
                <a:spcPct val="95000"/>
              </a:lnSpc>
              <a:defRPr lang="en-GB" sz="2600">
                <a:solidFill>
                  <a:schemeClr val="bg1"/>
                </a:solidFill>
                <a:effectLst/>
              </a:defRPr>
            </a:lvl1pPr>
          </a:lstStyle>
          <a:p>
            <a:pPr lvl="0"/>
            <a:r>
              <a:rPr lang="en-US" dirty="0" smtClean="0"/>
              <a:t>Click to edit Master title style</a:t>
            </a:r>
            <a:endParaRPr lang="en-GB" dirty="0"/>
          </a:p>
        </p:txBody>
      </p:sp>
      <p:sp>
        <p:nvSpPr>
          <p:cNvPr id="3" name="Subtitle 2"/>
          <p:cNvSpPr>
            <a:spLocks noGrp="1"/>
          </p:cNvSpPr>
          <p:nvPr>
            <p:ph type="subTitle" idx="1"/>
          </p:nvPr>
        </p:nvSpPr>
        <p:spPr>
          <a:xfrm>
            <a:off x="370800" y="4499175"/>
            <a:ext cx="4277400" cy="1494771"/>
          </a:xfrm>
        </p:spPr>
        <p:txBody>
          <a:bodyPr vert="horz" lIns="0" tIns="0" rIns="0" bIns="0" rtlCol="0" anchor="t" anchorCtr="0">
            <a:noAutofit/>
          </a:bodyPr>
          <a:lstStyle>
            <a:lvl1pPr>
              <a:defRPr lang="en-GB" sz="1800" dirty="0">
                <a:solidFill>
                  <a:schemeClr val="bg1"/>
                </a:solidFill>
                <a:effectLst/>
              </a:defRPr>
            </a:lvl1pPr>
          </a:lstStyle>
          <a:p>
            <a:pPr marL="0" lvl="0" indent="0">
              <a:lnSpc>
                <a:spcPct val="95000"/>
              </a:lnSpc>
              <a:spcBef>
                <a:spcPts val="0"/>
              </a:spcBef>
              <a:buNone/>
            </a:pPr>
            <a:r>
              <a:rPr lang="en-US" smtClean="0"/>
              <a:t>Click to edit Master subtitle style</a:t>
            </a:r>
            <a:endParaRPr lang="en-GB"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fld id="{2FE18977-94FB-415F-B497-03350E8854FC}" type="slidenum">
              <a:rPr lang="en-GB" smtClean="0"/>
              <a:pPr/>
              <a:t>‹#›</a:t>
            </a:fld>
            <a:endParaRPr lang="en-GB" dirty="0"/>
          </a:p>
        </p:txBody>
      </p:sp>
      <p:sp>
        <p:nvSpPr>
          <p:cNvPr id="13" name="Date Placeholder 3"/>
          <p:cNvSpPr>
            <a:spLocks noGrp="1"/>
          </p:cNvSpPr>
          <p:nvPr>
            <p:ph type="dt" sz="half" idx="2"/>
          </p:nvPr>
        </p:nvSpPr>
        <p:spPr>
          <a:xfrm>
            <a:off x="1763440" y="6476208"/>
            <a:ext cx="1075453" cy="365125"/>
          </a:xfrm>
          <a:prstGeom prst="rect">
            <a:avLst/>
          </a:prstGeom>
        </p:spPr>
        <p:txBody>
          <a:bodyPr vert="horz" lIns="0" tIns="0" rIns="0" bIns="0" rtlCol="0" anchor="t" anchorCtr="0"/>
          <a:lstStyle>
            <a:lvl1pPr algn="l">
              <a:defRPr sz="800">
                <a:solidFill>
                  <a:schemeClr val="bg1"/>
                </a:solidFill>
              </a:defRPr>
            </a:lvl1pPr>
          </a:lstStyle>
          <a:p>
            <a:r>
              <a:rPr lang="en-GB" smtClean="0"/>
              <a:t>00 Month 0000</a:t>
            </a:r>
            <a:endParaRPr lang="en-GB" dirty="0"/>
          </a:p>
        </p:txBody>
      </p:sp>
      <p:sp>
        <p:nvSpPr>
          <p:cNvPr id="14" name="Footer Placeholder 4"/>
          <p:cNvSpPr>
            <a:spLocks noGrp="1"/>
          </p:cNvSpPr>
          <p:nvPr>
            <p:ph type="ftr" sz="quarter" idx="3"/>
          </p:nvPr>
        </p:nvSpPr>
        <p:spPr>
          <a:xfrm>
            <a:off x="395288" y="6476208"/>
            <a:ext cx="1368152" cy="365125"/>
          </a:xfrm>
          <a:prstGeom prst="rect">
            <a:avLst/>
          </a:prstGeom>
        </p:spPr>
        <p:txBody>
          <a:bodyPr vert="horz" lIns="0" tIns="0" rIns="0" bIns="0" rtlCol="0" anchor="t" anchorCtr="0"/>
          <a:lstStyle>
            <a:lvl1pPr algn="l">
              <a:defRPr sz="800">
                <a:solidFill>
                  <a:schemeClr val="bg1"/>
                </a:solidFill>
              </a:defRPr>
            </a:lvl1pPr>
          </a:lstStyle>
          <a:p>
            <a:r>
              <a:rPr lang="en-GB" dirty="0" smtClean="0"/>
              <a:t>Presentation title in footer</a:t>
            </a:r>
            <a:endParaRPr lang="en-GB" dirty="0"/>
          </a:p>
        </p:txBody>
      </p:sp>
      <p:cxnSp>
        <p:nvCxnSpPr>
          <p:cNvPr id="15" name="Straight Connector 14"/>
          <p:cNvCxnSpPr/>
          <p:nvPr userDrawn="1"/>
        </p:nvCxnSpPr>
        <p:spPr>
          <a:xfrm>
            <a:off x="178594" y="6388896"/>
            <a:ext cx="2660299" cy="0"/>
          </a:xfrm>
          <a:prstGeom prst="line">
            <a:avLst/>
          </a:prstGeom>
          <a:ln w="635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39126" y="360110"/>
            <a:ext cx="505664" cy="434341"/>
          </a:xfrm>
          <a:prstGeom prst="rect">
            <a:avLst/>
          </a:prstGeom>
        </p:spPr>
      </p:pic>
    </p:spTree>
    <p:extLst>
      <p:ext uri="{BB962C8B-B14F-4D97-AF65-F5344CB8AC3E}">
        <p14:creationId xmlns:p14="http://schemas.microsoft.com/office/powerpoint/2010/main" val="3860314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ub-Section Divider ORAN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2FE18977-94FB-415F-B497-03350E8854FC}" type="slidenum">
              <a:rPr lang="en-GB" smtClean="0"/>
              <a:pPr/>
              <a:t>‹#›</a:t>
            </a:fld>
            <a:endParaRPr lang="en-GB" dirty="0"/>
          </a:p>
        </p:txBody>
      </p:sp>
      <p:sp>
        <p:nvSpPr>
          <p:cNvPr id="14" name="Date Placeholder 3"/>
          <p:cNvSpPr>
            <a:spLocks noGrp="1"/>
          </p:cNvSpPr>
          <p:nvPr>
            <p:ph type="dt" sz="half" idx="2"/>
          </p:nvPr>
        </p:nvSpPr>
        <p:spPr>
          <a:xfrm>
            <a:off x="1763440" y="6476208"/>
            <a:ext cx="1075453" cy="365125"/>
          </a:xfrm>
          <a:prstGeom prst="rect">
            <a:avLst/>
          </a:prstGeom>
        </p:spPr>
        <p:txBody>
          <a:bodyPr vert="horz" lIns="0" tIns="0" rIns="0" bIns="0" rtlCol="0" anchor="t" anchorCtr="0"/>
          <a:lstStyle>
            <a:lvl1pPr algn="l">
              <a:defRPr sz="800">
                <a:solidFill>
                  <a:schemeClr val="bg1"/>
                </a:solidFill>
              </a:defRPr>
            </a:lvl1pPr>
          </a:lstStyle>
          <a:p>
            <a:r>
              <a:rPr lang="en-GB" smtClean="0"/>
              <a:t>00 Month 0000</a:t>
            </a:r>
            <a:endParaRPr lang="en-GB" dirty="0"/>
          </a:p>
        </p:txBody>
      </p:sp>
      <p:sp>
        <p:nvSpPr>
          <p:cNvPr id="15" name="Footer Placeholder 4"/>
          <p:cNvSpPr>
            <a:spLocks noGrp="1"/>
          </p:cNvSpPr>
          <p:nvPr>
            <p:ph type="ftr" sz="quarter" idx="3"/>
          </p:nvPr>
        </p:nvSpPr>
        <p:spPr>
          <a:xfrm>
            <a:off x="395288" y="6476208"/>
            <a:ext cx="1368152" cy="365125"/>
          </a:xfrm>
          <a:prstGeom prst="rect">
            <a:avLst/>
          </a:prstGeom>
        </p:spPr>
        <p:txBody>
          <a:bodyPr vert="horz" lIns="0" tIns="0" rIns="0" bIns="0" rtlCol="0" anchor="t" anchorCtr="0"/>
          <a:lstStyle>
            <a:lvl1pPr algn="l">
              <a:defRPr sz="800">
                <a:solidFill>
                  <a:schemeClr val="bg1"/>
                </a:solidFill>
              </a:defRPr>
            </a:lvl1pPr>
          </a:lstStyle>
          <a:p>
            <a:r>
              <a:rPr lang="en-GB" dirty="0" smtClean="0"/>
              <a:t>Presentation title in footer</a:t>
            </a:r>
            <a:endParaRPr lang="en-GB" dirty="0"/>
          </a:p>
        </p:txBody>
      </p:sp>
      <p:sp>
        <p:nvSpPr>
          <p:cNvPr id="8" name="Title 1"/>
          <p:cNvSpPr>
            <a:spLocks noGrp="1"/>
          </p:cNvSpPr>
          <p:nvPr>
            <p:ph type="title"/>
          </p:nvPr>
        </p:nvSpPr>
        <p:spPr>
          <a:xfrm>
            <a:off x="398462" y="3429001"/>
            <a:ext cx="5400000" cy="2520000"/>
          </a:xfrm>
        </p:spPr>
        <p:txBody>
          <a:bodyPr anchor="t"/>
          <a:lstStyle>
            <a:lvl1pPr algn="l">
              <a:defRPr sz="2800" b="1" cap="none" baseline="0">
                <a:solidFill>
                  <a:schemeClr val="bg1"/>
                </a:solidFill>
              </a:defRPr>
            </a:lvl1pPr>
          </a:lstStyle>
          <a:p>
            <a:r>
              <a:rPr lang="en-US" dirty="0" smtClean="0"/>
              <a:t>Click to edit Master title style</a:t>
            </a:r>
            <a:endParaRPr lang="en-GB" dirty="0"/>
          </a:p>
        </p:txBody>
      </p:sp>
      <p:cxnSp>
        <p:nvCxnSpPr>
          <p:cNvPr id="11" name="Straight Connector 10"/>
          <p:cNvCxnSpPr/>
          <p:nvPr userDrawn="1"/>
        </p:nvCxnSpPr>
        <p:spPr>
          <a:xfrm>
            <a:off x="178594" y="6388896"/>
            <a:ext cx="2660299" cy="0"/>
          </a:xfrm>
          <a:prstGeom prst="line">
            <a:avLst/>
          </a:prstGeom>
          <a:ln w="635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37297" y="360110"/>
            <a:ext cx="507493" cy="435865"/>
          </a:xfrm>
          <a:prstGeom prst="rect">
            <a:avLst/>
          </a:prstGeom>
        </p:spPr>
      </p:pic>
    </p:spTree>
    <p:extLst>
      <p:ext uri="{BB962C8B-B14F-4D97-AF65-F5344CB8AC3E}">
        <p14:creationId xmlns:p14="http://schemas.microsoft.com/office/powerpoint/2010/main" val="1906842272"/>
      </p:ext>
    </p:extLst>
  </p:cSld>
  <p:clrMapOvr>
    <a:masterClrMapping/>
  </p:clrMapOvr>
  <p:extLst mod="1">
    <p:ext uri="{DCECCB84-F9BA-43D5-87BE-67443E8EF086}">
      <p15:sldGuideLst xmlns:p15="http://schemas.microsoft.com/office/powerpoint/2012/main" xmlns="">
        <p15:guide id="1" pos="2880" userDrawn="1">
          <p15:clr>
            <a:srgbClr val="FBAE40"/>
          </p15:clr>
        </p15:guide>
        <p15:guide id="2" pos="3624" userDrawn="1">
          <p15:clr>
            <a:srgbClr val="FBAE40"/>
          </p15:clr>
        </p15:guide>
        <p15:guide id="3" orient="horz" pos="216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Video 4x3">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FE18977-94FB-415F-B497-03350E8854FC}" type="slidenum">
              <a:rPr lang="en-GB" smtClean="0"/>
              <a:pPr/>
              <a:t>‹#›</a:t>
            </a:fld>
            <a:endParaRPr lang="en-GB" dirty="0"/>
          </a:p>
        </p:txBody>
      </p:sp>
      <p:sp>
        <p:nvSpPr>
          <p:cNvPr id="6" name="Text Placeholder 7"/>
          <p:cNvSpPr>
            <a:spLocks noGrp="1"/>
          </p:cNvSpPr>
          <p:nvPr>
            <p:ph type="body" sz="quarter" idx="13"/>
          </p:nvPr>
        </p:nvSpPr>
        <p:spPr>
          <a:xfrm>
            <a:off x="392907" y="707457"/>
            <a:ext cx="7419454" cy="417287"/>
          </a:xfrm>
        </p:spPr>
        <p:txBody>
          <a:bodyPr/>
          <a:lstStyle>
            <a:lvl1pPr marL="0" indent="0">
              <a:buNone/>
              <a:defRPr sz="1800">
                <a:solidFill>
                  <a:schemeClr val="bg1"/>
                </a:solidFill>
                <a:latin typeface="+mj-lt"/>
              </a:defRPr>
            </a:lvl1pPr>
            <a:lvl2pPr marL="358775" indent="0">
              <a:buNone/>
              <a:defRPr>
                <a:latin typeface="Cambria" pitchFamily="18" charset="0"/>
              </a:defRPr>
            </a:lvl2pPr>
            <a:lvl3pPr marL="717550" indent="0">
              <a:buNone/>
              <a:defRPr>
                <a:latin typeface="Cambria" pitchFamily="18" charset="0"/>
              </a:defRPr>
            </a:lvl3pPr>
            <a:lvl4pPr marL="1076325" indent="0">
              <a:buNone/>
              <a:defRPr>
                <a:latin typeface="Cambria" pitchFamily="18" charset="0"/>
              </a:defRPr>
            </a:lvl4pPr>
            <a:lvl5pPr marL="1435100" indent="0">
              <a:buNone/>
              <a:defRPr>
                <a:latin typeface="Cambria" pitchFamily="18" charset="0"/>
              </a:defRPr>
            </a:lvl5pPr>
          </a:lstStyle>
          <a:p>
            <a:pPr lvl="0"/>
            <a:r>
              <a:rPr lang="en-US" dirty="0" smtClean="0"/>
              <a:t>Click to edit Master text styles</a:t>
            </a:r>
          </a:p>
        </p:txBody>
      </p:sp>
      <p:cxnSp>
        <p:nvCxnSpPr>
          <p:cNvPr id="8" name="Straight Connector 7"/>
          <p:cNvCxnSpPr/>
          <p:nvPr userDrawn="1"/>
        </p:nvCxnSpPr>
        <p:spPr>
          <a:xfrm>
            <a:off x="178594" y="1082823"/>
            <a:ext cx="8782050" cy="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Date Placeholder 3"/>
          <p:cNvSpPr>
            <a:spLocks noGrp="1"/>
          </p:cNvSpPr>
          <p:nvPr>
            <p:ph type="dt" sz="half" idx="2"/>
          </p:nvPr>
        </p:nvSpPr>
        <p:spPr>
          <a:xfrm>
            <a:off x="1763440" y="6476208"/>
            <a:ext cx="1075453" cy="365125"/>
          </a:xfrm>
          <a:prstGeom prst="rect">
            <a:avLst/>
          </a:prstGeom>
        </p:spPr>
        <p:txBody>
          <a:bodyPr vert="horz" lIns="0" tIns="0" rIns="0" bIns="0" rtlCol="0" anchor="t" anchorCtr="0"/>
          <a:lstStyle>
            <a:lvl1pPr algn="l">
              <a:defRPr sz="800">
                <a:solidFill>
                  <a:schemeClr val="bg1"/>
                </a:solidFill>
              </a:defRPr>
            </a:lvl1pPr>
          </a:lstStyle>
          <a:p>
            <a:r>
              <a:rPr lang="en-GB" smtClean="0"/>
              <a:t>00 Month 0000</a:t>
            </a:r>
            <a:endParaRPr lang="en-GB" dirty="0"/>
          </a:p>
        </p:txBody>
      </p:sp>
      <p:sp>
        <p:nvSpPr>
          <p:cNvPr id="12" name="Footer Placeholder 4"/>
          <p:cNvSpPr>
            <a:spLocks noGrp="1"/>
          </p:cNvSpPr>
          <p:nvPr>
            <p:ph type="ftr" sz="quarter" idx="3"/>
          </p:nvPr>
        </p:nvSpPr>
        <p:spPr>
          <a:xfrm>
            <a:off x="395288" y="6476208"/>
            <a:ext cx="1368152" cy="365125"/>
          </a:xfrm>
          <a:prstGeom prst="rect">
            <a:avLst/>
          </a:prstGeom>
        </p:spPr>
        <p:txBody>
          <a:bodyPr vert="horz" lIns="0" tIns="0" rIns="0" bIns="0" rtlCol="0" anchor="t" anchorCtr="0"/>
          <a:lstStyle>
            <a:lvl1pPr algn="l">
              <a:defRPr sz="800">
                <a:solidFill>
                  <a:schemeClr val="bg1"/>
                </a:solidFill>
              </a:defRPr>
            </a:lvl1pPr>
          </a:lstStyle>
          <a:p>
            <a:r>
              <a:rPr lang="en-GB" dirty="0" smtClean="0"/>
              <a:t>Presentation title in footer</a:t>
            </a:r>
            <a:endParaRPr lang="en-GB" dirty="0"/>
          </a:p>
        </p:txBody>
      </p:sp>
      <p:cxnSp>
        <p:nvCxnSpPr>
          <p:cNvPr id="9" name="Straight Connector 8"/>
          <p:cNvCxnSpPr/>
          <p:nvPr userDrawn="1"/>
        </p:nvCxnSpPr>
        <p:spPr>
          <a:xfrm>
            <a:off x="178594" y="6388896"/>
            <a:ext cx="2660299" cy="0"/>
          </a:xfrm>
          <a:prstGeom prst="line">
            <a:avLst/>
          </a:prstGeom>
          <a:ln w="63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 name="Media Placeholder 3"/>
          <p:cNvSpPr>
            <a:spLocks noGrp="1"/>
          </p:cNvSpPr>
          <p:nvPr>
            <p:ph type="media" sz="quarter" idx="14"/>
          </p:nvPr>
        </p:nvSpPr>
        <p:spPr>
          <a:xfrm>
            <a:off x="1304661" y="1414462"/>
            <a:ext cx="6529916" cy="4897437"/>
          </a:xfrm>
        </p:spPr>
        <p:txBody>
          <a:bodyPr lIns="108000" tIns="72000"/>
          <a:lstStyle>
            <a:lvl1pPr marL="0" indent="0">
              <a:buNone/>
              <a:defRPr>
                <a:solidFill>
                  <a:schemeClr val="bg1"/>
                </a:solidFill>
              </a:defRPr>
            </a:lvl1pPr>
          </a:lstStyle>
          <a:p>
            <a:endParaRPr lang="en-GB"/>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37297" y="360110"/>
            <a:ext cx="507493" cy="435865"/>
          </a:xfrm>
          <a:prstGeom prst="rect">
            <a:avLst/>
          </a:prstGeom>
        </p:spPr>
      </p:pic>
    </p:spTree>
    <p:extLst>
      <p:ext uri="{BB962C8B-B14F-4D97-AF65-F5344CB8AC3E}">
        <p14:creationId xmlns:p14="http://schemas.microsoft.com/office/powerpoint/2010/main" val="4159197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Video 16x9">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FE18977-94FB-415F-B497-03350E8854FC}" type="slidenum">
              <a:rPr lang="en-GB" smtClean="0"/>
              <a:pPr/>
              <a:t>‹#›</a:t>
            </a:fld>
            <a:endParaRPr lang="en-GB" dirty="0"/>
          </a:p>
        </p:txBody>
      </p:sp>
      <p:sp>
        <p:nvSpPr>
          <p:cNvPr id="6" name="Text Placeholder 7"/>
          <p:cNvSpPr>
            <a:spLocks noGrp="1"/>
          </p:cNvSpPr>
          <p:nvPr>
            <p:ph type="body" sz="quarter" idx="13"/>
          </p:nvPr>
        </p:nvSpPr>
        <p:spPr>
          <a:xfrm>
            <a:off x="392907" y="707457"/>
            <a:ext cx="7419454" cy="417287"/>
          </a:xfrm>
        </p:spPr>
        <p:txBody>
          <a:bodyPr/>
          <a:lstStyle>
            <a:lvl1pPr marL="0" indent="0">
              <a:buNone/>
              <a:defRPr sz="1800">
                <a:solidFill>
                  <a:schemeClr val="bg1"/>
                </a:solidFill>
                <a:latin typeface="+mj-lt"/>
              </a:defRPr>
            </a:lvl1pPr>
            <a:lvl2pPr marL="358775" indent="0">
              <a:buNone/>
              <a:defRPr>
                <a:latin typeface="Cambria" pitchFamily="18" charset="0"/>
              </a:defRPr>
            </a:lvl2pPr>
            <a:lvl3pPr marL="717550" indent="0">
              <a:buNone/>
              <a:defRPr>
                <a:latin typeface="Cambria" pitchFamily="18" charset="0"/>
              </a:defRPr>
            </a:lvl3pPr>
            <a:lvl4pPr marL="1076325" indent="0">
              <a:buNone/>
              <a:defRPr>
                <a:latin typeface="Cambria" pitchFamily="18" charset="0"/>
              </a:defRPr>
            </a:lvl4pPr>
            <a:lvl5pPr marL="1435100" indent="0">
              <a:buNone/>
              <a:defRPr>
                <a:latin typeface="Cambria" pitchFamily="18" charset="0"/>
              </a:defRPr>
            </a:lvl5pPr>
          </a:lstStyle>
          <a:p>
            <a:pPr lvl="0"/>
            <a:r>
              <a:rPr lang="en-US" dirty="0" smtClean="0"/>
              <a:t>Click to edit Master text styles</a:t>
            </a:r>
          </a:p>
        </p:txBody>
      </p:sp>
      <p:cxnSp>
        <p:nvCxnSpPr>
          <p:cNvPr id="8" name="Straight Connector 7"/>
          <p:cNvCxnSpPr/>
          <p:nvPr userDrawn="1"/>
        </p:nvCxnSpPr>
        <p:spPr>
          <a:xfrm>
            <a:off x="178594" y="1082823"/>
            <a:ext cx="8782050" cy="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Date Placeholder 3"/>
          <p:cNvSpPr>
            <a:spLocks noGrp="1"/>
          </p:cNvSpPr>
          <p:nvPr>
            <p:ph type="dt" sz="half" idx="2"/>
          </p:nvPr>
        </p:nvSpPr>
        <p:spPr>
          <a:xfrm>
            <a:off x="1763440" y="6476208"/>
            <a:ext cx="1075453" cy="365125"/>
          </a:xfrm>
          <a:prstGeom prst="rect">
            <a:avLst/>
          </a:prstGeom>
        </p:spPr>
        <p:txBody>
          <a:bodyPr vert="horz" lIns="0" tIns="0" rIns="0" bIns="0" rtlCol="0" anchor="t" anchorCtr="0"/>
          <a:lstStyle>
            <a:lvl1pPr algn="l">
              <a:defRPr sz="800">
                <a:solidFill>
                  <a:schemeClr val="bg1"/>
                </a:solidFill>
              </a:defRPr>
            </a:lvl1pPr>
          </a:lstStyle>
          <a:p>
            <a:r>
              <a:rPr lang="en-GB" smtClean="0"/>
              <a:t>00 Month 0000</a:t>
            </a:r>
            <a:endParaRPr lang="en-GB" dirty="0"/>
          </a:p>
        </p:txBody>
      </p:sp>
      <p:sp>
        <p:nvSpPr>
          <p:cNvPr id="12" name="Footer Placeholder 4"/>
          <p:cNvSpPr>
            <a:spLocks noGrp="1"/>
          </p:cNvSpPr>
          <p:nvPr>
            <p:ph type="ftr" sz="quarter" idx="3"/>
          </p:nvPr>
        </p:nvSpPr>
        <p:spPr>
          <a:xfrm>
            <a:off x="395288" y="6476208"/>
            <a:ext cx="1368152" cy="365125"/>
          </a:xfrm>
          <a:prstGeom prst="rect">
            <a:avLst/>
          </a:prstGeom>
        </p:spPr>
        <p:txBody>
          <a:bodyPr vert="horz" lIns="0" tIns="0" rIns="0" bIns="0" rtlCol="0" anchor="t" anchorCtr="0"/>
          <a:lstStyle>
            <a:lvl1pPr algn="l">
              <a:defRPr sz="800">
                <a:solidFill>
                  <a:schemeClr val="bg1"/>
                </a:solidFill>
              </a:defRPr>
            </a:lvl1pPr>
          </a:lstStyle>
          <a:p>
            <a:r>
              <a:rPr lang="en-GB" dirty="0" smtClean="0"/>
              <a:t>Presentation title in footer</a:t>
            </a:r>
            <a:endParaRPr lang="en-GB" dirty="0"/>
          </a:p>
        </p:txBody>
      </p:sp>
      <p:cxnSp>
        <p:nvCxnSpPr>
          <p:cNvPr id="9" name="Straight Connector 8"/>
          <p:cNvCxnSpPr/>
          <p:nvPr userDrawn="1"/>
        </p:nvCxnSpPr>
        <p:spPr>
          <a:xfrm>
            <a:off x="178594" y="6388896"/>
            <a:ext cx="2660299" cy="0"/>
          </a:xfrm>
          <a:prstGeom prst="line">
            <a:avLst/>
          </a:prstGeom>
          <a:ln w="63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 name="Media Placeholder 3"/>
          <p:cNvSpPr>
            <a:spLocks noGrp="1"/>
          </p:cNvSpPr>
          <p:nvPr>
            <p:ph type="media" sz="quarter" idx="14"/>
          </p:nvPr>
        </p:nvSpPr>
        <p:spPr>
          <a:xfrm>
            <a:off x="390260" y="1414462"/>
            <a:ext cx="8356601" cy="4700588"/>
          </a:xfrm>
        </p:spPr>
        <p:txBody>
          <a:bodyPr lIns="108000" tIns="72000"/>
          <a:lstStyle>
            <a:lvl1pPr marL="0" indent="0">
              <a:buNone/>
              <a:defRPr>
                <a:solidFill>
                  <a:schemeClr val="bg1"/>
                </a:solidFill>
              </a:defRPr>
            </a:lvl1pPr>
          </a:lstStyle>
          <a:p>
            <a:endParaRPr lang="en-GB"/>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37297" y="360110"/>
            <a:ext cx="507493" cy="435865"/>
          </a:xfrm>
          <a:prstGeom prst="rect">
            <a:avLst/>
          </a:prstGeom>
        </p:spPr>
      </p:pic>
    </p:spTree>
    <p:extLst>
      <p:ext uri="{BB962C8B-B14F-4D97-AF65-F5344CB8AC3E}">
        <p14:creationId xmlns:p14="http://schemas.microsoft.com/office/powerpoint/2010/main" val="31646108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tatement PURPL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2" name="Title 1"/>
          <p:cNvSpPr>
            <a:spLocks noGrp="1"/>
          </p:cNvSpPr>
          <p:nvPr>
            <p:ph type="title"/>
          </p:nvPr>
        </p:nvSpPr>
        <p:spPr>
          <a:xfrm>
            <a:off x="398463" y="1412876"/>
            <a:ext cx="6345237" cy="2749549"/>
          </a:xfrm>
        </p:spPr>
        <p:txBody>
          <a:bodyPr anchor="t"/>
          <a:lstStyle>
            <a:lvl1pPr algn="l">
              <a:defRPr sz="2800" b="1" cap="none" baseline="0">
                <a:solidFill>
                  <a:schemeClr val="bg1"/>
                </a:solidFill>
              </a:defRPr>
            </a:lvl1pPr>
          </a:lstStyle>
          <a:p>
            <a:r>
              <a:rPr lang="en-US" dirty="0" smtClean="0"/>
              <a:t>Click to edit Master title style</a:t>
            </a:r>
            <a:endParaRPr lang="en-GB" dirty="0"/>
          </a:p>
        </p:txBody>
      </p:sp>
      <p:sp>
        <p:nvSpPr>
          <p:cNvPr id="3" name="Text Placeholder 2"/>
          <p:cNvSpPr>
            <a:spLocks noGrp="1"/>
          </p:cNvSpPr>
          <p:nvPr>
            <p:ph type="body" idx="1" hasCustomPrompt="1"/>
          </p:nvPr>
        </p:nvSpPr>
        <p:spPr>
          <a:xfrm>
            <a:off x="395288" y="4164014"/>
            <a:ext cx="6367462" cy="398462"/>
          </a:xfrm>
        </p:spPr>
        <p:txBody>
          <a:bodyPr vert="horz" lIns="0" tIns="0" rIns="0" bIns="0" rtlCol="0" anchor="t" anchorCtr="0">
            <a:noAutofit/>
          </a:bodyPr>
          <a:lstStyle>
            <a:lvl1pPr marL="179388" indent="-179388">
              <a:buNone/>
              <a:defRPr lang="en-GB" sz="1200" dirty="0">
                <a:solidFill>
                  <a:schemeClr val="bg1"/>
                </a:solidFill>
                <a:latin typeface="+mj-lt"/>
              </a:defRPr>
            </a:lvl1pPr>
          </a:lstStyle>
          <a:p>
            <a:pPr marL="0" lvl="0" indent="0"/>
            <a:r>
              <a:rPr lang="en-US" dirty="0" smtClean="0"/>
              <a:t>Click to edit Master subtitle style</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FE18977-94FB-415F-B497-03350E8854FC}" type="slidenum">
              <a:rPr lang="en-GB" smtClean="0"/>
              <a:pPr/>
              <a:t>‹#›</a:t>
            </a:fld>
            <a:endParaRPr lang="en-GB" dirty="0"/>
          </a:p>
        </p:txBody>
      </p:sp>
      <p:sp>
        <p:nvSpPr>
          <p:cNvPr id="13" name="Date Placeholder 3"/>
          <p:cNvSpPr>
            <a:spLocks noGrp="1"/>
          </p:cNvSpPr>
          <p:nvPr>
            <p:ph type="dt" sz="half" idx="2"/>
          </p:nvPr>
        </p:nvSpPr>
        <p:spPr>
          <a:xfrm>
            <a:off x="1763440" y="6476208"/>
            <a:ext cx="1075453" cy="365125"/>
          </a:xfrm>
          <a:prstGeom prst="rect">
            <a:avLst/>
          </a:prstGeom>
        </p:spPr>
        <p:txBody>
          <a:bodyPr vert="horz" lIns="0" tIns="0" rIns="0" bIns="0" rtlCol="0" anchor="t" anchorCtr="0"/>
          <a:lstStyle>
            <a:lvl1pPr algn="l">
              <a:defRPr sz="800">
                <a:solidFill>
                  <a:schemeClr val="bg1"/>
                </a:solidFill>
              </a:defRPr>
            </a:lvl1pPr>
          </a:lstStyle>
          <a:p>
            <a:r>
              <a:rPr lang="en-GB" smtClean="0"/>
              <a:t>00 Month 0000</a:t>
            </a:r>
            <a:endParaRPr lang="en-GB" dirty="0"/>
          </a:p>
        </p:txBody>
      </p:sp>
      <p:sp>
        <p:nvSpPr>
          <p:cNvPr id="14" name="Footer Placeholder 4"/>
          <p:cNvSpPr>
            <a:spLocks noGrp="1"/>
          </p:cNvSpPr>
          <p:nvPr>
            <p:ph type="ftr" sz="quarter" idx="3"/>
          </p:nvPr>
        </p:nvSpPr>
        <p:spPr>
          <a:xfrm>
            <a:off x="395288" y="6476208"/>
            <a:ext cx="1368152" cy="365125"/>
          </a:xfrm>
          <a:prstGeom prst="rect">
            <a:avLst/>
          </a:prstGeom>
        </p:spPr>
        <p:txBody>
          <a:bodyPr vert="horz" lIns="0" tIns="0" rIns="0" bIns="0" rtlCol="0" anchor="t" anchorCtr="0"/>
          <a:lstStyle>
            <a:lvl1pPr algn="l">
              <a:defRPr sz="800">
                <a:solidFill>
                  <a:schemeClr val="bg1"/>
                </a:solidFill>
              </a:defRPr>
            </a:lvl1pPr>
          </a:lstStyle>
          <a:p>
            <a:r>
              <a:rPr lang="en-GB" dirty="0" smtClean="0"/>
              <a:t>Presentation title in footer</a:t>
            </a:r>
            <a:endParaRPr lang="en-GB" dirty="0"/>
          </a:p>
        </p:txBody>
      </p:sp>
      <p:cxnSp>
        <p:nvCxnSpPr>
          <p:cNvPr id="11" name="Straight Connector 10"/>
          <p:cNvCxnSpPr/>
          <p:nvPr userDrawn="1"/>
        </p:nvCxnSpPr>
        <p:spPr>
          <a:xfrm>
            <a:off x="178594" y="6388896"/>
            <a:ext cx="2660299" cy="0"/>
          </a:xfrm>
          <a:prstGeom prst="line">
            <a:avLst/>
          </a:prstGeom>
          <a:ln w="635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37297" y="360110"/>
            <a:ext cx="507493" cy="435865"/>
          </a:xfrm>
          <a:prstGeom prst="rect">
            <a:avLst/>
          </a:prstGeom>
        </p:spPr>
      </p:pic>
    </p:spTree>
    <p:extLst>
      <p:ext uri="{BB962C8B-B14F-4D97-AF65-F5344CB8AC3E}">
        <p14:creationId xmlns:p14="http://schemas.microsoft.com/office/powerpoint/2010/main" val="27224810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Header and Content with footnote">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normAutofit/>
          </a:bodyPr>
          <a:lstStyle>
            <a:lvl1pPr>
              <a:defRPr sz="2600"/>
            </a:lvl1pPr>
          </a:lstStyle>
          <a:p>
            <a:r>
              <a:rPr lang="en-US" smtClean="0"/>
              <a:t>Click to edit Master title style</a:t>
            </a:r>
            <a:endParaRPr lang="en-GB" dirty="0"/>
          </a:p>
        </p:txBody>
      </p:sp>
      <p:sp>
        <p:nvSpPr>
          <p:cNvPr id="4" name="Content Placeholder 2"/>
          <p:cNvSpPr>
            <a:spLocks noGrp="1"/>
          </p:cNvSpPr>
          <p:nvPr>
            <p:ph idx="10"/>
          </p:nvPr>
        </p:nvSpPr>
        <p:spPr>
          <a:xfrm>
            <a:off x="-1" y="6523368"/>
            <a:ext cx="8925791" cy="334632"/>
          </a:xfrm>
          <a:prstGeom prst="rect">
            <a:avLst/>
          </a:prstGeom>
        </p:spPr>
        <p:txBody>
          <a:bodyPr anchor="ctr">
            <a:normAutofit/>
          </a:bodyPr>
          <a:lstStyle>
            <a:lvl1pPr>
              <a:buNone/>
              <a:defRPr sz="900"/>
            </a:lvl1pPr>
          </a:lstStyle>
          <a:p>
            <a:pPr lvl="0"/>
            <a:r>
              <a:rPr lang="en-US" smtClean="0"/>
              <a:t>Click to edit Master text styles</a:t>
            </a:r>
          </a:p>
        </p:txBody>
      </p:sp>
      <p:sp>
        <p:nvSpPr>
          <p:cNvPr id="6" name="Content Placeholder 2"/>
          <p:cNvSpPr>
            <a:spLocks noGrp="1"/>
          </p:cNvSpPr>
          <p:nvPr>
            <p:ph idx="1"/>
          </p:nvPr>
        </p:nvSpPr>
        <p:spPr>
          <a:xfrm>
            <a:off x="241300" y="1351280"/>
            <a:ext cx="8503920" cy="5116195"/>
          </a:xfrm>
          <a:prstGeom prst="rect">
            <a:avLst/>
          </a:prstGeom>
        </p:spPr>
        <p:txBody>
          <a:bodyPr/>
          <a:lstStyle>
            <a:lvl1pPr>
              <a:buClr>
                <a:schemeClr val="accent1"/>
              </a:buClr>
              <a:defRPr/>
            </a:lvl1pPr>
            <a:lvl2pPr>
              <a:spcAft>
                <a:spcPts val="600"/>
              </a:spcAft>
              <a:buClr>
                <a:schemeClr val="accent1"/>
              </a:buClr>
              <a:defRPr/>
            </a:lvl2pPr>
            <a:lvl3pPr>
              <a:spcAft>
                <a:spcPts val="400"/>
              </a:spcAft>
              <a:buClr>
                <a:schemeClr val="accent1"/>
              </a:buClr>
              <a:defRPr/>
            </a:lvl3pPr>
            <a:lvl4pPr marL="1314450" indent="-171450">
              <a:spcAft>
                <a:spcPts val="400"/>
              </a:spcAft>
              <a:buClr>
                <a:schemeClr val="accent1"/>
              </a:buClr>
              <a:buFontTx/>
              <a:buChar char="–"/>
              <a:defRPr sz="1400"/>
            </a:lvl4pPr>
            <a:lvl5pPr marL="1714500" indent="-171450">
              <a:spcAft>
                <a:spcPts val="400"/>
              </a:spcAft>
              <a:buClr>
                <a:schemeClr val="accent1"/>
              </a:buClr>
              <a:buFontTx/>
              <a:buChar char="–"/>
              <a:defRPr sz="1400"/>
            </a:lvl5pPr>
            <a:lvl6pPr marL="2171700" indent="-171450">
              <a:spcAft>
                <a:spcPts val="400"/>
              </a:spcAft>
              <a:buClr>
                <a:schemeClr val="accent1"/>
              </a:buClr>
              <a:buFontTx/>
              <a:buChar char="–"/>
              <a:defRPr sz="1400"/>
            </a:lvl6pPr>
            <a:lvl7pPr marL="2628900" indent="-171450">
              <a:spcAft>
                <a:spcPts val="400"/>
              </a:spcAft>
              <a:buClr>
                <a:schemeClr val="accent1"/>
              </a:buClr>
              <a:buFontTx/>
              <a:buChar char="–"/>
              <a:defRPr sz="1400" baseline="0"/>
            </a:lvl7pPr>
            <a:lvl8pPr marL="3028950" indent="-171450">
              <a:spcAft>
                <a:spcPts val="400"/>
              </a:spcAft>
              <a:buClr>
                <a:schemeClr val="accent1"/>
              </a:buClr>
              <a:buFontTx/>
              <a:buChar char="–"/>
              <a:defRPr sz="1400" baseline="0"/>
            </a:lvl8pPr>
            <a:lvl9pPr marL="3486150" indent="-171450">
              <a:spcAft>
                <a:spcPts val="400"/>
              </a:spcAft>
              <a:buClr>
                <a:schemeClr val="accent1"/>
              </a:buClr>
              <a:buFontTx/>
              <a:buChar char="–"/>
              <a:defRPr sz="1400" baseline="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Header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1300" y="177800"/>
            <a:ext cx="8503920" cy="1003300"/>
          </a:xfrm>
        </p:spPr>
        <p:txBody>
          <a:bodyPr>
            <a:normAutofit/>
          </a:bodyPr>
          <a:lstStyle>
            <a:lvl1pPr>
              <a:defRPr sz="2600"/>
            </a:lvl1pPr>
          </a:lstStyle>
          <a:p>
            <a:r>
              <a:rPr lang="en-US" smtClean="0"/>
              <a:t>Click to edit Master title style</a:t>
            </a:r>
            <a:endParaRPr lang="en-GB" dirty="0"/>
          </a:p>
        </p:txBody>
      </p:sp>
      <p:sp>
        <p:nvSpPr>
          <p:cNvPr id="6" name="Content Placeholder 2"/>
          <p:cNvSpPr>
            <a:spLocks noGrp="1"/>
          </p:cNvSpPr>
          <p:nvPr>
            <p:ph idx="1"/>
          </p:nvPr>
        </p:nvSpPr>
        <p:spPr>
          <a:xfrm>
            <a:off x="241300" y="1351280"/>
            <a:ext cx="8503920" cy="5392420"/>
          </a:xfrm>
          <a:prstGeom prst="rect">
            <a:avLst/>
          </a:prstGeom>
        </p:spPr>
        <p:txBody>
          <a:bodyPr/>
          <a:lstStyle>
            <a:lvl1pPr>
              <a:buClr>
                <a:schemeClr val="accent1"/>
              </a:buClr>
              <a:defRPr/>
            </a:lvl1pPr>
            <a:lvl2pPr>
              <a:spcAft>
                <a:spcPts val="600"/>
              </a:spcAft>
              <a:buClr>
                <a:schemeClr val="accent1"/>
              </a:buClr>
              <a:defRPr/>
            </a:lvl2pPr>
            <a:lvl3pPr>
              <a:spcAft>
                <a:spcPts val="400"/>
              </a:spcAft>
              <a:buClr>
                <a:schemeClr val="accent1"/>
              </a:buClr>
              <a:defRPr/>
            </a:lvl3pPr>
            <a:lvl4pPr marL="1314450" indent="-171450">
              <a:spcAft>
                <a:spcPts val="400"/>
              </a:spcAft>
              <a:buClr>
                <a:schemeClr val="accent1"/>
              </a:buClr>
              <a:buFontTx/>
              <a:buChar char="–"/>
              <a:defRPr sz="1400"/>
            </a:lvl4pPr>
            <a:lvl5pPr marL="1714500" indent="-171450">
              <a:spcAft>
                <a:spcPts val="400"/>
              </a:spcAft>
              <a:buClr>
                <a:schemeClr val="accent1"/>
              </a:buClr>
              <a:buFontTx/>
              <a:buChar char="–"/>
              <a:defRPr sz="1400"/>
            </a:lvl5pPr>
            <a:lvl6pPr marL="2171700" indent="-171450">
              <a:spcAft>
                <a:spcPts val="400"/>
              </a:spcAft>
              <a:buClr>
                <a:schemeClr val="accent1"/>
              </a:buClr>
              <a:buFontTx/>
              <a:buChar char="–"/>
              <a:defRPr sz="1400"/>
            </a:lvl6pPr>
            <a:lvl7pPr marL="2628900" indent="-171450">
              <a:spcAft>
                <a:spcPts val="400"/>
              </a:spcAft>
              <a:buClr>
                <a:schemeClr val="accent1"/>
              </a:buClr>
              <a:buFontTx/>
              <a:buChar char="–"/>
              <a:defRPr sz="1400" baseline="0"/>
            </a:lvl7pPr>
            <a:lvl8pPr marL="3028950" indent="-171450">
              <a:spcAft>
                <a:spcPts val="400"/>
              </a:spcAft>
              <a:buClr>
                <a:schemeClr val="accent1"/>
              </a:buClr>
              <a:buFontTx/>
              <a:buChar char="–"/>
              <a:defRPr sz="1400" baseline="0"/>
            </a:lvl8pPr>
            <a:lvl9pPr marL="3486150" indent="-171450">
              <a:spcAft>
                <a:spcPts val="400"/>
              </a:spcAft>
              <a:buClr>
                <a:schemeClr val="accent1"/>
              </a:buClr>
              <a:buFontTx/>
              <a:buChar char="–"/>
              <a:defRPr sz="1400" baseline="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04800" y="1520825"/>
            <a:ext cx="8424863"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04800" y="1520825"/>
            <a:ext cx="8424863"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4_Title Slide OPTION 0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22398" t="11461" r="16737" b="31387"/>
          <a:stretch/>
        </p:blipFill>
        <p:spPr>
          <a:xfrm>
            <a:off x="123825" y="1809750"/>
            <a:ext cx="4943126" cy="5048250"/>
          </a:xfrm>
          <a:prstGeom prst="rect">
            <a:avLst/>
          </a:prstGeom>
        </p:spPr>
      </p:pic>
      <p:sp>
        <p:nvSpPr>
          <p:cNvPr id="2" name="Title 1"/>
          <p:cNvSpPr>
            <a:spLocks noGrp="1"/>
          </p:cNvSpPr>
          <p:nvPr>
            <p:ph type="ctrTitle"/>
          </p:nvPr>
        </p:nvSpPr>
        <p:spPr>
          <a:xfrm>
            <a:off x="395288" y="3776841"/>
            <a:ext cx="4443412" cy="1101514"/>
          </a:xfrm>
        </p:spPr>
        <p:txBody>
          <a:bodyPr vert="horz" lIns="0" tIns="0" rIns="0" bIns="0" rtlCol="0" anchor="t" anchorCtr="0">
            <a:noAutofit/>
          </a:bodyPr>
          <a:lstStyle>
            <a:lvl1pPr>
              <a:lnSpc>
                <a:spcPct val="95000"/>
              </a:lnSpc>
              <a:defRPr lang="en-GB" sz="2600">
                <a:solidFill>
                  <a:schemeClr val="bg1"/>
                </a:solidFill>
                <a:effectLst/>
              </a:defRPr>
            </a:lvl1pPr>
          </a:lstStyle>
          <a:p>
            <a:pPr lvl="0"/>
            <a:r>
              <a:rPr lang="en-US" dirty="0" smtClean="0"/>
              <a:t>Click to edit Master title style</a:t>
            </a:r>
            <a:endParaRPr lang="en-GB" dirty="0"/>
          </a:p>
        </p:txBody>
      </p:sp>
      <p:sp>
        <p:nvSpPr>
          <p:cNvPr id="3" name="Subtitle 2"/>
          <p:cNvSpPr>
            <a:spLocks noGrp="1"/>
          </p:cNvSpPr>
          <p:nvPr>
            <p:ph type="subTitle" idx="1"/>
          </p:nvPr>
        </p:nvSpPr>
        <p:spPr>
          <a:xfrm>
            <a:off x="395288" y="4742541"/>
            <a:ext cx="4443412" cy="1494771"/>
          </a:xfrm>
        </p:spPr>
        <p:txBody>
          <a:bodyPr vert="horz" lIns="0" tIns="0" rIns="0" bIns="0" rtlCol="0" anchor="t" anchorCtr="0">
            <a:noAutofit/>
          </a:bodyPr>
          <a:lstStyle>
            <a:lvl1pPr marL="179388" indent="-179388">
              <a:lnSpc>
                <a:spcPct val="95000"/>
              </a:lnSpc>
              <a:spcBef>
                <a:spcPts val="0"/>
              </a:spcBef>
              <a:buNone/>
              <a:defRPr lang="en-GB" sz="1800">
                <a:solidFill>
                  <a:schemeClr val="bg1"/>
                </a:solidFill>
                <a:effectLst/>
                <a:latin typeface="+mn-lt"/>
              </a:defRPr>
            </a:lvl1pPr>
          </a:lstStyle>
          <a:p>
            <a:pPr marL="0" lvl="0" indent="0"/>
            <a:r>
              <a:rPr lang="en-US" dirty="0" smtClean="0"/>
              <a:t>Click to edit Master subtitle style</a:t>
            </a:r>
            <a:endParaRPr lang="en-GB"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80906" y="310913"/>
            <a:ext cx="1505715" cy="612649"/>
          </a:xfrm>
          <a:prstGeom prst="rect">
            <a:avLst/>
          </a:prstGeom>
        </p:spPr>
      </p:pic>
    </p:spTree>
    <p:extLst>
      <p:ext uri="{BB962C8B-B14F-4D97-AF65-F5344CB8AC3E}">
        <p14:creationId xmlns:p14="http://schemas.microsoft.com/office/powerpoint/2010/main" val="27482786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04800" y="1520825"/>
            <a:ext cx="8424863"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04800" y="1520825"/>
            <a:ext cx="8424863"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OPTION 0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22398" t="11461" r="16737" b="31387"/>
          <a:stretch/>
        </p:blipFill>
        <p:spPr>
          <a:xfrm>
            <a:off x="123825" y="1809750"/>
            <a:ext cx="4943126" cy="5048250"/>
          </a:xfrm>
          <a:prstGeom prst="rect">
            <a:avLst/>
          </a:prstGeom>
        </p:spPr>
      </p:pic>
      <p:sp>
        <p:nvSpPr>
          <p:cNvPr id="2" name="Title 1"/>
          <p:cNvSpPr>
            <a:spLocks noGrp="1"/>
          </p:cNvSpPr>
          <p:nvPr>
            <p:ph type="ctrTitle"/>
          </p:nvPr>
        </p:nvSpPr>
        <p:spPr>
          <a:xfrm>
            <a:off x="395288" y="3776841"/>
            <a:ext cx="4443412" cy="1101514"/>
          </a:xfrm>
        </p:spPr>
        <p:txBody>
          <a:bodyPr vert="horz" lIns="0" tIns="0" rIns="0" bIns="0" rtlCol="0" anchor="t" anchorCtr="0">
            <a:noAutofit/>
          </a:bodyPr>
          <a:lstStyle>
            <a:lvl1pPr>
              <a:lnSpc>
                <a:spcPct val="95000"/>
              </a:lnSpc>
              <a:defRPr lang="en-GB" sz="2600">
                <a:solidFill>
                  <a:schemeClr val="bg1"/>
                </a:solidFill>
                <a:effectLst/>
              </a:defRPr>
            </a:lvl1pPr>
          </a:lstStyle>
          <a:p>
            <a:pPr lvl="0"/>
            <a:r>
              <a:rPr lang="en-US" dirty="0" smtClean="0"/>
              <a:t>Click to edit Master title style</a:t>
            </a:r>
            <a:endParaRPr lang="en-GB" dirty="0"/>
          </a:p>
        </p:txBody>
      </p:sp>
      <p:sp>
        <p:nvSpPr>
          <p:cNvPr id="3" name="Subtitle 2"/>
          <p:cNvSpPr>
            <a:spLocks noGrp="1"/>
          </p:cNvSpPr>
          <p:nvPr>
            <p:ph type="subTitle" idx="1"/>
          </p:nvPr>
        </p:nvSpPr>
        <p:spPr>
          <a:xfrm>
            <a:off x="395288" y="4742541"/>
            <a:ext cx="4443412" cy="1494771"/>
          </a:xfrm>
        </p:spPr>
        <p:txBody>
          <a:bodyPr vert="horz" lIns="0" tIns="0" rIns="0" bIns="0" rtlCol="0" anchor="t" anchorCtr="0">
            <a:noAutofit/>
          </a:bodyPr>
          <a:lstStyle>
            <a:lvl1pPr marL="179388" indent="-179388">
              <a:lnSpc>
                <a:spcPct val="95000"/>
              </a:lnSpc>
              <a:spcBef>
                <a:spcPts val="0"/>
              </a:spcBef>
              <a:buNone/>
              <a:defRPr lang="en-GB" sz="1800">
                <a:solidFill>
                  <a:schemeClr val="bg1"/>
                </a:solidFill>
                <a:effectLst/>
                <a:latin typeface="+mn-lt"/>
              </a:defRPr>
            </a:lvl1pPr>
          </a:lstStyle>
          <a:p>
            <a:pPr marL="0" lvl="0" indent="0"/>
            <a:r>
              <a:rPr lang="en-US" dirty="0" smtClean="0"/>
              <a:t>Click to edit Master subtitle style</a:t>
            </a:r>
            <a:endParaRPr lang="en-GB"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80906" y="310913"/>
            <a:ext cx="1505715" cy="612649"/>
          </a:xfrm>
          <a:prstGeom prst="rect">
            <a:avLst/>
          </a:prstGeom>
        </p:spPr>
      </p:pic>
    </p:spTree>
    <p:extLst>
      <p:ext uri="{BB962C8B-B14F-4D97-AF65-F5344CB8AC3E}">
        <p14:creationId xmlns:p14="http://schemas.microsoft.com/office/powerpoint/2010/main" val="1672410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2_Title Slide OPTION 0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22398" t="11461" r="16737" b="31387"/>
          <a:stretch/>
        </p:blipFill>
        <p:spPr>
          <a:xfrm>
            <a:off x="123825" y="1809750"/>
            <a:ext cx="4943126" cy="5048250"/>
          </a:xfrm>
          <a:prstGeom prst="rect">
            <a:avLst/>
          </a:prstGeom>
        </p:spPr>
      </p:pic>
      <p:sp>
        <p:nvSpPr>
          <p:cNvPr id="2" name="Title 1"/>
          <p:cNvSpPr>
            <a:spLocks noGrp="1"/>
          </p:cNvSpPr>
          <p:nvPr>
            <p:ph type="ctrTitle"/>
          </p:nvPr>
        </p:nvSpPr>
        <p:spPr>
          <a:xfrm>
            <a:off x="395288" y="3776841"/>
            <a:ext cx="4443412" cy="1101514"/>
          </a:xfrm>
        </p:spPr>
        <p:txBody>
          <a:bodyPr vert="horz" lIns="0" tIns="0" rIns="0" bIns="0" rtlCol="0" anchor="t" anchorCtr="0">
            <a:noAutofit/>
          </a:bodyPr>
          <a:lstStyle>
            <a:lvl1pPr>
              <a:lnSpc>
                <a:spcPct val="95000"/>
              </a:lnSpc>
              <a:defRPr lang="en-GB" sz="2600">
                <a:solidFill>
                  <a:schemeClr val="bg1"/>
                </a:solidFill>
                <a:effectLst/>
              </a:defRPr>
            </a:lvl1pPr>
          </a:lstStyle>
          <a:p>
            <a:pPr lvl="0"/>
            <a:r>
              <a:rPr lang="en-US" dirty="0" smtClean="0"/>
              <a:t>Click to edit Master title style</a:t>
            </a:r>
            <a:endParaRPr lang="en-GB" dirty="0"/>
          </a:p>
        </p:txBody>
      </p:sp>
      <p:sp>
        <p:nvSpPr>
          <p:cNvPr id="3" name="Subtitle 2"/>
          <p:cNvSpPr>
            <a:spLocks noGrp="1"/>
          </p:cNvSpPr>
          <p:nvPr>
            <p:ph type="subTitle" idx="1"/>
          </p:nvPr>
        </p:nvSpPr>
        <p:spPr>
          <a:xfrm>
            <a:off x="395288" y="4742541"/>
            <a:ext cx="4443412" cy="1494771"/>
          </a:xfrm>
        </p:spPr>
        <p:txBody>
          <a:bodyPr vert="horz" lIns="0" tIns="0" rIns="0" bIns="0" rtlCol="0" anchor="t" anchorCtr="0">
            <a:noAutofit/>
          </a:bodyPr>
          <a:lstStyle>
            <a:lvl1pPr marL="179388" indent="-179388">
              <a:lnSpc>
                <a:spcPct val="95000"/>
              </a:lnSpc>
              <a:spcBef>
                <a:spcPts val="0"/>
              </a:spcBef>
              <a:buNone/>
              <a:defRPr lang="en-GB" sz="1800">
                <a:solidFill>
                  <a:schemeClr val="bg1"/>
                </a:solidFill>
                <a:effectLst/>
                <a:latin typeface="+mn-lt"/>
              </a:defRPr>
            </a:lvl1pPr>
          </a:lstStyle>
          <a:p>
            <a:pPr marL="0" lvl="0" indent="0"/>
            <a:r>
              <a:rPr lang="en-US" dirty="0" smtClean="0"/>
              <a:t>Click to edit Master subtitle style</a:t>
            </a:r>
            <a:endParaRPr lang="en-GB"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80906" y="310913"/>
            <a:ext cx="1505715" cy="612649"/>
          </a:xfrm>
          <a:prstGeom prst="rect">
            <a:avLst/>
          </a:prstGeom>
        </p:spPr>
      </p:pic>
    </p:spTree>
    <p:extLst>
      <p:ext uri="{BB962C8B-B14F-4D97-AF65-F5344CB8AC3E}">
        <p14:creationId xmlns:p14="http://schemas.microsoft.com/office/powerpoint/2010/main" val="1672410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OPTION 0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22398" t="11461" r="16737" b="31387"/>
          <a:stretch/>
        </p:blipFill>
        <p:spPr>
          <a:xfrm>
            <a:off x="123825" y="1809750"/>
            <a:ext cx="4943126" cy="5048250"/>
          </a:xfrm>
          <a:prstGeom prst="rect">
            <a:avLst/>
          </a:prstGeom>
        </p:spPr>
      </p:pic>
      <p:sp>
        <p:nvSpPr>
          <p:cNvPr id="2" name="Title 1"/>
          <p:cNvSpPr>
            <a:spLocks noGrp="1"/>
          </p:cNvSpPr>
          <p:nvPr>
            <p:ph type="ctrTitle"/>
          </p:nvPr>
        </p:nvSpPr>
        <p:spPr>
          <a:xfrm>
            <a:off x="395288" y="3776841"/>
            <a:ext cx="4252912" cy="1101514"/>
          </a:xfrm>
        </p:spPr>
        <p:txBody>
          <a:bodyPr vert="horz" lIns="0" tIns="0" rIns="0" bIns="0" rtlCol="0" anchor="t" anchorCtr="0">
            <a:noAutofit/>
          </a:bodyPr>
          <a:lstStyle>
            <a:lvl1pPr>
              <a:lnSpc>
                <a:spcPct val="95000"/>
              </a:lnSpc>
              <a:defRPr lang="en-GB" sz="2600">
                <a:solidFill>
                  <a:schemeClr val="bg1"/>
                </a:solidFill>
                <a:effectLst/>
              </a:defRPr>
            </a:lvl1pPr>
          </a:lstStyle>
          <a:p>
            <a:pPr lvl="0"/>
            <a:r>
              <a:rPr lang="en-US" dirty="0" smtClean="0"/>
              <a:t>Click to edit Master title style</a:t>
            </a:r>
            <a:endParaRPr lang="en-GB" dirty="0"/>
          </a:p>
        </p:txBody>
      </p:sp>
      <p:sp>
        <p:nvSpPr>
          <p:cNvPr id="3" name="Subtitle 2"/>
          <p:cNvSpPr>
            <a:spLocks noGrp="1"/>
          </p:cNvSpPr>
          <p:nvPr>
            <p:ph type="subTitle" idx="1"/>
          </p:nvPr>
        </p:nvSpPr>
        <p:spPr>
          <a:xfrm>
            <a:off x="395288" y="4742541"/>
            <a:ext cx="4252912" cy="1494771"/>
          </a:xfrm>
        </p:spPr>
        <p:txBody>
          <a:bodyPr vert="horz" lIns="0" tIns="0" rIns="0" bIns="0" rtlCol="0" anchor="t" anchorCtr="0">
            <a:noAutofit/>
          </a:bodyPr>
          <a:lstStyle>
            <a:lvl1pPr marL="179388" indent="-179388">
              <a:lnSpc>
                <a:spcPct val="95000"/>
              </a:lnSpc>
              <a:spcBef>
                <a:spcPts val="0"/>
              </a:spcBef>
              <a:buNone/>
              <a:defRPr lang="en-GB" sz="1800">
                <a:solidFill>
                  <a:schemeClr val="bg1"/>
                </a:solidFill>
                <a:effectLst/>
                <a:latin typeface="+mn-lt"/>
              </a:defRPr>
            </a:lvl1pPr>
          </a:lstStyle>
          <a:p>
            <a:pPr marL="0" lvl="0" indent="0"/>
            <a:r>
              <a:rPr lang="en-US" dirty="0" smtClean="0"/>
              <a:t>Click to edit Master subtitle style</a:t>
            </a:r>
            <a:endParaRPr lang="en-GB"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80906" y="310913"/>
            <a:ext cx="1505715" cy="612649"/>
          </a:xfrm>
          <a:prstGeom prst="rect">
            <a:avLst/>
          </a:prstGeom>
        </p:spPr>
      </p:pic>
    </p:spTree>
    <p:extLst>
      <p:ext uri="{BB962C8B-B14F-4D97-AF65-F5344CB8AC3E}">
        <p14:creationId xmlns:p14="http://schemas.microsoft.com/office/powerpoint/2010/main" val="196109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OPTION 0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22398" t="11461" r="16737" b="31387"/>
          <a:stretch/>
        </p:blipFill>
        <p:spPr>
          <a:xfrm>
            <a:off x="123825" y="1809750"/>
            <a:ext cx="4943126" cy="5048250"/>
          </a:xfrm>
          <a:prstGeom prst="rect">
            <a:avLst/>
          </a:prstGeom>
        </p:spPr>
      </p:pic>
      <p:sp>
        <p:nvSpPr>
          <p:cNvPr id="2" name="Title 1"/>
          <p:cNvSpPr>
            <a:spLocks noGrp="1"/>
          </p:cNvSpPr>
          <p:nvPr>
            <p:ph type="ctrTitle"/>
          </p:nvPr>
        </p:nvSpPr>
        <p:spPr>
          <a:xfrm>
            <a:off x="395288" y="3776841"/>
            <a:ext cx="4443412" cy="1101514"/>
          </a:xfrm>
        </p:spPr>
        <p:txBody>
          <a:bodyPr vert="horz" lIns="0" tIns="0" rIns="0" bIns="0" rtlCol="0" anchor="t" anchorCtr="0">
            <a:noAutofit/>
          </a:bodyPr>
          <a:lstStyle>
            <a:lvl1pPr>
              <a:lnSpc>
                <a:spcPct val="95000"/>
              </a:lnSpc>
              <a:defRPr lang="en-GB" sz="2600">
                <a:solidFill>
                  <a:schemeClr val="bg1"/>
                </a:solidFill>
                <a:effectLst/>
              </a:defRPr>
            </a:lvl1pPr>
          </a:lstStyle>
          <a:p>
            <a:pPr lvl="0"/>
            <a:r>
              <a:rPr lang="en-US" dirty="0" smtClean="0"/>
              <a:t>Click to edit Master title style</a:t>
            </a:r>
            <a:endParaRPr lang="en-GB" dirty="0"/>
          </a:p>
        </p:txBody>
      </p:sp>
      <p:sp>
        <p:nvSpPr>
          <p:cNvPr id="3" name="Subtitle 2"/>
          <p:cNvSpPr>
            <a:spLocks noGrp="1"/>
          </p:cNvSpPr>
          <p:nvPr>
            <p:ph type="subTitle" idx="1"/>
          </p:nvPr>
        </p:nvSpPr>
        <p:spPr>
          <a:xfrm>
            <a:off x="395288" y="4742541"/>
            <a:ext cx="4443412" cy="1494771"/>
          </a:xfrm>
        </p:spPr>
        <p:txBody>
          <a:bodyPr vert="horz" lIns="0" tIns="0" rIns="0" bIns="0" rtlCol="0" anchor="t" anchorCtr="0">
            <a:noAutofit/>
          </a:bodyPr>
          <a:lstStyle>
            <a:lvl1pPr marL="179388" indent="-179388">
              <a:lnSpc>
                <a:spcPct val="95000"/>
              </a:lnSpc>
              <a:spcBef>
                <a:spcPts val="0"/>
              </a:spcBef>
              <a:buNone/>
              <a:defRPr lang="en-GB" sz="1800">
                <a:solidFill>
                  <a:schemeClr val="bg1"/>
                </a:solidFill>
                <a:effectLst/>
                <a:latin typeface="+mn-lt"/>
              </a:defRPr>
            </a:lvl1pPr>
          </a:lstStyle>
          <a:p>
            <a:pPr marL="0" lvl="0" indent="0"/>
            <a:r>
              <a:rPr lang="en-US" dirty="0" smtClean="0"/>
              <a:t>Click to edit Master subtitle style</a:t>
            </a:r>
            <a:endParaRPr lang="en-GB"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80906" y="310913"/>
            <a:ext cx="1505715" cy="612649"/>
          </a:xfrm>
          <a:prstGeom prst="rect">
            <a:avLst/>
          </a:prstGeom>
        </p:spPr>
      </p:pic>
    </p:spTree>
    <p:extLst>
      <p:ext uri="{BB962C8B-B14F-4D97-AF65-F5344CB8AC3E}">
        <p14:creationId xmlns:p14="http://schemas.microsoft.com/office/powerpoint/2010/main" val="3889581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1_Title Slide OPTION 03">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22398" t="11461" r="16737" b="31387"/>
          <a:stretch/>
        </p:blipFill>
        <p:spPr>
          <a:xfrm>
            <a:off x="123825" y="1809750"/>
            <a:ext cx="4943126" cy="5048250"/>
          </a:xfrm>
          <a:prstGeom prst="rect">
            <a:avLst/>
          </a:prstGeom>
        </p:spPr>
      </p:pic>
      <p:sp>
        <p:nvSpPr>
          <p:cNvPr id="2" name="Title 1"/>
          <p:cNvSpPr>
            <a:spLocks noGrp="1"/>
          </p:cNvSpPr>
          <p:nvPr>
            <p:ph type="ctrTitle"/>
          </p:nvPr>
        </p:nvSpPr>
        <p:spPr>
          <a:xfrm>
            <a:off x="395288" y="3776841"/>
            <a:ext cx="4252912" cy="1101514"/>
          </a:xfrm>
        </p:spPr>
        <p:txBody>
          <a:bodyPr vert="horz" lIns="0" tIns="0" rIns="0" bIns="0" rtlCol="0" anchor="t" anchorCtr="0">
            <a:noAutofit/>
          </a:bodyPr>
          <a:lstStyle>
            <a:lvl1pPr>
              <a:lnSpc>
                <a:spcPct val="95000"/>
              </a:lnSpc>
              <a:defRPr lang="en-GB" sz="2600">
                <a:solidFill>
                  <a:schemeClr val="bg1"/>
                </a:solidFill>
                <a:effectLst/>
              </a:defRPr>
            </a:lvl1pPr>
          </a:lstStyle>
          <a:p>
            <a:pPr lvl="0"/>
            <a:r>
              <a:rPr lang="en-US" dirty="0" smtClean="0"/>
              <a:t>Click to edit Master title style</a:t>
            </a:r>
            <a:endParaRPr lang="en-GB" dirty="0"/>
          </a:p>
        </p:txBody>
      </p:sp>
      <p:sp>
        <p:nvSpPr>
          <p:cNvPr id="3" name="Subtitle 2"/>
          <p:cNvSpPr>
            <a:spLocks noGrp="1"/>
          </p:cNvSpPr>
          <p:nvPr>
            <p:ph type="subTitle" idx="1"/>
          </p:nvPr>
        </p:nvSpPr>
        <p:spPr>
          <a:xfrm>
            <a:off x="395288" y="4742541"/>
            <a:ext cx="4252912" cy="1494771"/>
          </a:xfrm>
        </p:spPr>
        <p:txBody>
          <a:bodyPr vert="horz" lIns="0" tIns="0" rIns="0" bIns="0" rtlCol="0" anchor="t" anchorCtr="0">
            <a:noAutofit/>
          </a:bodyPr>
          <a:lstStyle>
            <a:lvl1pPr marL="179388" indent="-179388">
              <a:lnSpc>
                <a:spcPct val="95000"/>
              </a:lnSpc>
              <a:spcBef>
                <a:spcPts val="0"/>
              </a:spcBef>
              <a:buNone/>
              <a:defRPr lang="en-GB" sz="1800">
                <a:solidFill>
                  <a:schemeClr val="bg1"/>
                </a:solidFill>
                <a:effectLst/>
                <a:latin typeface="+mn-lt"/>
              </a:defRPr>
            </a:lvl1pPr>
          </a:lstStyle>
          <a:p>
            <a:pPr marL="0" lvl="0" indent="0"/>
            <a:r>
              <a:rPr lang="en-US" dirty="0" smtClean="0"/>
              <a:t>Click to edit Master subtitle style</a:t>
            </a:r>
            <a:endParaRPr lang="en-GB"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80906" y="310913"/>
            <a:ext cx="1505715" cy="612649"/>
          </a:xfrm>
          <a:prstGeom prst="rect">
            <a:avLst/>
          </a:prstGeom>
        </p:spPr>
      </p:pic>
    </p:spTree>
    <p:extLst>
      <p:ext uri="{BB962C8B-B14F-4D97-AF65-F5344CB8AC3E}">
        <p14:creationId xmlns:p14="http://schemas.microsoft.com/office/powerpoint/2010/main" val="1961095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marL="358775" indent="-358775">
              <a:spcBef>
                <a:spcPts val="1800"/>
              </a:spcBef>
              <a:buClr>
                <a:schemeClr val="bg2"/>
              </a:buClr>
              <a:buFont typeface="+mj-lt"/>
              <a:buAutoNum type="arabicPeriod"/>
              <a:defRPr sz="1800" b="0"/>
            </a:lvl1pPr>
            <a:lvl2pPr marL="701675" indent="-342900">
              <a:buFont typeface="+mj-lt"/>
              <a:buAutoNum type="arabicPeriod"/>
              <a:defRPr sz="1800"/>
            </a:lvl2pPr>
            <a:lvl3pPr marL="1060450" indent="-342900">
              <a:buFont typeface="+mj-lt"/>
              <a:buAutoNum type="arabicPeriod"/>
              <a:defRPr sz="1600"/>
            </a:lvl3pPr>
            <a:lvl4pPr marL="1419225" indent="-342900">
              <a:buFont typeface="+mj-lt"/>
              <a:buAutoNum type="arabicPeriod"/>
              <a:defRPr sz="1600"/>
            </a:lvl4pPr>
            <a:lvl5pPr marL="1778000" indent="-342900">
              <a:buFont typeface="+mj-lt"/>
              <a:buAutoNum type="arabicPeriod"/>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a:xfrm>
            <a:off x="8677374" y="6476208"/>
            <a:ext cx="288032" cy="365125"/>
          </a:xfrm>
        </p:spPr>
        <p:txBody>
          <a:bodyPr/>
          <a:lstStyle/>
          <a:p>
            <a:fld id="{2FE18977-94FB-415F-B497-03350E8854FC}" type="slidenum">
              <a:rPr lang="en-GB" smtClean="0"/>
              <a:pPr/>
              <a:t>‹#›</a:t>
            </a:fld>
            <a:endParaRPr lang="en-GB" dirty="0"/>
          </a:p>
        </p:txBody>
      </p:sp>
      <p:sp>
        <p:nvSpPr>
          <p:cNvPr id="8" name="Text Placeholder 7"/>
          <p:cNvSpPr>
            <a:spLocks noGrp="1"/>
          </p:cNvSpPr>
          <p:nvPr>
            <p:ph type="body" sz="quarter" idx="13"/>
          </p:nvPr>
        </p:nvSpPr>
        <p:spPr>
          <a:xfrm>
            <a:off x="392907" y="707457"/>
            <a:ext cx="7419454" cy="417287"/>
          </a:xfrm>
        </p:spPr>
        <p:txBody>
          <a:bodyPr/>
          <a:lstStyle>
            <a:lvl1pPr marL="0" indent="0">
              <a:buNone/>
              <a:defRPr sz="1800">
                <a:latin typeface="+mj-lt"/>
              </a:defRPr>
            </a:lvl1pPr>
            <a:lvl2pPr marL="358775" indent="0">
              <a:buNone/>
              <a:defRPr>
                <a:latin typeface="Cambria" pitchFamily="18" charset="0"/>
              </a:defRPr>
            </a:lvl2pPr>
            <a:lvl3pPr marL="717550" indent="0">
              <a:buNone/>
              <a:defRPr>
                <a:latin typeface="Cambria" pitchFamily="18" charset="0"/>
              </a:defRPr>
            </a:lvl3pPr>
            <a:lvl4pPr marL="1076325" indent="0">
              <a:buNone/>
              <a:defRPr>
                <a:latin typeface="Cambria" pitchFamily="18" charset="0"/>
              </a:defRPr>
            </a:lvl4pPr>
            <a:lvl5pPr marL="1435100" indent="0">
              <a:buNone/>
              <a:defRPr>
                <a:latin typeface="Cambria" pitchFamily="18" charset="0"/>
              </a:defRPr>
            </a:lvl5pPr>
          </a:lstStyle>
          <a:p>
            <a:pPr lvl="0"/>
            <a:r>
              <a:rPr lang="en-US" dirty="0" smtClean="0"/>
              <a:t>Click to edit Master text styles</a:t>
            </a:r>
          </a:p>
        </p:txBody>
      </p:sp>
      <p:sp>
        <p:nvSpPr>
          <p:cNvPr id="10" name="Date Placeholder 3"/>
          <p:cNvSpPr>
            <a:spLocks noGrp="1"/>
          </p:cNvSpPr>
          <p:nvPr>
            <p:ph type="dt" sz="half" idx="2"/>
          </p:nvPr>
        </p:nvSpPr>
        <p:spPr>
          <a:xfrm>
            <a:off x="1763440" y="6476208"/>
            <a:ext cx="1094060" cy="365125"/>
          </a:xfrm>
          <a:prstGeom prst="rect">
            <a:avLst/>
          </a:prstGeom>
        </p:spPr>
        <p:txBody>
          <a:bodyPr vert="horz" lIns="0" tIns="0" rIns="0" bIns="0" rtlCol="0" anchor="t" anchorCtr="0"/>
          <a:lstStyle>
            <a:lvl1pPr algn="l">
              <a:defRPr sz="800">
                <a:solidFill>
                  <a:schemeClr val="tx1"/>
                </a:solidFill>
              </a:defRPr>
            </a:lvl1pPr>
          </a:lstStyle>
          <a:p>
            <a:r>
              <a:rPr lang="en-GB" smtClean="0"/>
              <a:t>00 Month 0000</a:t>
            </a:r>
            <a:endParaRPr lang="en-GB" dirty="0"/>
          </a:p>
        </p:txBody>
      </p:sp>
      <p:sp>
        <p:nvSpPr>
          <p:cNvPr id="11" name="Footer Placeholder 4"/>
          <p:cNvSpPr>
            <a:spLocks noGrp="1"/>
          </p:cNvSpPr>
          <p:nvPr>
            <p:ph type="ftr" sz="quarter" idx="3"/>
          </p:nvPr>
        </p:nvSpPr>
        <p:spPr>
          <a:xfrm>
            <a:off x="395288" y="6476208"/>
            <a:ext cx="1368152" cy="365125"/>
          </a:xfrm>
          <a:prstGeom prst="rect">
            <a:avLst/>
          </a:prstGeom>
        </p:spPr>
        <p:txBody>
          <a:bodyPr vert="horz" lIns="0" tIns="0" rIns="0" bIns="0" rtlCol="0" anchor="t" anchorCtr="0"/>
          <a:lstStyle>
            <a:lvl1pPr algn="l">
              <a:defRPr sz="800">
                <a:solidFill>
                  <a:schemeClr val="tx1"/>
                </a:solidFill>
              </a:defRPr>
            </a:lvl1pPr>
          </a:lstStyle>
          <a:p>
            <a:r>
              <a:rPr lang="en-GB" smtClean="0"/>
              <a:t>Presentation title in footer</a:t>
            </a:r>
            <a:endParaRPr lang="en-GB" dirty="0"/>
          </a:p>
        </p:txBody>
      </p:sp>
    </p:spTree>
    <p:extLst>
      <p:ext uri="{BB962C8B-B14F-4D97-AF65-F5344CB8AC3E}">
        <p14:creationId xmlns:p14="http://schemas.microsoft.com/office/powerpoint/2010/main" val="952661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536" y="360363"/>
            <a:ext cx="7416824" cy="338554"/>
          </a:xfrm>
          <a:prstGeom prst="rect">
            <a:avLst/>
          </a:prstGeom>
        </p:spPr>
        <p:txBody>
          <a:bodyPr vert="horz" wrap="square" lIns="0" tIns="0" rIns="0" bIns="0" rtlCol="0" anchor="t" anchorCtr="0">
            <a:sp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95536" y="1412776"/>
            <a:ext cx="8352928" cy="4896544"/>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1763440" y="6476208"/>
            <a:ext cx="2737123" cy="365125"/>
          </a:xfrm>
          <a:prstGeom prst="rect">
            <a:avLst/>
          </a:prstGeom>
        </p:spPr>
        <p:txBody>
          <a:bodyPr vert="horz" lIns="0" tIns="0" rIns="0" bIns="0" rtlCol="0" anchor="t" anchorCtr="0"/>
          <a:lstStyle>
            <a:lvl1pPr algn="l">
              <a:defRPr sz="800">
                <a:solidFill>
                  <a:schemeClr val="tx1"/>
                </a:solidFill>
              </a:defRPr>
            </a:lvl1pPr>
          </a:lstStyle>
          <a:p>
            <a:r>
              <a:rPr lang="en-GB" smtClean="0"/>
              <a:t>00 Month 0000</a:t>
            </a:r>
            <a:endParaRPr lang="en-GB" dirty="0"/>
          </a:p>
        </p:txBody>
      </p:sp>
      <p:sp>
        <p:nvSpPr>
          <p:cNvPr id="5" name="Footer Placeholder 4"/>
          <p:cNvSpPr>
            <a:spLocks noGrp="1"/>
          </p:cNvSpPr>
          <p:nvPr>
            <p:ph type="ftr" sz="quarter" idx="3"/>
          </p:nvPr>
        </p:nvSpPr>
        <p:spPr>
          <a:xfrm>
            <a:off x="395288" y="6476208"/>
            <a:ext cx="1368152" cy="365125"/>
          </a:xfrm>
          <a:prstGeom prst="rect">
            <a:avLst/>
          </a:prstGeom>
        </p:spPr>
        <p:txBody>
          <a:bodyPr vert="horz" lIns="0" tIns="0" rIns="0" bIns="0" rtlCol="0" anchor="t" anchorCtr="0"/>
          <a:lstStyle>
            <a:lvl1pPr algn="l">
              <a:defRPr sz="800">
                <a:solidFill>
                  <a:schemeClr val="tx1"/>
                </a:solidFill>
              </a:defRPr>
            </a:lvl1pPr>
          </a:lstStyle>
          <a:p>
            <a:r>
              <a:rPr lang="en-GB" smtClean="0"/>
              <a:t>Presentation title in footer</a:t>
            </a:r>
            <a:endParaRPr lang="en-GB" dirty="0"/>
          </a:p>
        </p:txBody>
      </p:sp>
      <p:sp>
        <p:nvSpPr>
          <p:cNvPr id="6" name="Slide Number Placeholder 5"/>
          <p:cNvSpPr>
            <a:spLocks noGrp="1"/>
          </p:cNvSpPr>
          <p:nvPr>
            <p:ph type="sldNum" sz="quarter" idx="4"/>
          </p:nvPr>
        </p:nvSpPr>
        <p:spPr>
          <a:xfrm>
            <a:off x="8677374" y="6476208"/>
            <a:ext cx="288032" cy="365125"/>
          </a:xfrm>
          <a:prstGeom prst="rect">
            <a:avLst/>
          </a:prstGeom>
        </p:spPr>
        <p:txBody>
          <a:bodyPr vert="horz" lIns="0" tIns="0" rIns="0" bIns="0" rtlCol="0" anchor="t" anchorCtr="0"/>
          <a:lstStyle>
            <a:lvl1pPr algn="r">
              <a:defRPr sz="800">
                <a:solidFill>
                  <a:schemeClr val="tx1"/>
                </a:solidFill>
              </a:defRPr>
            </a:lvl1pPr>
          </a:lstStyle>
          <a:p>
            <a:fld id="{2FE18977-94FB-415F-B497-03350E8854FC}" type="slidenum">
              <a:rPr lang="en-GB" smtClean="0"/>
              <a:pPr/>
              <a:t>‹#›</a:t>
            </a:fld>
            <a:endParaRPr lang="en-GB" dirty="0"/>
          </a:p>
        </p:txBody>
      </p:sp>
      <p:cxnSp>
        <p:nvCxnSpPr>
          <p:cNvPr id="9" name="Straight Connector 8"/>
          <p:cNvCxnSpPr/>
          <p:nvPr/>
        </p:nvCxnSpPr>
        <p:spPr>
          <a:xfrm>
            <a:off x="178594" y="6388896"/>
            <a:ext cx="2173088" cy="0"/>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78594" y="1082823"/>
            <a:ext cx="8782050" cy="0"/>
          </a:xfrm>
          <a:prstGeom prst="line">
            <a:avLst/>
          </a:prstGeom>
          <a:ln w="127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78594" y="6388896"/>
            <a:ext cx="2660299" cy="0"/>
          </a:xfrm>
          <a:prstGeom prst="line">
            <a:avLst/>
          </a:prstGeom>
          <a:ln w="6350" cap="rnd">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78594" y="1082823"/>
            <a:ext cx="8782050" cy="0"/>
          </a:xfrm>
          <a:prstGeom prst="line">
            <a:avLst/>
          </a:prstGeom>
          <a:ln w="12700" cap="rnd">
            <a:solidFill>
              <a:schemeClr val="bg2"/>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8239126" y="360110"/>
            <a:ext cx="505664" cy="434341"/>
          </a:xfrm>
          <a:prstGeom prst="rect">
            <a:avLst/>
          </a:prstGeom>
        </p:spPr>
      </p:pic>
    </p:spTree>
    <p:extLst>
      <p:ext uri="{BB962C8B-B14F-4D97-AF65-F5344CB8AC3E}">
        <p14:creationId xmlns:p14="http://schemas.microsoft.com/office/powerpoint/2010/main" val="3612936875"/>
      </p:ext>
    </p:extLst>
  </p:cSld>
  <p:clrMap bg1="lt1" tx1="dk1" bg2="lt2" tx2="dk2" accent1="accent1" accent2="accent2" accent3="accent3" accent4="accent4" accent5="accent5" accent6="accent6" hlink="hlink" folHlink="folHlink"/>
  <p:sldLayoutIdLst>
    <p:sldLayoutId id="2147483676" r:id="rId1"/>
    <p:sldLayoutId id="2147483716" r:id="rId2"/>
    <p:sldLayoutId id="2147483717" r:id="rId3"/>
    <p:sldLayoutId id="2147483713" r:id="rId4"/>
    <p:sldLayoutId id="2147483714" r:id="rId5"/>
    <p:sldLayoutId id="2147483678" r:id="rId6"/>
    <p:sldLayoutId id="2147483720" r:id="rId7"/>
    <p:sldLayoutId id="2147483715" r:id="rId8"/>
    <p:sldLayoutId id="2147483681" r:id="rId9"/>
    <p:sldLayoutId id="2147483710" r:id="rId10"/>
    <p:sldLayoutId id="2147483680" r:id="rId11"/>
    <p:sldLayoutId id="2147483711" r:id="rId12"/>
    <p:sldLayoutId id="2147483683" r:id="rId13"/>
    <p:sldLayoutId id="2147483706" r:id="rId14"/>
    <p:sldLayoutId id="2147483712" r:id="rId15"/>
    <p:sldLayoutId id="2147483686" r:id="rId16"/>
    <p:sldLayoutId id="2147483684" r:id="rId17"/>
    <p:sldLayoutId id="2147483685" r:id="rId18"/>
    <p:sldLayoutId id="2147483695" r:id="rId19"/>
    <p:sldLayoutId id="2147483719" r:id="rId20"/>
    <p:sldLayoutId id="2147483718" r:id="rId21"/>
    <p:sldLayoutId id="2147483704" r:id="rId22"/>
    <p:sldLayoutId id="2147483703" r:id="rId23"/>
    <p:sldLayoutId id="2147483709" r:id="rId24"/>
    <p:sldLayoutId id="2147483700" r:id="rId25"/>
    <p:sldLayoutId id="2147483723" r:id="rId26"/>
    <p:sldLayoutId id="2147483726" r:id="rId27"/>
    <p:sldLayoutId id="2147483738" r:id="rId28"/>
    <p:sldLayoutId id="2147483758" r:id="rId29"/>
    <p:sldLayoutId id="2147483759" r:id="rId30"/>
    <p:sldLayoutId id="2147483760" r:id="rId31"/>
  </p:sldLayoutIdLst>
  <p:hf hdr="0"/>
  <p:txStyles>
    <p:titleStyle>
      <a:lvl1pPr algn="l" defTabSz="914400" rtl="0" eaLnBrk="1" latinLnBrk="0" hangingPunct="1">
        <a:spcBef>
          <a:spcPct val="0"/>
        </a:spcBef>
        <a:buNone/>
        <a:defRPr sz="2200" b="1" kern="1200">
          <a:solidFill>
            <a:schemeClr val="bg2"/>
          </a:solidFill>
          <a:latin typeface="+mj-lt"/>
          <a:ea typeface="+mj-ea"/>
          <a:cs typeface="+mj-cs"/>
        </a:defRPr>
      </a:lvl1pPr>
    </p:titleStyle>
    <p:bodyStyle>
      <a:lvl1pPr marL="179388" indent="-179388" algn="l" defTabSz="914400" rtl="0" eaLnBrk="1" latinLnBrk="0" hangingPunct="1">
        <a:spcBef>
          <a:spcPts val="1200"/>
        </a:spcBef>
        <a:buClr>
          <a:schemeClr val="bg2"/>
        </a:buClr>
        <a:buFont typeface="Arial" pitchFamily="34" charset="0"/>
        <a:buChar char="•"/>
        <a:defRPr sz="1600" kern="1200">
          <a:solidFill>
            <a:schemeClr val="tx1"/>
          </a:solidFill>
          <a:latin typeface="+mn-lt"/>
          <a:ea typeface="+mn-ea"/>
          <a:cs typeface="+mn-cs"/>
        </a:defRPr>
      </a:lvl1pPr>
      <a:lvl2pPr marL="538163" indent="-179388" algn="l" defTabSz="914400" rtl="0" eaLnBrk="1" latinLnBrk="0" hangingPunct="1">
        <a:spcBef>
          <a:spcPts val="600"/>
        </a:spcBef>
        <a:buFont typeface="Arial" pitchFamily="34" charset="0"/>
        <a:buChar char="–"/>
        <a:defRPr sz="1200" kern="1200">
          <a:solidFill>
            <a:schemeClr val="tx1"/>
          </a:solidFill>
          <a:latin typeface="+mn-lt"/>
          <a:ea typeface="+mn-ea"/>
          <a:cs typeface="+mn-cs"/>
        </a:defRPr>
      </a:lvl2pPr>
      <a:lvl3pPr marL="850900" indent="-133350" algn="l" defTabSz="914400" rtl="0" eaLnBrk="1" latinLnBrk="0" hangingPunct="1">
        <a:spcBef>
          <a:spcPts val="300"/>
        </a:spcBef>
        <a:buFont typeface="Arial" pitchFamily="34" charset="0"/>
        <a:buChar char="•"/>
        <a:defRPr sz="1200" kern="1200">
          <a:solidFill>
            <a:schemeClr val="tx1"/>
          </a:solidFill>
          <a:latin typeface="+mn-lt"/>
          <a:ea typeface="+mn-ea"/>
          <a:cs typeface="+mn-cs"/>
        </a:defRPr>
      </a:lvl3pPr>
      <a:lvl4pPr marL="1236663" indent="-160338" algn="l" defTabSz="914400" rtl="0" eaLnBrk="1" latinLnBrk="0" hangingPunct="1">
        <a:spcBef>
          <a:spcPts val="300"/>
        </a:spcBef>
        <a:buFont typeface="Arial" pitchFamily="34" charset="0"/>
        <a:buChar char="–"/>
        <a:defRPr sz="1200" kern="1200">
          <a:solidFill>
            <a:schemeClr val="tx1"/>
          </a:solidFill>
          <a:latin typeface="+mn-lt"/>
          <a:ea typeface="+mn-ea"/>
          <a:cs typeface="+mn-cs"/>
        </a:defRPr>
      </a:lvl4pPr>
      <a:lvl5pPr marL="1587500" indent="-152400" algn="l" defTabSz="914400" rtl="0" eaLnBrk="1" latinLnBrk="0" hangingPunct="1">
        <a:spcBef>
          <a:spcPts val="3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hyperlink" Target="https://www.iqwig.de/index.2.en.html" TargetMode="External"/><Relationship Id="rId3" Type="http://schemas.openxmlformats.org/officeDocument/2006/relationships/image" Target="../media/image18.jpeg"/><Relationship Id="rId7" Type="http://schemas.openxmlformats.org/officeDocument/2006/relationships/diagramColors" Target="../diagrams/colors1.xml"/><Relationship Id="rId12" Type="http://schemas.openxmlformats.org/officeDocument/2006/relationships/image" Target="../media/image23.jpeg"/><Relationship Id="rId17" Type="http://schemas.openxmlformats.org/officeDocument/2006/relationships/image" Target="../media/image27.png"/><Relationship Id="rId2" Type="http://schemas.openxmlformats.org/officeDocument/2006/relationships/notesSlide" Target="../notesSlides/notesSlide1.xml"/><Relationship Id="rId16" Type="http://schemas.openxmlformats.org/officeDocument/2006/relationships/image" Target="../media/image26.jpeg"/><Relationship Id="rId1" Type="http://schemas.openxmlformats.org/officeDocument/2006/relationships/slideLayout" Target="../slideLayouts/slideLayout27.xml"/><Relationship Id="rId6" Type="http://schemas.openxmlformats.org/officeDocument/2006/relationships/diagramQuickStyle" Target="../diagrams/quickStyle1.xml"/><Relationship Id="rId11" Type="http://schemas.openxmlformats.org/officeDocument/2006/relationships/image" Target="../media/image22.jpeg"/><Relationship Id="rId5" Type="http://schemas.openxmlformats.org/officeDocument/2006/relationships/diagramLayout" Target="../diagrams/layout1.xml"/><Relationship Id="rId15" Type="http://schemas.openxmlformats.org/officeDocument/2006/relationships/image" Target="../media/image25.png"/><Relationship Id="rId10" Type="http://schemas.openxmlformats.org/officeDocument/2006/relationships/image" Target="../media/image21.jpeg"/><Relationship Id="rId4" Type="http://schemas.openxmlformats.org/officeDocument/2006/relationships/diagramData" Target="../diagrams/data1.xml"/><Relationship Id="rId9" Type="http://schemas.openxmlformats.org/officeDocument/2006/relationships/image" Target="../media/image20.jpeg"/><Relationship Id="rId14" Type="http://schemas.openxmlformats.org/officeDocument/2006/relationships/image" Target="../media/image24.gif"/></Relationships>
</file>

<file path=ppt/slides/_rels/slide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08351" y="3789903"/>
            <a:ext cx="4443412" cy="1101514"/>
          </a:xfrm>
        </p:spPr>
        <p:txBody>
          <a:bodyPr/>
          <a:lstStyle/>
          <a:p>
            <a:r>
              <a:rPr lang="en-US" dirty="0" smtClean="0"/>
              <a:t>Current Challenges for Measurement of Treatment Benefits</a:t>
            </a:r>
            <a:endParaRPr lang="en-US" dirty="0"/>
          </a:p>
        </p:txBody>
      </p:sp>
      <p:sp>
        <p:nvSpPr>
          <p:cNvPr id="5" name="Subtitle 4"/>
          <p:cNvSpPr>
            <a:spLocks noGrp="1"/>
          </p:cNvSpPr>
          <p:nvPr>
            <p:ph type="subTitle" idx="1"/>
          </p:nvPr>
        </p:nvSpPr>
        <p:spPr>
          <a:xfrm>
            <a:off x="395288" y="4963886"/>
            <a:ext cx="4443412" cy="1273426"/>
          </a:xfrm>
        </p:spPr>
        <p:txBody>
          <a:bodyPr/>
          <a:lstStyle/>
          <a:p>
            <a:r>
              <a:rPr lang="en-US" dirty="0" smtClean="0"/>
              <a:t>Sue Vallow</a:t>
            </a:r>
          </a:p>
          <a:p>
            <a:r>
              <a:rPr lang="en-US" dirty="0" smtClean="0"/>
              <a:t>Sr. Dir., Patient Reported Outcomes, GSK</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a:xfrm>
            <a:off x="498839" y="313509"/>
            <a:ext cx="7616825" cy="369332"/>
          </a:xfrm>
        </p:spPr>
        <p:txBody>
          <a:bodyPr/>
          <a:lstStyle/>
          <a:p>
            <a:pPr algn="ctr" eaLnBrk="1" hangingPunct="1"/>
            <a:r>
              <a:rPr lang="en-US" sz="2400" dirty="0" smtClean="0"/>
              <a:t>Understand the Concept of Measurement</a:t>
            </a:r>
          </a:p>
        </p:txBody>
      </p:sp>
      <p:sp>
        <p:nvSpPr>
          <p:cNvPr id="131075" name="Rectangle 24"/>
          <p:cNvSpPr>
            <a:spLocks/>
          </p:cNvSpPr>
          <p:nvPr/>
        </p:nvSpPr>
        <p:spPr bwMode="auto">
          <a:xfrm>
            <a:off x="2755900" y="2759075"/>
            <a:ext cx="2306638" cy="1560513"/>
          </a:xfrm>
          <a:prstGeom prst="rect">
            <a:avLst/>
          </a:prstGeom>
          <a:noFill/>
          <a:ln w="9525">
            <a:noFill/>
            <a:miter lim="800000"/>
            <a:headEnd/>
            <a:tailEnd/>
          </a:ln>
        </p:spPr>
        <p:txBody>
          <a:bodyPr lIns="79019" tIns="45154" rIns="79019" bIns="45154"/>
          <a:lstStyle/>
          <a:p>
            <a:pPr marL="285750" indent="-285750" defTabSz="811213">
              <a:buFont typeface="Arial" pitchFamily="34" charset="0"/>
              <a:buChar char="•"/>
            </a:pPr>
            <a:endParaRPr lang="en-US" sz="1200">
              <a:solidFill>
                <a:srgbClr val="000000"/>
              </a:solidFill>
              <a:latin typeface="Calibri" pitchFamily="34" charset="0"/>
            </a:endParaRPr>
          </a:p>
        </p:txBody>
      </p:sp>
      <p:grpSp>
        <p:nvGrpSpPr>
          <p:cNvPr id="2" name="Group 6"/>
          <p:cNvGrpSpPr>
            <a:grpSpLocks/>
          </p:cNvGrpSpPr>
          <p:nvPr/>
        </p:nvGrpSpPr>
        <p:grpSpPr bwMode="auto">
          <a:xfrm>
            <a:off x="749300" y="1600200"/>
            <a:ext cx="7339013" cy="4087813"/>
            <a:chOff x="97722" y="1143000"/>
            <a:chExt cx="9016786" cy="5498807"/>
          </a:xfrm>
        </p:grpSpPr>
        <p:sp>
          <p:nvSpPr>
            <p:cNvPr id="131096" name="AutoShape 5"/>
            <p:cNvSpPr>
              <a:spLocks/>
            </p:cNvSpPr>
            <p:nvPr/>
          </p:nvSpPr>
          <p:spPr bwMode="auto">
            <a:xfrm rot="-5400000">
              <a:off x="5109213" y="2632745"/>
              <a:ext cx="4314595" cy="369599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0"/>
                  </a:moveTo>
                  <a:cubicBezTo>
                    <a:pt x="4835" y="0"/>
                    <a:pt x="0" y="2417"/>
                    <a:pt x="0" y="5399"/>
                  </a:cubicBezTo>
                  <a:lnTo>
                    <a:pt x="0" y="16200"/>
                  </a:lnTo>
                  <a:cubicBezTo>
                    <a:pt x="0" y="19182"/>
                    <a:pt x="4835" y="21600"/>
                    <a:pt x="10799" y="21600"/>
                  </a:cubicBezTo>
                  <a:cubicBezTo>
                    <a:pt x="10799" y="21600"/>
                    <a:pt x="10799" y="21600"/>
                    <a:pt x="10800" y="21600"/>
                  </a:cubicBezTo>
                  <a:cubicBezTo>
                    <a:pt x="16764" y="21600"/>
                    <a:pt x="21600" y="19182"/>
                    <a:pt x="21600" y="16200"/>
                  </a:cubicBezTo>
                  <a:lnTo>
                    <a:pt x="21600" y="5400"/>
                  </a:lnTo>
                  <a:cubicBezTo>
                    <a:pt x="21600" y="2417"/>
                    <a:pt x="16764" y="0"/>
                    <a:pt x="10800" y="0"/>
                  </a:cubicBezTo>
                  <a:close/>
                </a:path>
              </a:pathLst>
            </a:custGeom>
            <a:solidFill>
              <a:srgbClr val="93D8FF"/>
            </a:solidFill>
            <a:ln w="9525" cap="flat" cmpd="sng">
              <a:solidFill>
                <a:schemeClr val="tx1"/>
              </a:solidFill>
              <a:prstDash val="solid"/>
              <a:round/>
              <a:headEnd/>
              <a:tailEnd/>
            </a:ln>
          </p:spPr>
          <p:txBody>
            <a:bodyPr lIns="64221" tIns="64221" rIns="64221" bIns="64221" anchor="ctr"/>
            <a:lstStyle/>
            <a:p>
              <a:endParaRPr lang="en-US"/>
            </a:p>
          </p:txBody>
        </p:sp>
        <p:sp>
          <p:nvSpPr>
            <p:cNvPr id="131097" name="AutoShape 11"/>
            <p:cNvSpPr>
              <a:spLocks/>
            </p:cNvSpPr>
            <p:nvPr/>
          </p:nvSpPr>
          <p:spPr bwMode="auto">
            <a:xfrm rot="-5400000">
              <a:off x="2911443" y="2521327"/>
              <a:ext cx="4333237" cy="390772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0"/>
                  </a:moveTo>
                  <a:cubicBezTo>
                    <a:pt x="4835" y="0"/>
                    <a:pt x="0" y="2417"/>
                    <a:pt x="0" y="5399"/>
                  </a:cubicBezTo>
                  <a:lnTo>
                    <a:pt x="0" y="16200"/>
                  </a:lnTo>
                  <a:cubicBezTo>
                    <a:pt x="0" y="19182"/>
                    <a:pt x="4835" y="21600"/>
                    <a:pt x="10799" y="21600"/>
                  </a:cubicBezTo>
                  <a:cubicBezTo>
                    <a:pt x="10799" y="21600"/>
                    <a:pt x="10799" y="21600"/>
                    <a:pt x="10800" y="21600"/>
                  </a:cubicBezTo>
                  <a:cubicBezTo>
                    <a:pt x="16764" y="21600"/>
                    <a:pt x="21600" y="19182"/>
                    <a:pt x="21600" y="16200"/>
                  </a:cubicBezTo>
                  <a:lnTo>
                    <a:pt x="21600" y="5400"/>
                  </a:lnTo>
                  <a:cubicBezTo>
                    <a:pt x="21600" y="2417"/>
                    <a:pt x="16764" y="0"/>
                    <a:pt x="10800" y="0"/>
                  </a:cubicBezTo>
                  <a:close/>
                </a:path>
              </a:pathLst>
            </a:custGeom>
            <a:solidFill>
              <a:srgbClr val="1DAEFF"/>
            </a:solidFill>
            <a:ln w="9525">
              <a:solidFill>
                <a:schemeClr val="tx1"/>
              </a:solidFill>
              <a:round/>
              <a:headEnd/>
              <a:tailEnd/>
            </a:ln>
          </p:spPr>
          <p:txBody>
            <a:bodyPr lIns="64221" tIns="64221" rIns="64221" bIns="64221" anchor="ctr"/>
            <a:lstStyle/>
            <a:p>
              <a:endParaRPr lang="en-US"/>
            </a:p>
          </p:txBody>
        </p:sp>
        <p:grpSp>
          <p:nvGrpSpPr>
            <p:cNvPr id="3" name="Group 13"/>
            <p:cNvGrpSpPr>
              <a:grpSpLocks/>
            </p:cNvGrpSpPr>
            <p:nvPr/>
          </p:nvGrpSpPr>
          <p:grpSpPr bwMode="auto">
            <a:xfrm>
              <a:off x="609600" y="2296162"/>
              <a:ext cx="4267200" cy="4333238"/>
              <a:chOff x="0" y="0"/>
              <a:chExt cx="389" cy="349"/>
            </a:xfrm>
            <a:solidFill>
              <a:srgbClr val="009CF2"/>
            </a:solidFill>
          </p:grpSpPr>
          <p:sp>
            <p:nvSpPr>
              <p:cNvPr id="125" name="AutoShape 14"/>
              <p:cNvSpPr>
                <a:spLocks/>
              </p:cNvSpPr>
              <p:nvPr/>
            </p:nvSpPr>
            <p:spPr bwMode="auto">
              <a:xfrm rot="-5400000">
                <a:off x="19" y="-19"/>
                <a:ext cx="349" cy="388"/>
              </a:xfrm>
              <a:custGeom>
                <a:avLst/>
                <a:gdLst>
                  <a:gd name="T0" fmla="*/ 175 w 21600"/>
                  <a:gd name="T1" fmla="*/ 194 h 21600"/>
                  <a:gd name="T2" fmla="*/ 175 w 21600"/>
                  <a:gd name="T3" fmla="*/ 194 h 21600"/>
                  <a:gd name="T4" fmla="*/ 175 w 21600"/>
                  <a:gd name="T5" fmla="*/ 194 h 21600"/>
                  <a:gd name="T6" fmla="*/ 175 w 21600"/>
                  <a:gd name="T7" fmla="*/ 19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0"/>
                    </a:moveTo>
                    <a:cubicBezTo>
                      <a:pt x="4835" y="0"/>
                      <a:pt x="0" y="2417"/>
                      <a:pt x="0" y="5400"/>
                    </a:cubicBezTo>
                    <a:lnTo>
                      <a:pt x="0" y="16199"/>
                    </a:lnTo>
                    <a:cubicBezTo>
                      <a:pt x="0" y="19182"/>
                      <a:pt x="4835" y="21600"/>
                      <a:pt x="10799" y="21600"/>
                    </a:cubicBezTo>
                    <a:cubicBezTo>
                      <a:pt x="10799" y="21600"/>
                      <a:pt x="10799" y="21600"/>
                      <a:pt x="10800" y="21600"/>
                    </a:cubicBezTo>
                    <a:cubicBezTo>
                      <a:pt x="16764" y="21600"/>
                      <a:pt x="21600" y="19182"/>
                      <a:pt x="21600" y="16199"/>
                    </a:cubicBezTo>
                    <a:lnTo>
                      <a:pt x="21600" y="5400"/>
                    </a:lnTo>
                    <a:cubicBezTo>
                      <a:pt x="21600" y="2417"/>
                      <a:pt x="16764" y="0"/>
                      <a:pt x="10800" y="0"/>
                    </a:cubicBezTo>
                    <a:close/>
                  </a:path>
                </a:pathLst>
              </a:custGeom>
              <a:grpFill/>
              <a:ln w="9525" cap="flat" cmpd="sng">
                <a:solidFill>
                  <a:schemeClr val="tx1"/>
                </a:solidFill>
                <a:prstDash val="solid"/>
                <a:round/>
                <a:headEnd/>
                <a:tailEnd/>
              </a:ln>
            </p:spPr>
            <p:txBody>
              <a:bodyPr lIns="64221" tIns="64221" rIns="64221" bIns="64221" anchor="ctr"/>
              <a:lstStyle/>
              <a:p>
                <a:pPr>
                  <a:defRPr/>
                </a:pPr>
                <a:endParaRPr lang="en-US" sz="1200">
                  <a:solidFill>
                    <a:srgbClr val="000000"/>
                  </a:solidFill>
                  <a:latin typeface="Calibri" pitchFamily="34" charset="0"/>
                  <a:cs typeface="Calibri" pitchFamily="34" charset="0"/>
                </a:endParaRPr>
              </a:p>
            </p:txBody>
          </p:sp>
          <p:sp>
            <p:nvSpPr>
              <p:cNvPr id="126" name="AutoShape 15"/>
              <p:cNvSpPr>
                <a:spLocks/>
              </p:cNvSpPr>
              <p:nvPr/>
            </p:nvSpPr>
            <p:spPr bwMode="auto">
              <a:xfrm rot="-5400000">
                <a:off x="-78" y="78"/>
                <a:ext cx="349" cy="194"/>
              </a:xfrm>
              <a:custGeom>
                <a:avLst/>
                <a:gdLst>
                  <a:gd name="T0" fmla="*/ 175 w 21600"/>
                  <a:gd name="T1" fmla="*/ 97 h 21600"/>
                  <a:gd name="T2" fmla="*/ 175 w 21600"/>
                  <a:gd name="T3" fmla="*/ 97 h 21600"/>
                  <a:gd name="T4" fmla="*/ 175 w 21600"/>
                  <a:gd name="T5" fmla="*/ 97 h 21600"/>
                  <a:gd name="T6" fmla="*/ 175 w 21600"/>
                  <a:gd name="T7" fmla="*/ 9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0"/>
                    </a:moveTo>
                    <a:cubicBezTo>
                      <a:pt x="4835" y="0"/>
                      <a:pt x="0" y="4835"/>
                      <a:pt x="0" y="10799"/>
                    </a:cubicBezTo>
                    <a:lnTo>
                      <a:pt x="0" y="10800"/>
                    </a:lnTo>
                    <a:cubicBezTo>
                      <a:pt x="0" y="16764"/>
                      <a:pt x="4835" y="21600"/>
                      <a:pt x="10799" y="21600"/>
                    </a:cubicBezTo>
                    <a:cubicBezTo>
                      <a:pt x="10799" y="21600"/>
                      <a:pt x="10799" y="21600"/>
                      <a:pt x="10800" y="21600"/>
                    </a:cubicBezTo>
                    <a:cubicBezTo>
                      <a:pt x="16764" y="21600"/>
                      <a:pt x="21600" y="16764"/>
                      <a:pt x="21600" y="10800"/>
                    </a:cubicBezTo>
                    <a:cubicBezTo>
                      <a:pt x="21600" y="4835"/>
                      <a:pt x="16764" y="0"/>
                      <a:pt x="10800" y="0"/>
                    </a:cubicBezTo>
                    <a:close/>
                  </a:path>
                </a:pathLst>
              </a:custGeom>
              <a:grpFill/>
              <a:ln w="9525" cap="flat" cmpd="sng">
                <a:solidFill>
                  <a:schemeClr val="tx1"/>
                </a:solidFill>
                <a:prstDash val="solid"/>
                <a:round/>
                <a:headEnd/>
                <a:tailEnd/>
              </a:ln>
            </p:spPr>
            <p:txBody>
              <a:bodyPr lIns="64221" tIns="64221" rIns="64221" bIns="64221" anchor="ctr"/>
              <a:lstStyle/>
              <a:p>
                <a:pPr>
                  <a:defRPr/>
                </a:pPr>
                <a:endParaRPr lang="en-US" sz="1200">
                  <a:solidFill>
                    <a:srgbClr val="000000"/>
                  </a:solidFill>
                  <a:latin typeface="Calibri" pitchFamily="34" charset="0"/>
                  <a:cs typeface="Calibri" pitchFamily="34" charset="0"/>
                </a:endParaRPr>
              </a:p>
            </p:txBody>
          </p:sp>
        </p:grpSp>
        <p:sp>
          <p:nvSpPr>
            <p:cNvPr id="131099" name="AutoShape 31"/>
            <p:cNvSpPr>
              <a:spLocks/>
            </p:cNvSpPr>
            <p:nvPr/>
          </p:nvSpPr>
          <p:spPr bwMode="auto">
            <a:xfrm>
              <a:off x="151701" y="2285939"/>
              <a:ext cx="2841852" cy="434316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0"/>
                  </a:moveTo>
                  <a:cubicBezTo>
                    <a:pt x="4835" y="0"/>
                    <a:pt x="0" y="4835"/>
                    <a:pt x="0" y="10799"/>
                  </a:cubicBezTo>
                  <a:lnTo>
                    <a:pt x="0" y="10800"/>
                  </a:lnTo>
                  <a:cubicBezTo>
                    <a:pt x="0" y="16764"/>
                    <a:pt x="4835" y="21600"/>
                    <a:pt x="10799" y="21600"/>
                  </a:cubicBezTo>
                  <a:cubicBezTo>
                    <a:pt x="10799" y="21600"/>
                    <a:pt x="10799" y="21600"/>
                    <a:pt x="10800" y="21600"/>
                  </a:cubicBezTo>
                  <a:cubicBezTo>
                    <a:pt x="16764" y="21600"/>
                    <a:pt x="21600" y="16764"/>
                    <a:pt x="21600" y="10800"/>
                  </a:cubicBezTo>
                  <a:cubicBezTo>
                    <a:pt x="21600" y="4835"/>
                    <a:pt x="16764" y="0"/>
                    <a:pt x="10800" y="0"/>
                  </a:cubicBezTo>
                  <a:close/>
                </a:path>
              </a:pathLst>
            </a:custGeom>
            <a:solidFill>
              <a:srgbClr val="007DC3"/>
            </a:solidFill>
            <a:ln w="12041" cap="flat" cmpd="sng">
              <a:solidFill>
                <a:srgbClr val="000000"/>
              </a:solidFill>
              <a:prstDash val="solid"/>
              <a:round/>
              <a:headEnd/>
              <a:tailEnd/>
            </a:ln>
          </p:spPr>
          <p:txBody>
            <a:bodyPr lIns="45154" tIns="45154" rIns="45154" bIns="45154" anchor="ctr"/>
            <a:lstStyle/>
            <a:p>
              <a:endParaRPr lang="en-US"/>
            </a:p>
          </p:txBody>
        </p:sp>
        <p:sp>
          <p:nvSpPr>
            <p:cNvPr id="144" name="Rectangular Callout 143"/>
            <p:cNvSpPr/>
            <p:nvPr/>
          </p:nvSpPr>
          <p:spPr>
            <a:xfrm>
              <a:off x="97722" y="1143000"/>
              <a:ext cx="1958220" cy="894758"/>
            </a:xfrm>
            <a:prstGeom prst="wedgeRectCallout">
              <a:avLst/>
            </a:prstGeom>
            <a:solidFill>
              <a:srgbClr val="007DC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rgbClr val="FFFFFF"/>
                  </a:solidFill>
                  <a:latin typeface="Calibri" pitchFamily="34" charset="0"/>
                  <a:cs typeface="Calibri" pitchFamily="34" charset="0"/>
                </a:rPr>
                <a:t>Disease –defining concepts</a:t>
              </a:r>
            </a:p>
          </p:txBody>
        </p:sp>
        <p:sp>
          <p:nvSpPr>
            <p:cNvPr id="145" name="Rectangular Callout 144"/>
            <p:cNvSpPr/>
            <p:nvPr/>
          </p:nvSpPr>
          <p:spPr>
            <a:xfrm>
              <a:off x="2254885" y="1143000"/>
              <a:ext cx="2088899" cy="873403"/>
            </a:xfrm>
            <a:prstGeom prst="wedgeRectCallout">
              <a:avLst/>
            </a:prstGeom>
            <a:solidFill>
              <a:srgbClr val="1DAEFF"/>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000000"/>
                  </a:solidFill>
                  <a:latin typeface="Calibri" pitchFamily="34" charset="0"/>
                  <a:cs typeface="Calibri" pitchFamily="34" charset="0"/>
                </a:rPr>
                <a:t>Proximal disease impact concepts</a:t>
              </a:r>
            </a:p>
          </p:txBody>
        </p:sp>
        <p:sp>
          <p:nvSpPr>
            <p:cNvPr id="146" name="Rectangular Callout 145"/>
            <p:cNvSpPr/>
            <p:nvPr/>
          </p:nvSpPr>
          <p:spPr>
            <a:xfrm>
              <a:off x="4571982" y="1143000"/>
              <a:ext cx="1993328" cy="873403"/>
            </a:xfrm>
            <a:prstGeom prst="wedgeRectCallout">
              <a:avLst/>
            </a:prstGeom>
            <a:solidFill>
              <a:srgbClr val="2FB5FF"/>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000000"/>
                  </a:solidFill>
                  <a:latin typeface="Calibri" pitchFamily="34" charset="0"/>
                  <a:cs typeface="Calibri" pitchFamily="34" charset="0"/>
                </a:rPr>
                <a:t>Distal disease impact concepts</a:t>
              </a:r>
            </a:p>
          </p:txBody>
        </p:sp>
        <p:sp>
          <p:nvSpPr>
            <p:cNvPr id="147" name="Rectangular Callout 146"/>
            <p:cNvSpPr/>
            <p:nvPr/>
          </p:nvSpPr>
          <p:spPr>
            <a:xfrm>
              <a:off x="6705740" y="1143000"/>
              <a:ext cx="2102551" cy="873403"/>
            </a:xfrm>
            <a:prstGeom prst="wedgeRectCallout">
              <a:avLst/>
            </a:prstGeom>
            <a:solidFill>
              <a:srgbClr val="93D8FF"/>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000000"/>
                  </a:solidFill>
                  <a:latin typeface="Calibri" pitchFamily="34" charset="0"/>
                  <a:cs typeface="Calibri" pitchFamily="34" charset="0"/>
                </a:rPr>
                <a:t>Distal impact on general life concepts</a:t>
              </a:r>
            </a:p>
          </p:txBody>
        </p:sp>
      </p:grpSp>
      <p:sp>
        <p:nvSpPr>
          <p:cNvPr id="131077" name="TextBox 7"/>
          <p:cNvSpPr txBox="1">
            <a:spLocks noChangeArrowheads="1"/>
          </p:cNvSpPr>
          <p:nvPr/>
        </p:nvSpPr>
        <p:spPr bwMode="auto">
          <a:xfrm>
            <a:off x="1189038" y="3149600"/>
            <a:ext cx="1893887" cy="1814513"/>
          </a:xfrm>
          <a:prstGeom prst="rect">
            <a:avLst/>
          </a:prstGeom>
          <a:noFill/>
          <a:ln w="9525">
            <a:noFill/>
            <a:miter lim="800000"/>
            <a:headEnd/>
            <a:tailEnd/>
          </a:ln>
        </p:spPr>
        <p:txBody>
          <a:bodyPr>
            <a:spAutoFit/>
          </a:bodyPr>
          <a:lstStyle/>
          <a:p>
            <a:pPr defTabSz="811213"/>
            <a:r>
              <a:rPr lang="en-US" dirty="0">
                <a:solidFill>
                  <a:srgbClr val="FFFFFF"/>
                </a:solidFill>
                <a:sym typeface="Arial" pitchFamily="34" charset="0"/>
              </a:rPr>
              <a:t>Core signs,</a:t>
            </a:r>
            <a:br>
              <a:rPr lang="en-US" dirty="0">
                <a:solidFill>
                  <a:srgbClr val="FFFFFF"/>
                </a:solidFill>
                <a:sym typeface="Arial" pitchFamily="34" charset="0"/>
              </a:rPr>
            </a:br>
            <a:r>
              <a:rPr lang="en-US" dirty="0">
                <a:solidFill>
                  <a:srgbClr val="FFFFFF"/>
                </a:solidFill>
                <a:sym typeface="Arial" pitchFamily="34" charset="0"/>
              </a:rPr>
              <a:t>symptoms</a:t>
            </a:r>
            <a:br>
              <a:rPr lang="en-US" dirty="0">
                <a:solidFill>
                  <a:srgbClr val="FFFFFF"/>
                </a:solidFill>
                <a:sym typeface="Arial" pitchFamily="34" charset="0"/>
              </a:rPr>
            </a:br>
            <a:r>
              <a:rPr lang="en-US" dirty="0">
                <a:solidFill>
                  <a:srgbClr val="FFFFFF"/>
                </a:solidFill>
                <a:sym typeface="Arial" pitchFamily="34" charset="0"/>
              </a:rPr>
              <a:t>or</a:t>
            </a:r>
          </a:p>
          <a:p>
            <a:pPr defTabSz="811213"/>
            <a:r>
              <a:rPr lang="en-US" dirty="0">
                <a:solidFill>
                  <a:srgbClr val="FFFFFF"/>
                </a:solidFill>
                <a:sym typeface="Arial" pitchFamily="34" charset="0"/>
              </a:rPr>
              <a:t>decrements in </a:t>
            </a:r>
          </a:p>
          <a:p>
            <a:pPr defTabSz="811213"/>
            <a:r>
              <a:rPr lang="en-US" dirty="0">
                <a:solidFill>
                  <a:srgbClr val="FFFFFF"/>
                </a:solidFill>
                <a:sym typeface="Arial" pitchFamily="34" charset="0"/>
              </a:rPr>
              <a:t>functioning</a:t>
            </a:r>
            <a:endParaRPr lang="en-US" dirty="0">
              <a:latin typeface="Calibri" pitchFamily="34" charset="0"/>
            </a:endParaRPr>
          </a:p>
          <a:p>
            <a:pPr defTabSz="811213"/>
            <a:endParaRPr lang="en-US" sz="1200" b="1" dirty="0">
              <a:solidFill>
                <a:srgbClr val="FFFFFF"/>
              </a:solidFill>
              <a:latin typeface="Calibri" pitchFamily="34" charset="0"/>
            </a:endParaRPr>
          </a:p>
        </p:txBody>
      </p:sp>
      <p:sp>
        <p:nvSpPr>
          <p:cNvPr id="45065" name="TextBox 160"/>
          <p:cNvSpPr txBox="1">
            <a:spLocks noChangeArrowheads="1"/>
          </p:cNvSpPr>
          <p:nvPr/>
        </p:nvSpPr>
        <p:spPr bwMode="auto">
          <a:xfrm>
            <a:off x="6265863" y="2614613"/>
            <a:ext cx="1527175" cy="892175"/>
          </a:xfrm>
          <a:prstGeom prst="rect">
            <a:avLst/>
          </a:prstGeom>
          <a:noFill/>
          <a:ln w="9525">
            <a:noFill/>
            <a:miter lim="800000"/>
            <a:headEnd/>
            <a:tailEnd/>
          </a:ln>
        </p:spPr>
        <p:txBody>
          <a:bodyPr>
            <a:spAutoFit/>
          </a:bodyPr>
          <a:lstStyle/>
          <a:p>
            <a:pPr>
              <a:defRPr/>
            </a:pPr>
            <a:r>
              <a:rPr lang="en-US" dirty="0">
                <a:solidFill>
                  <a:srgbClr val="000000"/>
                </a:solidFill>
                <a:latin typeface="+mn-lt"/>
              </a:rPr>
              <a:t>Satisfaction with health</a:t>
            </a:r>
            <a:r>
              <a:rPr lang="en-US" sz="1200" dirty="0">
                <a:solidFill>
                  <a:srgbClr val="000000"/>
                </a:solidFill>
                <a:latin typeface="Calibri" pitchFamily="34" charset="0"/>
              </a:rPr>
              <a:t/>
            </a:r>
            <a:br>
              <a:rPr lang="en-US" sz="1200" dirty="0">
                <a:solidFill>
                  <a:srgbClr val="000000"/>
                </a:solidFill>
                <a:latin typeface="Calibri" pitchFamily="34" charset="0"/>
              </a:rPr>
            </a:br>
            <a:endParaRPr lang="en-US" sz="1200" dirty="0">
              <a:solidFill>
                <a:srgbClr val="000000"/>
              </a:solidFill>
              <a:latin typeface="Calibri" pitchFamily="34" charset="0"/>
            </a:endParaRPr>
          </a:p>
        </p:txBody>
      </p:sp>
      <p:sp>
        <p:nvSpPr>
          <p:cNvPr id="45066" name="TextBox 161"/>
          <p:cNvSpPr txBox="1">
            <a:spLocks noChangeArrowheads="1"/>
          </p:cNvSpPr>
          <p:nvPr/>
        </p:nvSpPr>
        <p:spPr bwMode="auto">
          <a:xfrm>
            <a:off x="6434138" y="3429000"/>
            <a:ext cx="1785937" cy="1016000"/>
          </a:xfrm>
          <a:prstGeom prst="rect">
            <a:avLst/>
          </a:prstGeom>
          <a:noFill/>
          <a:ln w="9525">
            <a:noFill/>
            <a:miter lim="800000"/>
            <a:headEnd/>
            <a:tailEnd/>
          </a:ln>
        </p:spPr>
        <p:txBody>
          <a:bodyPr>
            <a:spAutoFit/>
          </a:bodyPr>
          <a:lstStyle/>
          <a:p>
            <a:pPr>
              <a:defRPr/>
            </a:pPr>
            <a:r>
              <a:rPr lang="en-US" dirty="0">
                <a:solidFill>
                  <a:srgbClr val="000000"/>
                </a:solidFill>
                <a:latin typeface="+mn-lt"/>
              </a:rPr>
              <a:t>Overall impact </a:t>
            </a:r>
            <a:br>
              <a:rPr lang="en-US" dirty="0">
                <a:solidFill>
                  <a:srgbClr val="000000"/>
                </a:solidFill>
                <a:latin typeface="+mn-lt"/>
              </a:rPr>
            </a:br>
            <a:r>
              <a:rPr lang="en-US" dirty="0">
                <a:solidFill>
                  <a:srgbClr val="000000"/>
                </a:solidFill>
                <a:latin typeface="+mn-lt"/>
              </a:rPr>
              <a:t>on HRQL</a:t>
            </a:r>
          </a:p>
        </p:txBody>
      </p:sp>
      <p:sp>
        <p:nvSpPr>
          <p:cNvPr id="45073" name="TextBox 168"/>
          <p:cNvSpPr txBox="1">
            <a:spLocks noChangeArrowheads="1"/>
          </p:cNvSpPr>
          <p:nvPr/>
        </p:nvSpPr>
        <p:spPr bwMode="auto">
          <a:xfrm>
            <a:off x="6210300" y="5118100"/>
            <a:ext cx="1778000" cy="400050"/>
          </a:xfrm>
          <a:prstGeom prst="rect">
            <a:avLst/>
          </a:prstGeom>
          <a:noFill/>
          <a:ln w="9525">
            <a:noFill/>
            <a:miter lim="800000"/>
            <a:headEnd/>
            <a:tailEnd/>
          </a:ln>
        </p:spPr>
        <p:txBody>
          <a:bodyPr>
            <a:spAutoFit/>
          </a:bodyPr>
          <a:lstStyle/>
          <a:p>
            <a:pPr>
              <a:defRPr/>
            </a:pPr>
            <a:r>
              <a:rPr lang="en-US" dirty="0">
                <a:solidFill>
                  <a:srgbClr val="000000"/>
                </a:solidFill>
                <a:latin typeface="+mn-lt"/>
              </a:rPr>
              <a:t>Health status</a:t>
            </a:r>
          </a:p>
        </p:txBody>
      </p:sp>
      <p:sp>
        <p:nvSpPr>
          <p:cNvPr id="45081" name="TextBox 39"/>
          <p:cNvSpPr txBox="1">
            <a:spLocks noChangeArrowheads="1"/>
          </p:cNvSpPr>
          <p:nvPr/>
        </p:nvSpPr>
        <p:spPr bwMode="auto">
          <a:xfrm>
            <a:off x="6421438" y="4557713"/>
            <a:ext cx="1676400" cy="400050"/>
          </a:xfrm>
          <a:prstGeom prst="rect">
            <a:avLst/>
          </a:prstGeom>
          <a:noFill/>
          <a:ln w="9525">
            <a:noFill/>
            <a:miter lim="800000"/>
            <a:headEnd/>
            <a:tailEnd/>
          </a:ln>
        </p:spPr>
        <p:txBody>
          <a:bodyPr>
            <a:spAutoFit/>
          </a:bodyPr>
          <a:lstStyle/>
          <a:p>
            <a:pPr>
              <a:defRPr/>
            </a:pPr>
            <a:r>
              <a:rPr lang="en-US" dirty="0">
                <a:solidFill>
                  <a:srgbClr val="000000"/>
                </a:solidFill>
                <a:latin typeface="+mn-lt"/>
              </a:rPr>
              <a:t>Productivity</a:t>
            </a:r>
          </a:p>
        </p:txBody>
      </p:sp>
      <p:cxnSp>
        <p:nvCxnSpPr>
          <p:cNvPr id="43" name="Straight Arrow Connector 42"/>
          <p:cNvCxnSpPr/>
          <p:nvPr/>
        </p:nvCxnSpPr>
        <p:spPr>
          <a:xfrm>
            <a:off x="954088" y="5780088"/>
            <a:ext cx="68961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1083" name="TextBox 43"/>
          <p:cNvSpPr txBox="1">
            <a:spLocks noChangeArrowheads="1"/>
          </p:cNvSpPr>
          <p:nvPr/>
        </p:nvSpPr>
        <p:spPr bwMode="auto">
          <a:xfrm>
            <a:off x="411163" y="5838825"/>
            <a:ext cx="2044149" cy="584775"/>
          </a:xfrm>
          <a:prstGeom prst="rect">
            <a:avLst/>
          </a:prstGeom>
          <a:noFill/>
          <a:ln w="9525">
            <a:noFill/>
            <a:miter lim="800000"/>
            <a:headEnd/>
            <a:tailEnd/>
          </a:ln>
        </p:spPr>
        <p:txBody>
          <a:bodyPr wrap="none">
            <a:spAutoFit/>
          </a:bodyPr>
          <a:lstStyle/>
          <a:p>
            <a:r>
              <a:rPr lang="en-US" sz="1600" dirty="0"/>
              <a:t>Proximal concept to </a:t>
            </a:r>
            <a:br>
              <a:rPr lang="en-US" sz="1600" dirty="0"/>
            </a:br>
            <a:r>
              <a:rPr lang="en-US" sz="1600" dirty="0"/>
              <a:t>treatment benefit</a:t>
            </a:r>
          </a:p>
        </p:txBody>
      </p:sp>
      <p:sp>
        <p:nvSpPr>
          <p:cNvPr id="131084" name="TextBox 44"/>
          <p:cNvSpPr txBox="1">
            <a:spLocks noChangeArrowheads="1"/>
          </p:cNvSpPr>
          <p:nvPr/>
        </p:nvSpPr>
        <p:spPr bwMode="auto">
          <a:xfrm>
            <a:off x="6473825" y="5915025"/>
            <a:ext cx="1758815" cy="584775"/>
          </a:xfrm>
          <a:prstGeom prst="rect">
            <a:avLst/>
          </a:prstGeom>
          <a:noFill/>
          <a:ln w="9525">
            <a:noFill/>
            <a:miter lim="800000"/>
            <a:headEnd/>
            <a:tailEnd/>
          </a:ln>
        </p:spPr>
        <p:txBody>
          <a:bodyPr wrap="none">
            <a:spAutoFit/>
          </a:bodyPr>
          <a:lstStyle/>
          <a:p>
            <a:r>
              <a:rPr lang="en-US" sz="1600" dirty="0"/>
              <a:t>Distal concept to </a:t>
            </a:r>
            <a:br>
              <a:rPr lang="en-US" sz="1600" dirty="0"/>
            </a:br>
            <a:r>
              <a:rPr lang="en-US" sz="1600" dirty="0"/>
              <a:t>treatment benefit</a:t>
            </a:r>
          </a:p>
        </p:txBody>
      </p:sp>
      <p:sp>
        <p:nvSpPr>
          <p:cNvPr id="131085" name="Rectangle 8"/>
          <p:cNvSpPr>
            <a:spLocks noChangeArrowheads="1"/>
          </p:cNvSpPr>
          <p:nvPr/>
        </p:nvSpPr>
        <p:spPr bwMode="auto">
          <a:xfrm>
            <a:off x="374650" y="1289050"/>
            <a:ext cx="7924800" cy="4854575"/>
          </a:xfrm>
          <a:prstGeom prst="rect">
            <a:avLst/>
          </a:prstGeom>
          <a:noFill/>
          <a:ln w="9525">
            <a:noFill/>
            <a:miter lim="800000"/>
            <a:headEnd/>
            <a:tailEnd/>
          </a:ln>
        </p:spPr>
        <p:txBody>
          <a:bodyPr anchor="b"/>
          <a:lstStyle/>
          <a:p>
            <a:endParaRPr lang="en-US"/>
          </a:p>
        </p:txBody>
      </p:sp>
      <p:sp>
        <p:nvSpPr>
          <p:cNvPr id="131086" name="Rectangle 9"/>
          <p:cNvSpPr>
            <a:spLocks noChangeArrowheads="1"/>
          </p:cNvSpPr>
          <p:nvPr/>
        </p:nvSpPr>
        <p:spPr bwMode="auto">
          <a:xfrm>
            <a:off x="252413" y="1289050"/>
            <a:ext cx="8539162" cy="5216525"/>
          </a:xfrm>
          <a:prstGeom prst="rect">
            <a:avLst/>
          </a:prstGeom>
          <a:noFill/>
          <a:ln w="9525">
            <a:noFill/>
            <a:miter lim="800000"/>
            <a:headEnd/>
            <a:tailEnd/>
          </a:ln>
        </p:spPr>
        <p:txBody>
          <a:bodyPr anchor="b"/>
          <a:lstStyle/>
          <a:p>
            <a:endParaRPr lang="en-US"/>
          </a:p>
        </p:txBody>
      </p:sp>
      <p:sp>
        <p:nvSpPr>
          <p:cNvPr id="11" name="Rectangle 10"/>
          <p:cNvSpPr/>
          <p:nvPr/>
        </p:nvSpPr>
        <p:spPr bwMode="auto">
          <a:xfrm>
            <a:off x="374650" y="1289050"/>
            <a:ext cx="7924800" cy="5041900"/>
          </a:xfrm>
          <a:prstGeom prst="rect">
            <a:avLst/>
          </a:prstGeom>
          <a:noFill/>
          <a:ln>
            <a:noFill/>
          </a:ln>
          <a:effectLst/>
          <a:extLst/>
        </p:spPr>
        <p:txBody>
          <a:bodyPr anchor="b"/>
          <a:lstStyle/>
          <a:p>
            <a:pPr>
              <a:defRPr/>
            </a:pPr>
            <a:endParaRPr lang="en-US">
              <a:ln>
                <a:solidFill>
                  <a:schemeClr val="bg2">
                    <a:lumMod val="10000"/>
                  </a:schemeClr>
                </a:solidFill>
              </a:ln>
              <a:latin typeface="Arial" charset="0"/>
            </a:endParaRPr>
          </a:p>
        </p:txBody>
      </p:sp>
      <p:sp>
        <p:nvSpPr>
          <p:cNvPr id="131088" name="Rectangle 11"/>
          <p:cNvSpPr>
            <a:spLocks noChangeArrowheads="1"/>
          </p:cNvSpPr>
          <p:nvPr/>
        </p:nvSpPr>
        <p:spPr bwMode="auto">
          <a:xfrm>
            <a:off x="407988" y="974725"/>
            <a:ext cx="8159750" cy="4408488"/>
          </a:xfrm>
          <a:prstGeom prst="rect">
            <a:avLst/>
          </a:prstGeom>
          <a:noFill/>
          <a:ln w="9525">
            <a:noFill/>
            <a:miter lim="800000"/>
            <a:headEnd/>
            <a:tailEnd/>
          </a:ln>
        </p:spPr>
        <p:txBody>
          <a:bodyPr anchor="b"/>
          <a:lstStyle/>
          <a:p>
            <a:endParaRPr lang="en-US"/>
          </a:p>
        </p:txBody>
      </p:sp>
      <p:sp>
        <p:nvSpPr>
          <p:cNvPr id="131089" name="Rectangle 12"/>
          <p:cNvSpPr>
            <a:spLocks noChangeArrowheads="1"/>
          </p:cNvSpPr>
          <p:nvPr/>
        </p:nvSpPr>
        <p:spPr bwMode="auto">
          <a:xfrm>
            <a:off x="407988" y="974725"/>
            <a:ext cx="450850" cy="1046163"/>
          </a:xfrm>
          <a:prstGeom prst="rect">
            <a:avLst/>
          </a:prstGeom>
          <a:noFill/>
          <a:ln w="9525">
            <a:noFill/>
            <a:miter lim="800000"/>
            <a:headEnd/>
            <a:tailEnd/>
          </a:ln>
        </p:spPr>
        <p:txBody>
          <a:bodyPr anchor="b"/>
          <a:lstStyle/>
          <a:p>
            <a:endParaRPr lang="en-US"/>
          </a:p>
        </p:txBody>
      </p:sp>
      <p:sp>
        <p:nvSpPr>
          <p:cNvPr id="131090" name="TextBox 7"/>
          <p:cNvSpPr txBox="1">
            <a:spLocks noChangeArrowheads="1"/>
          </p:cNvSpPr>
          <p:nvPr/>
        </p:nvSpPr>
        <p:spPr bwMode="auto">
          <a:xfrm>
            <a:off x="3006725" y="2754313"/>
            <a:ext cx="1893888" cy="892175"/>
          </a:xfrm>
          <a:prstGeom prst="rect">
            <a:avLst/>
          </a:prstGeom>
          <a:noFill/>
          <a:ln w="9525">
            <a:noFill/>
            <a:miter lim="800000"/>
            <a:headEnd/>
            <a:tailEnd/>
          </a:ln>
        </p:spPr>
        <p:txBody>
          <a:bodyPr>
            <a:spAutoFit/>
          </a:bodyPr>
          <a:lstStyle/>
          <a:p>
            <a:pPr defTabSz="811213"/>
            <a:r>
              <a:rPr lang="en-US">
                <a:solidFill>
                  <a:srgbClr val="FFFFFF"/>
                </a:solidFill>
                <a:sym typeface="Arial" pitchFamily="34" charset="0"/>
              </a:rPr>
              <a:t>Related</a:t>
            </a:r>
          </a:p>
          <a:p>
            <a:pPr defTabSz="811213"/>
            <a:r>
              <a:rPr lang="en-US">
                <a:solidFill>
                  <a:srgbClr val="FFFFFF"/>
                </a:solidFill>
                <a:sym typeface="Arial" pitchFamily="34" charset="0"/>
              </a:rPr>
              <a:t>functioning</a:t>
            </a:r>
            <a:endParaRPr lang="en-US">
              <a:latin typeface="Calibri" pitchFamily="34" charset="0"/>
            </a:endParaRPr>
          </a:p>
          <a:p>
            <a:pPr defTabSz="811213"/>
            <a:endParaRPr lang="en-US" sz="1200" b="1">
              <a:solidFill>
                <a:srgbClr val="FFFFFF"/>
              </a:solidFill>
              <a:latin typeface="Calibri" pitchFamily="34" charset="0"/>
            </a:endParaRPr>
          </a:p>
        </p:txBody>
      </p:sp>
      <p:sp>
        <p:nvSpPr>
          <p:cNvPr id="131091" name="TextBox 7"/>
          <p:cNvSpPr txBox="1">
            <a:spLocks noChangeArrowheads="1"/>
          </p:cNvSpPr>
          <p:nvPr/>
        </p:nvSpPr>
        <p:spPr bwMode="auto">
          <a:xfrm>
            <a:off x="3124200" y="3932238"/>
            <a:ext cx="1698625" cy="1200150"/>
          </a:xfrm>
          <a:prstGeom prst="rect">
            <a:avLst/>
          </a:prstGeom>
          <a:noFill/>
          <a:ln w="9525">
            <a:noFill/>
            <a:miter lim="800000"/>
            <a:headEnd/>
            <a:tailEnd/>
          </a:ln>
        </p:spPr>
        <p:txBody>
          <a:bodyPr>
            <a:spAutoFit/>
          </a:bodyPr>
          <a:lstStyle/>
          <a:p>
            <a:pPr defTabSz="811213"/>
            <a:r>
              <a:rPr lang="en-US">
                <a:solidFill>
                  <a:srgbClr val="FFFFFF"/>
                </a:solidFill>
                <a:sym typeface="Arial" pitchFamily="34" charset="0"/>
              </a:rPr>
              <a:t>Related</a:t>
            </a:r>
          </a:p>
          <a:p>
            <a:pPr defTabSz="811213"/>
            <a:r>
              <a:rPr lang="en-US">
                <a:solidFill>
                  <a:srgbClr val="FFFFFF"/>
                </a:solidFill>
                <a:sym typeface="Arial" pitchFamily="34" charset="0"/>
              </a:rPr>
              <a:t>signs and symptoms</a:t>
            </a:r>
            <a:endParaRPr lang="en-US">
              <a:latin typeface="Calibri" pitchFamily="34" charset="0"/>
            </a:endParaRPr>
          </a:p>
          <a:p>
            <a:pPr defTabSz="811213"/>
            <a:endParaRPr lang="en-US" sz="1200" b="1">
              <a:solidFill>
                <a:srgbClr val="FFFFFF"/>
              </a:solidFill>
              <a:latin typeface="Calibri" pitchFamily="34" charset="0"/>
            </a:endParaRPr>
          </a:p>
        </p:txBody>
      </p:sp>
      <p:sp>
        <p:nvSpPr>
          <p:cNvPr id="54" name="TextBox 161"/>
          <p:cNvSpPr txBox="1">
            <a:spLocks noChangeArrowheads="1"/>
          </p:cNvSpPr>
          <p:nvPr/>
        </p:nvSpPr>
        <p:spPr bwMode="auto">
          <a:xfrm>
            <a:off x="4687888" y="3811588"/>
            <a:ext cx="1785937" cy="1014412"/>
          </a:xfrm>
          <a:prstGeom prst="rect">
            <a:avLst/>
          </a:prstGeom>
          <a:noFill/>
          <a:ln w="9525">
            <a:noFill/>
            <a:miter lim="800000"/>
            <a:headEnd/>
            <a:tailEnd/>
          </a:ln>
        </p:spPr>
        <p:txBody>
          <a:bodyPr>
            <a:spAutoFit/>
          </a:bodyPr>
          <a:lstStyle/>
          <a:p>
            <a:pPr>
              <a:defRPr/>
            </a:pPr>
            <a:r>
              <a:rPr lang="en-US" dirty="0">
                <a:solidFill>
                  <a:srgbClr val="000000"/>
                </a:solidFill>
                <a:latin typeface="+mn-lt"/>
              </a:rPr>
              <a:t>General physical functioning</a:t>
            </a:r>
          </a:p>
        </p:txBody>
      </p:sp>
      <p:sp>
        <p:nvSpPr>
          <p:cNvPr id="55" name="TextBox 168"/>
          <p:cNvSpPr txBox="1">
            <a:spLocks noChangeArrowheads="1"/>
          </p:cNvSpPr>
          <p:nvPr/>
        </p:nvSpPr>
        <p:spPr bwMode="auto">
          <a:xfrm>
            <a:off x="4487863" y="4979988"/>
            <a:ext cx="1778000" cy="708025"/>
          </a:xfrm>
          <a:prstGeom prst="rect">
            <a:avLst/>
          </a:prstGeom>
          <a:noFill/>
          <a:ln w="9525">
            <a:noFill/>
            <a:miter lim="800000"/>
            <a:headEnd/>
            <a:tailEnd/>
          </a:ln>
        </p:spPr>
        <p:txBody>
          <a:bodyPr>
            <a:spAutoFit/>
          </a:bodyPr>
          <a:lstStyle/>
          <a:p>
            <a:pPr>
              <a:defRPr/>
            </a:pPr>
            <a:r>
              <a:rPr lang="en-US" dirty="0">
                <a:solidFill>
                  <a:srgbClr val="000000"/>
                </a:solidFill>
                <a:latin typeface="+mn-lt"/>
              </a:rPr>
              <a:t>Social functioning</a:t>
            </a:r>
          </a:p>
        </p:txBody>
      </p:sp>
      <p:sp>
        <p:nvSpPr>
          <p:cNvPr id="57" name="TextBox 161"/>
          <p:cNvSpPr txBox="1">
            <a:spLocks noChangeArrowheads="1"/>
          </p:cNvSpPr>
          <p:nvPr/>
        </p:nvSpPr>
        <p:spPr bwMode="auto">
          <a:xfrm>
            <a:off x="4522788" y="2627313"/>
            <a:ext cx="1784350" cy="1016000"/>
          </a:xfrm>
          <a:prstGeom prst="rect">
            <a:avLst/>
          </a:prstGeom>
          <a:noFill/>
          <a:ln w="9525">
            <a:noFill/>
            <a:miter lim="800000"/>
            <a:headEnd/>
            <a:tailEnd/>
          </a:ln>
        </p:spPr>
        <p:txBody>
          <a:bodyPr>
            <a:spAutoFit/>
          </a:bodyPr>
          <a:lstStyle/>
          <a:p>
            <a:pPr>
              <a:defRPr/>
            </a:pPr>
            <a:r>
              <a:rPr lang="en-US" dirty="0">
                <a:solidFill>
                  <a:srgbClr val="000000"/>
                </a:solidFill>
                <a:latin typeface="+mn-lt"/>
              </a:rPr>
              <a:t>General psychological functioning</a:t>
            </a:r>
          </a:p>
        </p:txBody>
      </p:sp>
      <p:sp>
        <p:nvSpPr>
          <p:cNvPr id="131095" name="Slide Number Placeholder 3"/>
          <p:cNvSpPr>
            <a:spLocks noGrp="1"/>
          </p:cNvSpPr>
          <p:nvPr>
            <p:ph type="sldNum" sz="quarter" idx="4294967295"/>
          </p:nvPr>
        </p:nvSpPr>
        <p:spPr bwMode="auto">
          <a:xfrm>
            <a:off x="526461" y="6492875"/>
            <a:ext cx="6253162" cy="365125"/>
          </a:xfrm>
          <a:prstGeom prst="rect">
            <a:avLst/>
          </a:prstGeom>
          <a:noFill/>
          <a:ln>
            <a:miter lim="800000"/>
            <a:headEnd/>
            <a:tailEnd/>
          </a:ln>
        </p:spPr>
        <p:txBody>
          <a:bodyPr/>
          <a:lstStyle/>
          <a:p>
            <a:pPr algn="l"/>
            <a:r>
              <a:rPr lang="en-US" sz="1000" dirty="0" smtClean="0">
                <a:cs typeface="Arial" pitchFamily="34" charset="0"/>
              </a:rPr>
              <a:t>Adapted from Critical Path Institute PRO Consortium “Core Messages”</a:t>
            </a:r>
          </a:p>
          <a:p>
            <a:pPr algn="l"/>
            <a:endParaRPr lang="en-US" sz="1000" dirty="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241300" y="334554"/>
            <a:ext cx="8503920" cy="1003300"/>
          </a:xfrm>
        </p:spPr>
        <p:txBody>
          <a:bodyPr>
            <a:normAutofit/>
          </a:bodyPr>
          <a:lstStyle/>
          <a:p>
            <a:pPr algn="ctr"/>
            <a:r>
              <a:rPr lang="en-US" sz="2400" dirty="0" smtClean="0"/>
              <a:t>Begin With the End in Mind</a:t>
            </a:r>
          </a:p>
        </p:txBody>
      </p:sp>
      <p:sp>
        <p:nvSpPr>
          <p:cNvPr id="7" name="Content Placeholder 6"/>
          <p:cNvSpPr>
            <a:spLocks noGrp="1"/>
          </p:cNvSpPr>
          <p:nvPr>
            <p:ph idx="10"/>
          </p:nvPr>
        </p:nvSpPr>
        <p:spPr/>
        <p:txBody>
          <a:bodyPr>
            <a:normAutofit/>
          </a:bodyPr>
          <a:lstStyle/>
          <a:p>
            <a:r>
              <a:rPr lang="en-US" dirty="0" smtClean="0"/>
              <a:t>Adapted from L. Burke.  The Role of </a:t>
            </a:r>
            <a:r>
              <a:rPr lang="en-US" dirty="0" err="1" smtClean="0"/>
              <a:t>PROs</a:t>
            </a:r>
            <a:r>
              <a:rPr lang="en-US" dirty="0" smtClean="0"/>
              <a:t> in US Drug Approval and Labeling Decisions. </a:t>
            </a:r>
            <a:r>
              <a:rPr lang="en-US" dirty="0" err="1" smtClean="0"/>
              <a:t>DIA</a:t>
            </a:r>
            <a:r>
              <a:rPr lang="en-US" dirty="0" smtClean="0"/>
              <a:t> Paris 10 May 2004 </a:t>
            </a:r>
          </a:p>
          <a:p>
            <a:endParaRPr lang="en-US" dirty="0"/>
          </a:p>
        </p:txBody>
      </p:sp>
      <p:sp>
        <p:nvSpPr>
          <p:cNvPr id="128003" name="Rectangle 3"/>
          <p:cNvSpPr>
            <a:spLocks noGrp="1" noChangeArrowheads="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2000" b="1" i="1" dirty="0" smtClean="0"/>
              <a:t>What is the claim we want to make</a:t>
            </a:r>
            <a:r>
              <a:rPr lang="en-US" sz="2000" dirty="0" smtClean="0"/>
              <a:t>?</a:t>
            </a:r>
          </a:p>
          <a:p>
            <a:pPr lvl="1"/>
            <a:r>
              <a:rPr lang="en-US" dirty="0" smtClean="0"/>
              <a:t>Is there a regulatory pathway, are there accepted endpoints?</a:t>
            </a:r>
          </a:p>
          <a:p>
            <a:pPr lvl="1"/>
            <a:r>
              <a:rPr lang="en-US" dirty="0" smtClean="0"/>
              <a:t>What is the best way to measure treatment benefit? If we want “Improvement in symptoms of X” or we’re measuring something only the patient can perceive (how they feel or function), then we need PRO</a:t>
            </a:r>
            <a:r>
              <a:rPr lang="en-US" sz="2200" dirty="0" smtClean="0"/>
              <a:t/>
            </a:r>
            <a:br>
              <a:rPr lang="en-US" sz="2200" dirty="0" smtClean="0"/>
            </a:br>
            <a:endParaRPr lang="en-US" sz="2200" dirty="0" smtClean="0"/>
          </a:p>
          <a:p>
            <a:r>
              <a:rPr lang="en-US" sz="2000" dirty="0" smtClean="0"/>
              <a:t>If seeking PRO-based claim, need </a:t>
            </a:r>
            <a:r>
              <a:rPr lang="en-US" sz="2000" b="1" dirty="0" smtClean="0"/>
              <a:t>supportive validation evidence for a PRO before End of Phase 2 </a:t>
            </a:r>
            <a:r>
              <a:rPr lang="en-US" sz="2000" dirty="0" smtClean="0"/>
              <a:t>meeting</a:t>
            </a:r>
          </a:p>
          <a:p>
            <a:pPr lvl="1"/>
            <a:r>
              <a:rPr lang="en-US" dirty="0" smtClean="0"/>
              <a:t> This means researching concepts, selecting or developing </a:t>
            </a:r>
            <a:r>
              <a:rPr lang="en-US" dirty="0" err="1" smtClean="0"/>
              <a:t>PROs</a:t>
            </a:r>
            <a:r>
              <a:rPr lang="en-US" dirty="0" smtClean="0"/>
              <a:t>, and obtaining input  from regulatory agencies before phase II</a:t>
            </a:r>
          </a:p>
          <a:p>
            <a:pPr lvl="1"/>
            <a:r>
              <a:rPr lang="en-US" dirty="0" smtClean="0"/>
              <a:t>Need to pilot PRO in phase II</a:t>
            </a:r>
          </a:p>
          <a:p>
            <a:pPr lvl="1"/>
            <a:r>
              <a:rPr lang="en-US" dirty="0" smtClean="0"/>
              <a:t>It’s too late – to find out at end of phase II meeting that agency won’t accept measure</a:t>
            </a:r>
            <a:r>
              <a:rPr lang="en-US" sz="2200" dirty="0" smtClean="0"/>
              <a:t/>
            </a:r>
            <a:br>
              <a:rPr lang="en-US" sz="2200" dirty="0" smtClean="0"/>
            </a:br>
            <a:endParaRPr lang="en-US" sz="2200" dirty="0" smtClean="0"/>
          </a:p>
        </p:txBody>
      </p:sp>
      <p:sp>
        <p:nvSpPr>
          <p:cNvPr id="128005" name="Text Box 4"/>
          <p:cNvSpPr txBox="1">
            <a:spLocks noChangeArrowheads="1"/>
          </p:cNvSpPr>
          <p:nvPr/>
        </p:nvSpPr>
        <p:spPr bwMode="auto">
          <a:xfrm>
            <a:off x="8564563" y="6321425"/>
            <a:ext cx="282575" cy="304800"/>
          </a:xfrm>
          <a:prstGeom prst="rect">
            <a:avLst/>
          </a:prstGeom>
          <a:noFill/>
          <a:ln w="9525">
            <a:noFill/>
            <a:miter lim="800000"/>
            <a:headEnd/>
            <a:tailEnd/>
          </a:ln>
        </p:spPr>
        <p:txBody>
          <a:bodyPr wrap="none">
            <a:spAutoFit/>
          </a:bodyPr>
          <a:lstStyle/>
          <a:p>
            <a:fld id="{7941CF01-715E-41AE-BAC1-E2F3E1623EC9}" type="slidenum">
              <a:rPr lang="en-US" sz="1400"/>
              <a:pPr/>
              <a:t>11</a:t>
            </a:fld>
            <a:endParaRPr lang="en-US" sz="1400"/>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a:xfrm>
            <a:off x="887413" y="217488"/>
            <a:ext cx="7570787" cy="738664"/>
          </a:xfrm>
        </p:spPr>
        <p:txBody>
          <a:bodyPr/>
          <a:lstStyle/>
          <a:p>
            <a:pPr algn="ctr" eaLnBrk="1" hangingPunct="1"/>
            <a:r>
              <a:rPr lang="en-US" sz="2400" dirty="0" smtClean="0"/>
              <a:t>Clinical Outcomes Assessment Development </a:t>
            </a:r>
            <a:br>
              <a:rPr lang="en-US" sz="2400" dirty="0" smtClean="0"/>
            </a:br>
            <a:r>
              <a:rPr lang="en-US" sz="2400" dirty="0" smtClean="0"/>
              <a:t>within Drug Development</a:t>
            </a:r>
          </a:p>
        </p:txBody>
      </p:sp>
      <p:sp>
        <p:nvSpPr>
          <p:cNvPr id="133123" name="Text Box 2"/>
          <p:cNvSpPr txBox="1">
            <a:spLocks noChangeArrowheads="1"/>
          </p:cNvSpPr>
          <p:nvPr/>
        </p:nvSpPr>
        <p:spPr bwMode="auto">
          <a:xfrm>
            <a:off x="0" y="1600200"/>
            <a:ext cx="1533525" cy="366713"/>
          </a:xfrm>
          <a:prstGeom prst="rect">
            <a:avLst/>
          </a:prstGeom>
          <a:noFill/>
          <a:ln w="9525">
            <a:noFill/>
            <a:miter lim="800000"/>
            <a:headEnd/>
            <a:tailEnd/>
          </a:ln>
        </p:spPr>
        <p:txBody>
          <a:bodyPr>
            <a:spAutoFit/>
          </a:bodyPr>
          <a:lstStyle/>
          <a:p>
            <a:endParaRPr lang="en-US">
              <a:latin typeface="Calibri" pitchFamily="34" charset="0"/>
              <a:ea typeface="MS PGothic"/>
              <a:cs typeface="MS PGothic"/>
            </a:endParaRPr>
          </a:p>
        </p:txBody>
      </p:sp>
      <p:cxnSp>
        <p:nvCxnSpPr>
          <p:cNvPr id="133124" name="AutoShape 3"/>
          <p:cNvCxnSpPr>
            <a:cxnSpLocks noChangeShapeType="1"/>
          </p:cNvCxnSpPr>
          <p:nvPr/>
        </p:nvCxnSpPr>
        <p:spPr bwMode="auto">
          <a:xfrm>
            <a:off x="228600" y="1298575"/>
            <a:ext cx="8534400" cy="0"/>
          </a:xfrm>
          <a:prstGeom prst="straightConnector1">
            <a:avLst/>
          </a:prstGeom>
          <a:noFill/>
          <a:ln w="57150">
            <a:solidFill>
              <a:srgbClr val="FF9933"/>
            </a:solidFill>
            <a:round/>
            <a:headEnd type="oval" w="med" len="med"/>
            <a:tailEnd type="stealth" w="med" len="med"/>
          </a:ln>
        </p:spPr>
      </p:cxnSp>
      <p:cxnSp>
        <p:nvCxnSpPr>
          <p:cNvPr id="133125" name="AutoShape 4"/>
          <p:cNvCxnSpPr>
            <a:cxnSpLocks noChangeShapeType="1"/>
          </p:cNvCxnSpPr>
          <p:nvPr/>
        </p:nvCxnSpPr>
        <p:spPr bwMode="auto">
          <a:xfrm>
            <a:off x="954088" y="1839913"/>
            <a:ext cx="1587" cy="198437"/>
          </a:xfrm>
          <a:prstGeom prst="straightConnector1">
            <a:avLst/>
          </a:prstGeom>
          <a:noFill/>
          <a:ln w="25400">
            <a:solidFill>
              <a:srgbClr val="FF9900"/>
            </a:solidFill>
            <a:round/>
            <a:headEnd/>
            <a:tailEnd/>
          </a:ln>
        </p:spPr>
      </p:cxnSp>
      <p:sp>
        <p:nvSpPr>
          <p:cNvPr id="133126" name="Line 5"/>
          <p:cNvSpPr>
            <a:spLocks noChangeShapeType="1"/>
          </p:cNvSpPr>
          <p:nvPr/>
        </p:nvSpPr>
        <p:spPr bwMode="auto">
          <a:xfrm>
            <a:off x="3429000" y="1833563"/>
            <a:ext cx="0" cy="214312"/>
          </a:xfrm>
          <a:prstGeom prst="line">
            <a:avLst/>
          </a:prstGeom>
          <a:noFill/>
          <a:ln w="25400">
            <a:solidFill>
              <a:srgbClr val="FF9900"/>
            </a:solidFill>
            <a:prstDash val="sysDot"/>
            <a:round/>
            <a:headEnd/>
            <a:tailEnd/>
          </a:ln>
        </p:spPr>
        <p:txBody>
          <a:bodyPr wrap="none" anchor="ctr"/>
          <a:lstStyle/>
          <a:p>
            <a:endParaRPr lang="en-US"/>
          </a:p>
        </p:txBody>
      </p:sp>
      <p:sp>
        <p:nvSpPr>
          <p:cNvPr id="133127" name="Line 6"/>
          <p:cNvSpPr>
            <a:spLocks noChangeShapeType="1"/>
          </p:cNvSpPr>
          <p:nvPr/>
        </p:nvSpPr>
        <p:spPr bwMode="auto">
          <a:xfrm>
            <a:off x="5140325" y="1833563"/>
            <a:ext cx="0" cy="214312"/>
          </a:xfrm>
          <a:prstGeom prst="line">
            <a:avLst/>
          </a:prstGeom>
          <a:noFill/>
          <a:ln w="25400">
            <a:solidFill>
              <a:srgbClr val="FF9933"/>
            </a:solidFill>
            <a:prstDash val="sysDot"/>
            <a:round/>
            <a:headEnd/>
            <a:tailEnd/>
          </a:ln>
        </p:spPr>
        <p:txBody>
          <a:bodyPr wrap="none" anchor="ctr"/>
          <a:lstStyle/>
          <a:p>
            <a:endParaRPr lang="en-US"/>
          </a:p>
        </p:txBody>
      </p:sp>
      <p:grpSp>
        <p:nvGrpSpPr>
          <p:cNvPr id="2" name="Group 7"/>
          <p:cNvGrpSpPr>
            <a:grpSpLocks/>
          </p:cNvGrpSpPr>
          <p:nvPr/>
        </p:nvGrpSpPr>
        <p:grpSpPr bwMode="auto">
          <a:xfrm>
            <a:off x="381000" y="1374775"/>
            <a:ext cx="8763000" cy="635000"/>
            <a:chOff x="306" y="723"/>
            <a:chExt cx="4062" cy="417"/>
          </a:xfrm>
        </p:grpSpPr>
        <p:sp>
          <p:nvSpPr>
            <p:cNvPr id="133139" name="Text Box 8"/>
            <p:cNvSpPr txBox="1">
              <a:spLocks noChangeArrowheads="1"/>
            </p:cNvSpPr>
            <p:nvPr/>
          </p:nvSpPr>
          <p:spPr bwMode="auto">
            <a:xfrm>
              <a:off x="306" y="723"/>
              <a:ext cx="860" cy="247"/>
            </a:xfrm>
            <a:prstGeom prst="rect">
              <a:avLst/>
            </a:prstGeom>
            <a:solidFill>
              <a:srgbClr val="FFC000"/>
            </a:solidFill>
            <a:ln w="25400">
              <a:solidFill>
                <a:schemeClr val="tx1"/>
              </a:solidFill>
              <a:miter lim="800000"/>
              <a:headEnd/>
              <a:tailEnd/>
            </a:ln>
          </p:spPr>
          <p:txBody>
            <a:bodyPr>
              <a:spAutoFit/>
            </a:bodyPr>
            <a:lstStyle/>
            <a:p>
              <a:pPr eaLnBrk="0" hangingPunct="0">
                <a:spcBef>
                  <a:spcPct val="50000"/>
                </a:spcBef>
              </a:pPr>
              <a:r>
                <a:rPr lang="en-US" sz="1700">
                  <a:solidFill>
                    <a:srgbClr val="000000"/>
                  </a:solidFill>
                  <a:latin typeface="Calibri" pitchFamily="34" charset="0"/>
                  <a:ea typeface="MS PGothic"/>
                  <a:cs typeface="MS PGothic"/>
                </a:rPr>
                <a:t>Pre-IND/Phase 1 </a:t>
              </a:r>
            </a:p>
          </p:txBody>
        </p:sp>
        <p:sp>
          <p:nvSpPr>
            <p:cNvPr id="133140" name="Text Box 9"/>
            <p:cNvSpPr txBox="1">
              <a:spLocks noChangeArrowheads="1"/>
            </p:cNvSpPr>
            <p:nvPr/>
          </p:nvSpPr>
          <p:spPr bwMode="auto">
            <a:xfrm>
              <a:off x="1166" y="723"/>
              <a:ext cx="654" cy="247"/>
            </a:xfrm>
            <a:prstGeom prst="rect">
              <a:avLst/>
            </a:prstGeom>
            <a:solidFill>
              <a:srgbClr val="FFC000"/>
            </a:solidFill>
            <a:ln w="25400">
              <a:solidFill>
                <a:schemeClr val="tx1"/>
              </a:solidFill>
              <a:miter lim="800000"/>
              <a:headEnd/>
              <a:tailEnd/>
            </a:ln>
          </p:spPr>
          <p:txBody>
            <a:bodyPr>
              <a:spAutoFit/>
            </a:bodyPr>
            <a:lstStyle/>
            <a:p>
              <a:pPr eaLnBrk="0" hangingPunct="0">
                <a:spcBef>
                  <a:spcPct val="50000"/>
                </a:spcBef>
              </a:pPr>
              <a:r>
                <a:rPr lang="en-US" sz="1700">
                  <a:solidFill>
                    <a:srgbClr val="000000"/>
                  </a:solidFill>
                  <a:latin typeface="Calibri" pitchFamily="34" charset="0"/>
                  <a:ea typeface="MS PGothic"/>
                  <a:cs typeface="MS PGothic"/>
                </a:rPr>
                <a:t>Phase 2A</a:t>
              </a:r>
            </a:p>
          </p:txBody>
        </p:sp>
        <p:sp>
          <p:nvSpPr>
            <p:cNvPr id="133141" name="Text Box 10"/>
            <p:cNvSpPr txBox="1">
              <a:spLocks noChangeArrowheads="1"/>
            </p:cNvSpPr>
            <p:nvPr/>
          </p:nvSpPr>
          <p:spPr bwMode="auto">
            <a:xfrm>
              <a:off x="1820" y="723"/>
              <a:ext cx="820" cy="247"/>
            </a:xfrm>
            <a:prstGeom prst="rect">
              <a:avLst/>
            </a:prstGeom>
            <a:solidFill>
              <a:srgbClr val="FFC000"/>
            </a:solidFill>
            <a:ln w="25400">
              <a:solidFill>
                <a:schemeClr val="tx1"/>
              </a:solidFill>
              <a:miter lim="800000"/>
              <a:headEnd/>
              <a:tailEnd/>
            </a:ln>
          </p:spPr>
          <p:txBody>
            <a:bodyPr>
              <a:spAutoFit/>
            </a:bodyPr>
            <a:lstStyle/>
            <a:p>
              <a:pPr eaLnBrk="0" hangingPunct="0">
                <a:spcBef>
                  <a:spcPct val="50000"/>
                </a:spcBef>
              </a:pPr>
              <a:r>
                <a:rPr lang="en-US" sz="1700">
                  <a:solidFill>
                    <a:srgbClr val="000000"/>
                  </a:solidFill>
                  <a:latin typeface="Calibri" pitchFamily="34" charset="0"/>
                  <a:ea typeface="MS PGothic"/>
                  <a:cs typeface="MS PGothic"/>
                </a:rPr>
                <a:t>Phase 2B</a:t>
              </a:r>
            </a:p>
          </p:txBody>
        </p:sp>
        <p:sp>
          <p:nvSpPr>
            <p:cNvPr id="133142" name="Text Box 11"/>
            <p:cNvSpPr txBox="1">
              <a:spLocks noChangeArrowheads="1"/>
            </p:cNvSpPr>
            <p:nvPr/>
          </p:nvSpPr>
          <p:spPr bwMode="auto">
            <a:xfrm>
              <a:off x="2640" y="723"/>
              <a:ext cx="768" cy="247"/>
            </a:xfrm>
            <a:prstGeom prst="rect">
              <a:avLst/>
            </a:prstGeom>
            <a:solidFill>
              <a:srgbClr val="FFC000"/>
            </a:solidFill>
            <a:ln w="25400">
              <a:solidFill>
                <a:schemeClr val="tx1"/>
              </a:solidFill>
              <a:miter lim="800000"/>
              <a:headEnd/>
              <a:tailEnd/>
            </a:ln>
          </p:spPr>
          <p:txBody>
            <a:bodyPr>
              <a:spAutoFit/>
            </a:bodyPr>
            <a:lstStyle/>
            <a:p>
              <a:pPr eaLnBrk="0" hangingPunct="0">
                <a:spcBef>
                  <a:spcPct val="50000"/>
                </a:spcBef>
              </a:pPr>
              <a:r>
                <a:rPr lang="en-US" sz="1700">
                  <a:solidFill>
                    <a:srgbClr val="000000"/>
                  </a:solidFill>
                  <a:latin typeface="Calibri" pitchFamily="34" charset="0"/>
                  <a:ea typeface="MS PGothic"/>
                  <a:cs typeface="MS PGothic"/>
                </a:rPr>
                <a:t>Phase 3</a:t>
              </a:r>
            </a:p>
          </p:txBody>
        </p:sp>
        <p:sp>
          <p:nvSpPr>
            <p:cNvPr id="133143" name="Text Box 12"/>
            <p:cNvSpPr txBox="1">
              <a:spLocks noChangeArrowheads="1"/>
            </p:cNvSpPr>
            <p:nvPr/>
          </p:nvSpPr>
          <p:spPr bwMode="auto">
            <a:xfrm>
              <a:off x="3408" y="723"/>
              <a:ext cx="960" cy="417"/>
            </a:xfrm>
            <a:prstGeom prst="rect">
              <a:avLst/>
            </a:prstGeom>
            <a:solidFill>
              <a:srgbClr val="FFC000"/>
            </a:solidFill>
            <a:ln w="25400">
              <a:solidFill>
                <a:schemeClr val="tx1"/>
              </a:solidFill>
              <a:miter lim="800000"/>
              <a:headEnd/>
              <a:tailEnd/>
            </a:ln>
          </p:spPr>
          <p:txBody>
            <a:bodyPr>
              <a:spAutoFit/>
            </a:bodyPr>
            <a:lstStyle/>
            <a:p>
              <a:pPr eaLnBrk="0" hangingPunct="0">
                <a:spcBef>
                  <a:spcPct val="50000"/>
                </a:spcBef>
              </a:pPr>
              <a:r>
                <a:rPr lang="en-US" sz="1700">
                  <a:solidFill>
                    <a:srgbClr val="000000"/>
                  </a:solidFill>
                  <a:latin typeface="Calibri" pitchFamily="34" charset="0"/>
                  <a:ea typeface="MS PGothic"/>
                  <a:cs typeface="MS PGothic"/>
                </a:rPr>
                <a:t>NDA/BLA Submission</a:t>
              </a:r>
            </a:p>
          </p:txBody>
        </p:sp>
      </p:grpSp>
      <p:sp>
        <p:nvSpPr>
          <p:cNvPr id="133129" name="Line 13"/>
          <p:cNvSpPr>
            <a:spLocks noChangeShapeType="1"/>
          </p:cNvSpPr>
          <p:nvPr/>
        </p:nvSpPr>
        <p:spPr bwMode="auto">
          <a:xfrm>
            <a:off x="7115175" y="2057400"/>
            <a:ext cx="0" cy="4800600"/>
          </a:xfrm>
          <a:prstGeom prst="line">
            <a:avLst/>
          </a:prstGeom>
          <a:noFill/>
          <a:ln w="9525">
            <a:solidFill>
              <a:schemeClr val="tx1"/>
            </a:solidFill>
            <a:round/>
            <a:headEnd/>
            <a:tailEnd/>
          </a:ln>
        </p:spPr>
        <p:txBody>
          <a:bodyPr/>
          <a:lstStyle/>
          <a:p>
            <a:endParaRPr lang="en-US"/>
          </a:p>
        </p:txBody>
      </p:sp>
      <p:sp>
        <p:nvSpPr>
          <p:cNvPr id="16394" name="AutoShape 14"/>
          <p:cNvSpPr>
            <a:spLocks noChangeArrowheads="1"/>
          </p:cNvSpPr>
          <p:nvPr/>
        </p:nvSpPr>
        <p:spPr bwMode="auto">
          <a:xfrm>
            <a:off x="2068513" y="1754188"/>
            <a:ext cx="1676400" cy="2295525"/>
          </a:xfrm>
          <a:prstGeom prst="rightArrowCallout">
            <a:avLst>
              <a:gd name="adj1" fmla="val 46591"/>
              <a:gd name="adj2" fmla="val 46591"/>
              <a:gd name="adj3" fmla="val 10319"/>
              <a:gd name="adj4" fmla="val 83333"/>
            </a:avLst>
          </a:prstGeom>
          <a:solidFill>
            <a:schemeClr val="accent2">
              <a:lumMod val="60000"/>
              <a:lumOff val="40000"/>
            </a:schemeClr>
          </a:solidFill>
          <a:ln w="9525">
            <a:solidFill>
              <a:schemeClr val="accent2">
                <a:lumMod val="75000"/>
              </a:schemeClr>
            </a:solidFill>
            <a:miter lim="800000"/>
            <a:headEnd/>
            <a:tailEnd/>
          </a:ln>
        </p:spPr>
        <p:txBody>
          <a:bodyPr wrap="none" anchor="ctr"/>
          <a:lstStyle/>
          <a:p>
            <a:pPr>
              <a:defRPr/>
            </a:pPr>
            <a:endParaRPr lang="en-US" b="1" dirty="0">
              <a:latin typeface="Garamond" pitchFamily="18" charset="0"/>
              <a:ea typeface="MS PGothic" pitchFamily="34" charset="-128"/>
            </a:endParaRPr>
          </a:p>
          <a:p>
            <a:pPr>
              <a:defRPr/>
            </a:pPr>
            <a:r>
              <a:rPr lang="en-US" sz="1600" b="1" dirty="0">
                <a:latin typeface="Calibri" pitchFamily="34" charset="0"/>
                <a:ea typeface="MS PGothic" pitchFamily="34" charset="-128"/>
              </a:rPr>
              <a:t>Establish </a:t>
            </a:r>
          </a:p>
          <a:p>
            <a:pPr>
              <a:defRPr/>
            </a:pPr>
            <a:r>
              <a:rPr lang="en-US" sz="1600" b="1" dirty="0">
                <a:latin typeface="Calibri" pitchFamily="34" charset="0"/>
                <a:ea typeface="MS PGothic" pitchFamily="34" charset="-128"/>
              </a:rPr>
              <a:t>Content</a:t>
            </a:r>
          </a:p>
          <a:p>
            <a:pPr>
              <a:defRPr/>
            </a:pPr>
            <a:r>
              <a:rPr lang="en-US" sz="1600" b="1" dirty="0">
                <a:latin typeface="Calibri" pitchFamily="34" charset="0"/>
                <a:ea typeface="MS PGothic" pitchFamily="34" charset="-128"/>
              </a:rPr>
              <a:t>Validity</a:t>
            </a:r>
            <a:br>
              <a:rPr lang="en-US" sz="1600" b="1" dirty="0">
                <a:latin typeface="Calibri" pitchFamily="34" charset="0"/>
                <a:ea typeface="MS PGothic" pitchFamily="34" charset="-128"/>
              </a:rPr>
            </a:br>
            <a:r>
              <a:rPr lang="en-US" sz="1600" b="1" dirty="0">
                <a:latin typeface="Calibri" pitchFamily="34" charset="0"/>
                <a:ea typeface="MS PGothic" pitchFamily="34" charset="-128"/>
              </a:rPr>
              <a:t>(e.g., </a:t>
            </a:r>
            <a:br>
              <a:rPr lang="en-US" sz="1600" b="1" dirty="0">
                <a:latin typeface="Calibri" pitchFamily="34" charset="0"/>
                <a:ea typeface="MS PGothic" pitchFamily="34" charset="-128"/>
              </a:rPr>
            </a:br>
            <a:r>
              <a:rPr lang="en-US" sz="1600" b="1" dirty="0">
                <a:solidFill>
                  <a:srgbClr val="000000"/>
                </a:solidFill>
                <a:latin typeface="Calibri" pitchFamily="34" charset="0"/>
                <a:ea typeface="MS PGothic" pitchFamily="34" charset="-128"/>
              </a:rPr>
              <a:t>Qualitative </a:t>
            </a:r>
            <a:br>
              <a:rPr lang="en-US" sz="1600" b="1" dirty="0">
                <a:solidFill>
                  <a:srgbClr val="000000"/>
                </a:solidFill>
                <a:latin typeface="Calibri" pitchFamily="34" charset="0"/>
                <a:ea typeface="MS PGothic" pitchFamily="34" charset="-128"/>
              </a:rPr>
            </a:br>
            <a:r>
              <a:rPr lang="en-US" sz="1600" b="1" dirty="0">
                <a:solidFill>
                  <a:srgbClr val="000000"/>
                </a:solidFill>
                <a:latin typeface="Calibri" pitchFamily="34" charset="0"/>
                <a:ea typeface="MS PGothic" pitchFamily="34" charset="-128"/>
              </a:rPr>
              <a:t>Research, Mixed</a:t>
            </a:r>
            <a:br>
              <a:rPr lang="en-US" sz="1600" b="1" dirty="0">
                <a:solidFill>
                  <a:srgbClr val="000000"/>
                </a:solidFill>
                <a:latin typeface="Calibri" pitchFamily="34" charset="0"/>
                <a:ea typeface="MS PGothic" pitchFamily="34" charset="-128"/>
              </a:rPr>
            </a:br>
            <a:r>
              <a:rPr lang="en-US" sz="1600" b="1" dirty="0">
                <a:solidFill>
                  <a:srgbClr val="000000"/>
                </a:solidFill>
                <a:latin typeface="Calibri" pitchFamily="34" charset="0"/>
                <a:ea typeface="MS PGothic" pitchFamily="34" charset="-128"/>
              </a:rPr>
              <a:t> Methods)</a:t>
            </a:r>
          </a:p>
        </p:txBody>
      </p:sp>
      <p:sp>
        <p:nvSpPr>
          <p:cNvPr id="133131" name="Text Box 15"/>
          <p:cNvSpPr txBox="1">
            <a:spLocks noChangeArrowheads="1"/>
          </p:cNvSpPr>
          <p:nvPr/>
        </p:nvSpPr>
        <p:spPr bwMode="auto">
          <a:xfrm>
            <a:off x="7116763" y="3479800"/>
            <a:ext cx="1752600" cy="1939925"/>
          </a:xfrm>
          <a:prstGeom prst="rect">
            <a:avLst/>
          </a:prstGeom>
          <a:solidFill>
            <a:srgbClr val="FFFF00"/>
          </a:solidFill>
          <a:ln w="9525">
            <a:noFill/>
            <a:miter lim="800000"/>
            <a:headEnd/>
            <a:tailEnd/>
          </a:ln>
        </p:spPr>
        <p:txBody>
          <a:bodyPr>
            <a:spAutoFit/>
          </a:bodyPr>
          <a:lstStyle/>
          <a:p>
            <a:pPr>
              <a:spcBef>
                <a:spcPct val="50000"/>
              </a:spcBef>
            </a:pPr>
            <a:r>
              <a:rPr lang="en-US" b="1">
                <a:solidFill>
                  <a:srgbClr val="000000"/>
                </a:solidFill>
                <a:latin typeface="Garamond" pitchFamily="18" charset="0"/>
                <a:ea typeface="MS PGothic"/>
                <a:cs typeface="MS PGothic"/>
              </a:rPr>
              <a:t>PRO/COA Evidence Package submitted as part of NDA/BLA</a:t>
            </a:r>
          </a:p>
        </p:txBody>
      </p:sp>
      <p:sp>
        <p:nvSpPr>
          <p:cNvPr id="16396" name="AutoShape 17"/>
          <p:cNvSpPr>
            <a:spLocks noChangeArrowheads="1"/>
          </p:cNvSpPr>
          <p:nvPr/>
        </p:nvSpPr>
        <p:spPr bwMode="auto">
          <a:xfrm>
            <a:off x="3773488" y="1763713"/>
            <a:ext cx="1712912" cy="2514600"/>
          </a:xfrm>
          <a:prstGeom prst="rightArrowCallout">
            <a:avLst>
              <a:gd name="adj1" fmla="val 25000"/>
              <a:gd name="adj2" fmla="val 25000"/>
              <a:gd name="adj3" fmla="val 12567"/>
              <a:gd name="adj4" fmla="val 78375"/>
            </a:avLst>
          </a:prstGeom>
          <a:solidFill>
            <a:schemeClr val="accent2">
              <a:lumMod val="40000"/>
              <a:lumOff val="60000"/>
            </a:schemeClr>
          </a:solidFill>
          <a:ln w="9525">
            <a:solidFill>
              <a:schemeClr val="tx1"/>
            </a:solidFill>
            <a:miter lim="800000"/>
            <a:headEnd/>
            <a:tailEnd/>
          </a:ln>
        </p:spPr>
        <p:txBody>
          <a:bodyPr wrap="none" anchor="ctr"/>
          <a:lstStyle/>
          <a:p>
            <a:pPr>
              <a:defRPr/>
            </a:pPr>
            <a:r>
              <a:rPr lang="en-US" sz="1400" b="1" dirty="0">
                <a:solidFill>
                  <a:srgbClr val="000000"/>
                </a:solidFill>
                <a:latin typeface="Calibri" pitchFamily="34" charset="0"/>
              </a:rPr>
              <a:t>Establish other </a:t>
            </a:r>
            <a:br>
              <a:rPr lang="en-US" sz="1400" b="1" dirty="0">
                <a:solidFill>
                  <a:srgbClr val="000000"/>
                </a:solidFill>
                <a:latin typeface="Calibri" pitchFamily="34" charset="0"/>
              </a:rPr>
            </a:br>
            <a:r>
              <a:rPr lang="en-US" sz="1400" b="1" dirty="0">
                <a:solidFill>
                  <a:srgbClr val="000000"/>
                </a:solidFill>
                <a:latin typeface="Calibri" pitchFamily="34" charset="0"/>
              </a:rPr>
              <a:t>measurement </a:t>
            </a:r>
            <a:br>
              <a:rPr lang="en-US" sz="1400" b="1" dirty="0">
                <a:solidFill>
                  <a:srgbClr val="000000"/>
                </a:solidFill>
                <a:latin typeface="Calibri" pitchFamily="34" charset="0"/>
              </a:rPr>
            </a:br>
            <a:r>
              <a:rPr lang="en-US" sz="1400" b="1" dirty="0">
                <a:solidFill>
                  <a:srgbClr val="000000"/>
                </a:solidFill>
                <a:latin typeface="Calibri" pitchFamily="34" charset="0"/>
              </a:rPr>
              <a:t>properties</a:t>
            </a:r>
          </a:p>
          <a:p>
            <a:pPr>
              <a:defRPr/>
            </a:pPr>
            <a:r>
              <a:rPr lang="en-US" sz="1400" b="1" dirty="0">
                <a:latin typeface="Calibri" pitchFamily="34" charset="0"/>
                <a:ea typeface="MS PGothic" pitchFamily="34" charset="-128"/>
              </a:rPr>
              <a:t>(e.g., Quantitative </a:t>
            </a:r>
            <a:br>
              <a:rPr lang="en-US" sz="1400" b="1" dirty="0">
                <a:latin typeface="Calibri" pitchFamily="34" charset="0"/>
                <a:ea typeface="MS PGothic" pitchFamily="34" charset="-128"/>
              </a:rPr>
            </a:br>
            <a:r>
              <a:rPr lang="en-US" sz="1400" b="1" dirty="0">
                <a:latin typeface="Calibri" pitchFamily="34" charset="0"/>
                <a:ea typeface="MS PGothic" pitchFamily="34" charset="-128"/>
              </a:rPr>
              <a:t>Longitudinal</a:t>
            </a:r>
          </a:p>
          <a:p>
            <a:pPr>
              <a:defRPr/>
            </a:pPr>
            <a:r>
              <a:rPr lang="en-US" sz="1400" b="1" dirty="0">
                <a:latin typeface="Calibri" pitchFamily="34" charset="0"/>
                <a:ea typeface="MS PGothic" pitchFamily="34" charset="-128"/>
              </a:rPr>
              <a:t>Research)</a:t>
            </a:r>
          </a:p>
          <a:p>
            <a:pPr>
              <a:defRPr/>
            </a:pPr>
            <a:endParaRPr lang="en-US" b="1" dirty="0">
              <a:solidFill>
                <a:srgbClr val="FF0000"/>
              </a:solidFill>
              <a:latin typeface="Garamond" pitchFamily="18" charset="0"/>
              <a:ea typeface="MS PGothic" pitchFamily="34" charset="-128"/>
            </a:endParaRPr>
          </a:p>
        </p:txBody>
      </p:sp>
      <p:sp>
        <p:nvSpPr>
          <p:cNvPr id="16397" name="AutoShape 18"/>
          <p:cNvSpPr>
            <a:spLocks noChangeArrowheads="1"/>
          </p:cNvSpPr>
          <p:nvPr/>
        </p:nvSpPr>
        <p:spPr bwMode="auto">
          <a:xfrm>
            <a:off x="257175" y="1763713"/>
            <a:ext cx="1905000" cy="2300287"/>
          </a:xfrm>
          <a:prstGeom prst="rightArrowCallout">
            <a:avLst>
              <a:gd name="adj1" fmla="val 40000"/>
              <a:gd name="adj2" fmla="val 40000"/>
              <a:gd name="adj3" fmla="val 16667"/>
              <a:gd name="adj4" fmla="val 75269"/>
            </a:avLst>
          </a:prstGeom>
          <a:solidFill>
            <a:schemeClr val="accent2">
              <a:lumMod val="75000"/>
            </a:schemeClr>
          </a:solidFill>
          <a:ln w="9525">
            <a:solidFill>
              <a:schemeClr val="tx1"/>
            </a:solidFill>
            <a:miter lim="800000"/>
            <a:headEnd/>
            <a:tailEnd/>
          </a:ln>
        </p:spPr>
        <p:txBody>
          <a:bodyPr wrap="none" anchor="ctr"/>
          <a:lstStyle/>
          <a:p>
            <a:pPr>
              <a:defRPr/>
            </a:pPr>
            <a:r>
              <a:rPr lang="en-US" sz="1600" b="1" dirty="0">
                <a:solidFill>
                  <a:schemeClr val="bg1"/>
                </a:solidFill>
                <a:ea typeface="MS PGothic" pitchFamily="34" charset="-128"/>
                <a:cs typeface="Arial" pitchFamily="34" charset="0"/>
              </a:rPr>
              <a:t>Define </a:t>
            </a:r>
          </a:p>
          <a:p>
            <a:pPr>
              <a:defRPr/>
            </a:pPr>
            <a:r>
              <a:rPr lang="en-US" sz="1600" b="1" dirty="0">
                <a:solidFill>
                  <a:schemeClr val="bg1"/>
                </a:solidFill>
                <a:ea typeface="MS PGothic" pitchFamily="34" charset="-128"/>
                <a:cs typeface="Arial" pitchFamily="34" charset="0"/>
              </a:rPr>
              <a:t>Concept(s) &amp; </a:t>
            </a:r>
          </a:p>
          <a:p>
            <a:pPr>
              <a:defRPr/>
            </a:pPr>
            <a:r>
              <a:rPr lang="en-US" sz="1600" b="1" dirty="0">
                <a:solidFill>
                  <a:schemeClr val="bg1"/>
                </a:solidFill>
                <a:ea typeface="MS PGothic" pitchFamily="34" charset="-128"/>
                <a:cs typeface="Arial" pitchFamily="34" charset="0"/>
              </a:rPr>
              <a:t>Context of Use</a:t>
            </a:r>
          </a:p>
        </p:txBody>
      </p:sp>
      <p:sp>
        <p:nvSpPr>
          <p:cNvPr id="133134" name="Slide Number Placeholder 3"/>
          <p:cNvSpPr>
            <a:spLocks noGrp="1"/>
          </p:cNvSpPr>
          <p:nvPr>
            <p:ph type="sldNum" sz="quarter" idx="4294967295"/>
          </p:nvPr>
        </p:nvSpPr>
        <p:spPr bwMode="auto">
          <a:xfrm>
            <a:off x="333421" y="6492875"/>
            <a:ext cx="6253162" cy="365125"/>
          </a:xfrm>
          <a:prstGeom prst="rect">
            <a:avLst/>
          </a:prstGeom>
          <a:noFill/>
          <a:ln>
            <a:miter lim="800000"/>
            <a:headEnd/>
            <a:tailEnd/>
          </a:ln>
        </p:spPr>
        <p:txBody>
          <a:bodyPr/>
          <a:lstStyle/>
          <a:p>
            <a:pPr algn="l"/>
            <a:r>
              <a:rPr lang="en-US" sz="1000" dirty="0">
                <a:cs typeface="Arial" pitchFamily="34" charset="0"/>
              </a:rPr>
              <a:t>Adapted from </a:t>
            </a:r>
            <a:r>
              <a:rPr lang="en-US" sz="1000" dirty="0" smtClean="0">
                <a:cs typeface="Arial" pitchFamily="34" charset="0"/>
              </a:rPr>
              <a:t>Critical Path Institute PRO </a:t>
            </a:r>
            <a:r>
              <a:rPr lang="en-US" sz="1000" dirty="0">
                <a:cs typeface="Arial" pitchFamily="34" charset="0"/>
              </a:rPr>
              <a:t>Consortium “Core Messages”</a:t>
            </a:r>
          </a:p>
        </p:txBody>
      </p:sp>
      <p:sp>
        <p:nvSpPr>
          <p:cNvPr id="25" name="6-Point Star 24"/>
          <p:cNvSpPr/>
          <p:nvPr/>
        </p:nvSpPr>
        <p:spPr bwMode="auto">
          <a:xfrm>
            <a:off x="573088" y="3287713"/>
            <a:ext cx="1233487" cy="914400"/>
          </a:xfrm>
          <a:prstGeom prst="star6">
            <a:avLst/>
          </a:prstGeom>
          <a:ln>
            <a:headEnd/>
            <a:tailEnd/>
          </a:ln>
        </p:spPr>
        <p:style>
          <a:lnRef idx="1">
            <a:schemeClr val="accent1"/>
          </a:lnRef>
          <a:fillRef idx="3">
            <a:schemeClr val="accent1"/>
          </a:fillRef>
          <a:effectRef idx="2">
            <a:schemeClr val="accent1"/>
          </a:effectRef>
          <a:fontRef idx="minor">
            <a:schemeClr val="lt1"/>
          </a:fontRef>
        </p:style>
        <p:txBody>
          <a:bodyPr lIns="82296" tIns="36576" rIns="82296" bIns="36576" anchor="ctr"/>
          <a:lstStyle/>
          <a:p>
            <a:pPr algn="ctr" eaLnBrk="0" fontAlgn="auto" hangingPunct="0">
              <a:spcBef>
                <a:spcPts val="0"/>
              </a:spcBef>
              <a:spcAft>
                <a:spcPts val="0"/>
              </a:spcAft>
              <a:defRPr/>
            </a:pPr>
            <a:r>
              <a:rPr lang="en-US" sz="1000" b="1" kern="0" dirty="0">
                <a:solidFill>
                  <a:srgbClr val="FFFFFF"/>
                </a:solidFill>
              </a:rPr>
              <a:t>Pre-</a:t>
            </a:r>
            <a:r>
              <a:rPr lang="en-US" sz="1000" b="1" kern="0" dirty="0" err="1">
                <a:solidFill>
                  <a:srgbClr val="FFFFFF"/>
                </a:solidFill>
              </a:rPr>
              <a:t>IND</a:t>
            </a:r>
            <a:r>
              <a:rPr lang="en-US" sz="1000" b="1" kern="0" dirty="0">
                <a:solidFill>
                  <a:srgbClr val="FFFFFF"/>
                </a:solidFill>
              </a:rPr>
              <a:t> </a:t>
            </a:r>
            <a:r>
              <a:rPr lang="en-US" sz="1000" b="1" kern="0" dirty="0" smtClean="0">
                <a:solidFill>
                  <a:srgbClr val="FFFFFF"/>
                </a:solidFill>
              </a:rPr>
              <a:t>, SPA meetings</a:t>
            </a:r>
            <a:endParaRPr lang="en-US" sz="1000" b="1" kern="0" dirty="0">
              <a:solidFill>
                <a:srgbClr val="FFFFFF"/>
              </a:solidFill>
            </a:endParaRPr>
          </a:p>
        </p:txBody>
      </p:sp>
      <p:sp>
        <p:nvSpPr>
          <p:cNvPr id="32" name="6-Point Star 31"/>
          <p:cNvSpPr/>
          <p:nvPr/>
        </p:nvSpPr>
        <p:spPr bwMode="auto">
          <a:xfrm>
            <a:off x="4557713" y="3629025"/>
            <a:ext cx="1233487" cy="914400"/>
          </a:xfrm>
          <a:prstGeom prst="star6">
            <a:avLst/>
          </a:prstGeom>
          <a:ln>
            <a:headEnd/>
            <a:tailEnd/>
          </a:ln>
        </p:spPr>
        <p:style>
          <a:lnRef idx="1">
            <a:schemeClr val="accent1"/>
          </a:lnRef>
          <a:fillRef idx="3">
            <a:schemeClr val="accent1"/>
          </a:fillRef>
          <a:effectRef idx="2">
            <a:schemeClr val="accent1"/>
          </a:effectRef>
          <a:fontRef idx="minor">
            <a:schemeClr val="lt1"/>
          </a:fontRef>
        </p:style>
        <p:txBody>
          <a:bodyPr lIns="82296" tIns="36576" rIns="82296" bIns="36576" anchor="ctr"/>
          <a:lstStyle/>
          <a:p>
            <a:pPr algn="ctr" eaLnBrk="0" fontAlgn="auto" hangingPunct="0">
              <a:spcBef>
                <a:spcPts val="0"/>
              </a:spcBef>
              <a:spcAft>
                <a:spcPts val="0"/>
              </a:spcAft>
              <a:defRPr/>
            </a:pPr>
            <a:r>
              <a:rPr lang="en-US" sz="1000" b="1" kern="0" dirty="0">
                <a:solidFill>
                  <a:srgbClr val="FFFFFF"/>
                </a:solidFill>
              </a:rPr>
              <a:t>End of Phase II meetings</a:t>
            </a:r>
          </a:p>
        </p:txBody>
      </p:sp>
      <p:sp>
        <p:nvSpPr>
          <p:cNvPr id="33" name="Rounded Rectangular Callout 32"/>
          <p:cNvSpPr/>
          <p:nvPr/>
        </p:nvSpPr>
        <p:spPr bwMode="auto">
          <a:xfrm>
            <a:off x="542925" y="4581525"/>
            <a:ext cx="2000250" cy="742950"/>
          </a:xfrm>
          <a:prstGeom prst="wedgeRoundRectCallout">
            <a:avLst>
              <a:gd name="adj1" fmla="val -17408"/>
              <a:gd name="adj2" fmla="val -112302"/>
              <a:gd name="adj3" fmla="val 16667"/>
            </a:avLst>
          </a:prstGeom>
          <a:solidFill>
            <a:srgbClr val="FFFF00"/>
          </a:solidFill>
          <a:ln>
            <a:headEnd/>
            <a:tailEnd/>
          </a:ln>
        </p:spPr>
        <p:style>
          <a:lnRef idx="1">
            <a:schemeClr val="accent1"/>
          </a:lnRef>
          <a:fillRef idx="3">
            <a:schemeClr val="accent1"/>
          </a:fillRef>
          <a:effectRef idx="2">
            <a:schemeClr val="accent1"/>
          </a:effectRef>
          <a:fontRef idx="minor">
            <a:schemeClr val="lt1"/>
          </a:fontRef>
        </p:style>
        <p:txBody>
          <a:bodyPr lIns="82296" tIns="36576" rIns="82296" bIns="36576" anchor="ctr"/>
          <a:lstStyle/>
          <a:p>
            <a:pPr algn="ctr" eaLnBrk="0" fontAlgn="auto" hangingPunct="0">
              <a:spcBef>
                <a:spcPts val="0"/>
              </a:spcBef>
              <a:spcAft>
                <a:spcPts val="0"/>
              </a:spcAft>
              <a:defRPr/>
            </a:pPr>
            <a:r>
              <a:rPr lang="en-US" sz="1200" b="1" kern="0" dirty="0" err="1">
                <a:solidFill>
                  <a:schemeClr val="tx1"/>
                </a:solidFill>
              </a:rPr>
              <a:t>SEALD</a:t>
            </a:r>
            <a:r>
              <a:rPr lang="en-US" sz="1200" b="1" kern="0" dirty="0">
                <a:solidFill>
                  <a:schemeClr val="tx1"/>
                </a:solidFill>
              </a:rPr>
              <a:t> has advocated for PRO/ </a:t>
            </a:r>
            <a:r>
              <a:rPr lang="en-US" sz="1200" b="1" kern="0" dirty="0" err="1">
                <a:solidFill>
                  <a:schemeClr val="tx1"/>
                </a:solidFill>
              </a:rPr>
              <a:t>COA</a:t>
            </a:r>
            <a:r>
              <a:rPr lang="en-US" sz="1200" b="1" kern="0" dirty="0">
                <a:solidFill>
                  <a:schemeClr val="tx1"/>
                </a:solidFill>
              </a:rPr>
              <a:t> discussions as early as pre-</a:t>
            </a:r>
            <a:r>
              <a:rPr lang="en-US" sz="1200" b="1" kern="0" dirty="0" err="1">
                <a:solidFill>
                  <a:schemeClr val="tx1"/>
                </a:solidFill>
              </a:rPr>
              <a:t>IND</a:t>
            </a:r>
            <a:r>
              <a:rPr lang="en-US" sz="1200" b="1" kern="0" dirty="0">
                <a:solidFill>
                  <a:schemeClr val="tx1"/>
                </a:solidFill>
              </a:rPr>
              <a:t>!</a:t>
            </a:r>
          </a:p>
        </p:txBody>
      </p:sp>
      <p:sp>
        <p:nvSpPr>
          <p:cNvPr id="133138" name="Text Box 4"/>
          <p:cNvSpPr txBox="1">
            <a:spLocks noChangeArrowheads="1"/>
          </p:cNvSpPr>
          <p:nvPr/>
        </p:nvSpPr>
        <p:spPr bwMode="auto">
          <a:xfrm>
            <a:off x="8564563" y="6321425"/>
            <a:ext cx="282575" cy="304800"/>
          </a:xfrm>
          <a:prstGeom prst="rect">
            <a:avLst/>
          </a:prstGeom>
          <a:noFill/>
          <a:ln w="9525">
            <a:noFill/>
            <a:miter lim="800000"/>
            <a:headEnd/>
            <a:tailEnd/>
          </a:ln>
        </p:spPr>
        <p:txBody>
          <a:bodyPr wrap="none">
            <a:spAutoFit/>
          </a:bodyPr>
          <a:lstStyle/>
          <a:p>
            <a:fld id="{F3BF5F11-8D74-41BC-8898-B1F34662C3C8}" type="slidenum">
              <a:rPr lang="en-US" sz="1400"/>
              <a:pPr/>
              <a:t>12</a:t>
            </a:fld>
            <a:endParaRPr lang="en-US" sz="14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049" y="386806"/>
            <a:ext cx="8503920" cy="1003300"/>
          </a:xfrm>
        </p:spPr>
        <p:txBody>
          <a:bodyPr>
            <a:normAutofit/>
          </a:bodyPr>
          <a:lstStyle/>
          <a:p>
            <a:pPr algn="ctr"/>
            <a:r>
              <a:rPr lang="en-US" sz="2400" dirty="0" smtClean="0"/>
              <a:t>To Establish Content Validity….</a:t>
            </a:r>
            <a:br>
              <a:rPr lang="en-US" sz="2400" dirty="0" smtClean="0"/>
            </a:br>
            <a:r>
              <a:rPr lang="en-US" sz="2400" dirty="0" smtClean="0"/>
              <a:t>When Developing New </a:t>
            </a:r>
            <a:r>
              <a:rPr lang="en-US" sz="2400" dirty="0" err="1" smtClean="0"/>
              <a:t>COA</a:t>
            </a:r>
            <a:endParaRPr lang="en-US" sz="2400" dirty="0"/>
          </a:p>
        </p:txBody>
      </p:sp>
      <p:sp>
        <p:nvSpPr>
          <p:cNvPr id="3" name="Content Placeholder 2"/>
          <p:cNvSpPr>
            <a:spLocks noGrp="1"/>
          </p:cNvSpPr>
          <p:nvPr>
            <p:ph idx="10"/>
          </p:nvPr>
        </p:nvSpPr>
        <p:spPr>
          <a:xfrm>
            <a:off x="0" y="6523368"/>
            <a:ext cx="8925791" cy="334632"/>
          </a:xfrm>
        </p:spPr>
        <p:txBody>
          <a:bodyPr/>
          <a:lstStyle/>
          <a:p>
            <a:r>
              <a:rPr lang="en-US" dirty="0" smtClean="0"/>
              <a:t>Adapted from J. </a:t>
            </a:r>
            <a:r>
              <a:rPr lang="en-US" dirty="0" err="1" smtClean="0"/>
              <a:t>Stansbury’s</a:t>
            </a:r>
            <a:r>
              <a:rPr lang="en-US" dirty="0" smtClean="0"/>
              <a:t> “Mixed Methods to Enhance Content Validity..” C-Path’s Fourth Annual PRO Consortium. April 24, 2013;</a:t>
            </a:r>
            <a:endParaRPr lang="en-US" dirty="0"/>
          </a:p>
        </p:txBody>
      </p:sp>
      <p:pic>
        <p:nvPicPr>
          <p:cNvPr id="43009" name="Picture 1"/>
          <p:cNvPicPr>
            <a:picLocks noChangeAspect="1" noChangeArrowheads="1"/>
          </p:cNvPicPr>
          <p:nvPr/>
        </p:nvPicPr>
        <p:blipFill>
          <a:blip r:embed="rId2"/>
          <a:srcRect/>
          <a:stretch>
            <a:fillRect/>
          </a:stretch>
        </p:blipFill>
        <p:spPr bwMode="auto">
          <a:xfrm>
            <a:off x="1115650" y="1215390"/>
            <a:ext cx="6886575" cy="46101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5536" y="360363"/>
            <a:ext cx="7416824" cy="369332"/>
          </a:xfrm>
        </p:spPr>
        <p:txBody>
          <a:bodyPr/>
          <a:lstStyle/>
          <a:p>
            <a:pPr algn="ctr"/>
            <a:r>
              <a:rPr lang="en-US" sz="2400" dirty="0" smtClean="0"/>
              <a:t>Additional Steps / Alternative Approach Proposed</a:t>
            </a:r>
            <a:endParaRPr lang="en-US" sz="2400" dirty="0"/>
          </a:p>
        </p:txBody>
      </p:sp>
      <p:pic>
        <p:nvPicPr>
          <p:cNvPr id="116738" name="Picture 2"/>
          <p:cNvPicPr>
            <a:picLocks noChangeAspect="1" noChangeArrowheads="1"/>
          </p:cNvPicPr>
          <p:nvPr/>
        </p:nvPicPr>
        <p:blipFill>
          <a:blip r:embed="rId3"/>
          <a:srcRect/>
          <a:stretch>
            <a:fillRect/>
          </a:stretch>
        </p:blipFill>
        <p:spPr bwMode="auto">
          <a:xfrm>
            <a:off x="613954" y="1543049"/>
            <a:ext cx="7641772" cy="4714059"/>
          </a:xfrm>
          <a:prstGeom prst="rect">
            <a:avLst/>
          </a:prstGeom>
          <a:noFill/>
          <a:ln w="9525">
            <a:noFill/>
            <a:miter lim="800000"/>
            <a:headEnd/>
            <a:tailEnd/>
          </a:ln>
        </p:spPr>
      </p:pic>
      <p:sp>
        <p:nvSpPr>
          <p:cNvPr id="8" name="Rectangle 7"/>
          <p:cNvSpPr/>
          <p:nvPr/>
        </p:nvSpPr>
        <p:spPr>
          <a:xfrm>
            <a:off x="378822" y="6304002"/>
            <a:ext cx="8281852" cy="369332"/>
          </a:xfrm>
          <a:prstGeom prst="rect">
            <a:avLst/>
          </a:prstGeom>
        </p:spPr>
        <p:txBody>
          <a:bodyPr wrap="square">
            <a:spAutoFit/>
          </a:bodyPr>
          <a:lstStyle/>
          <a:p>
            <a:r>
              <a:rPr lang="en-US" dirty="0" smtClean="0"/>
              <a:t> </a:t>
            </a:r>
            <a:r>
              <a:rPr lang="en-US" sz="1200" dirty="0" smtClean="0"/>
              <a:t>C-Path Fourth Annual PRO Consortium. J. </a:t>
            </a:r>
            <a:r>
              <a:rPr lang="en-US" sz="1200" dirty="0" err="1" smtClean="0"/>
              <a:t>Stansbury</a:t>
            </a:r>
            <a:r>
              <a:rPr lang="en-US" sz="1200" dirty="0" smtClean="0"/>
              <a:t>, “Mixed Methods to Enhance Content Validity..” April 24, 2013</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474" y="321175"/>
            <a:ext cx="7416824" cy="738664"/>
          </a:xfrm>
        </p:spPr>
        <p:txBody>
          <a:bodyPr/>
          <a:lstStyle/>
          <a:p>
            <a:pPr algn="ctr"/>
            <a:r>
              <a:rPr lang="en-US" sz="2400" dirty="0" smtClean="0"/>
              <a:t>Application of FDA PRO Guidance to other Clinical Outcomes Assessments</a:t>
            </a:r>
            <a:endParaRPr lang="en-US" sz="2400" dirty="0"/>
          </a:p>
        </p:txBody>
      </p:sp>
      <p:pic>
        <p:nvPicPr>
          <p:cNvPr id="41985" name="Picture 1"/>
          <p:cNvPicPr>
            <a:picLocks noChangeAspect="1" noChangeArrowheads="1"/>
          </p:cNvPicPr>
          <p:nvPr/>
        </p:nvPicPr>
        <p:blipFill>
          <a:blip r:embed="rId3"/>
          <a:srcRect/>
          <a:stretch>
            <a:fillRect/>
          </a:stretch>
        </p:blipFill>
        <p:spPr bwMode="auto">
          <a:xfrm>
            <a:off x="509450" y="1097417"/>
            <a:ext cx="8151223" cy="5277257"/>
          </a:xfrm>
          <a:prstGeom prst="rect">
            <a:avLst/>
          </a:prstGeom>
          <a:noFill/>
          <a:ln w="9525">
            <a:noFill/>
            <a:miter lim="800000"/>
            <a:headEnd/>
            <a:tailEnd/>
          </a:ln>
        </p:spPr>
      </p:pic>
      <p:sp>
        <p:nvSpPr>
          <p:cNvPr id="7" name="Rectangle 6"/>
          <p:cNvSpPr/>
          <p:nvPr/>
        </p:nvSpPr>
        <p:spPr>
          <a:xfrm>
            <a:off x="418012" y="6396335"/>
            <a:ext cx="6779622" cy="276999"/>
          </a:xfrm>
          <a:prstGeom prst="rect">
            <a:avLst/>
          </a:prstGeom>
        </p:spPr>
        <p:txBody>
          <a:bodyPr wrap="square">
            <a:spAutoFit/>
          </a:bodyPr>
          <a:lstStyle/>
          <a:p>
            <a:r>
              <a:rPr lang="en-US" sz="1200" dirty="0" smtClean="0">
                <a:cs typeface="Arial" pitchFamily="34" charset="0"/>
              </a:rPr>
              <a:t>Adapted from </a:t>
            </a:r>
            <a:r>
              <a:rPr lang="en-US" sz="1200" dirty="0" err="1" smtClean="0">
                <a:cs typeface="Arial" pitchFamily="34" charset="0"/>
              </a:rPr>
              <a:t>DIA</a:t>
            </a:r>
            <a:r>
              <a:rPr lang="en-US" sz="1200" dirty="0" smtClean="0">
                <a:cs typeface="Arial" pitchFamily="34" charset="0"/>
              </a:rPr>
              <a:t> Webinar Measurement in Clinical Trials, Flood E. 12-Sep-2013 </a:t>
            </a:r>
            <a:endParaRPr lang="en-US" sz="1200" dirty="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Footer Placeholder 3"/>
          <p:cNvSpPr>
            <a:spLocks noGrp="1"/>
          </p:cNvSpPr>
          <p:nvPr>
            <p:ph type="ftr" sz="quarter" idx="4294967295"/>
          </p:nvPr>
        </p:nvSpPr>
        <p:spPr bwMode="auto">
          <a:xfrm>
            <a:off x="966788" y="6356350"/>
            <a:ext cx="7327900" cy="365125"/>
          </a:xfrm>
          <a:prstGeom prst="rect">
            <a:avLst/>
          </a:prstGeom>
          <a:noFill/>
          <a:ln>
            <a:miter lim="800000"/>
            <a:headEnd/>
            <a:tailEnd/>
          </a:ln>
        </p:spPr>
        <p:txBody>
          <a:bodyPr/>
          <a:lstStyle/>
          <a:p>
            <a:r>
              <a:rPr lang="en-US" sz="1000" dirty="0"/>
              <a:t>Adapted from Vallow &amp; Platko. The Future of </a:t>
            </a:r>
            <a:r>
              <a:rPr lang="en-US" sz="1000" dirty="0" err="1"/>
              <a:t>ePRO</a:t>
            </a:r>
            <a:r>
              <a:rPr lang="en-US" sz="1000" dirty="0"/>
              <a:t> and Adoption in Late Phase Studies. CBI 9</a:t>
            </a:r>
            <a:r>
              <a:rPr lang="en-US" sz="1000" baseline="30000" dirty="0"/>
              <a:t>th</a:t>
            </a:r>
            <a:r>
              <a:rPr lang="en-US" sz="1000" dirty="0"/>
              <a:t> Forum on Patient Reported Outcomes, May 8, 2012</a:t>
            </a:r>
          </a:p>
        </p:txBody>
      </p:sp>
      <p:sp>
        <p:nvSpPr>
          <p:cNvPr id="149507" name="Title 1"/>
          <p:cNvSpPr>
            <a:spLocks noGrp="1"/>
          </p:cNvSpPr>
          <p:nvPr>
            <p:ph type="title"/>
          </p:nvPr>
        </p:nvSpPr>
        <p:spPr>
          <a:xfrm>
            <a:off x="266973" y="247650"/>
            <a:ext cx="8229600" cy="738664"/>
          </a:xfrm>
        </p:spPr>
        <p:txBody>
          <a:bodyPr/>
          <a:lstStyle/>
          <a:p>
            <a:pPr algn="ctr"/>
            <a:r>
              <a:rPr lang="en-US" sz="2400" dirty="0" err="1" smtClean="0"/>
              <a:t>ePROs</a:t>
            </a:r>
            <a:r>
              <a:rPr lang="en-US" sz="2400" dirty="0" smtClean="0"/>
              <a:t>: Enhance Ability to Achieve PRO Claims, Improve Data Quality &amp; Support Regulatory Compliance</a:t>
            </a:r>
          </a:p>
        </p:txBody>
      </p:sp>
      <p:sp>
        <p:nvSpPr>
          <p:cNvPr id="7" name="Content Placeholder 2"/>
          <p:cNvSpPr>
            <a:spLocks noGrp="1"/>
          </p:cNvSpPr>
          <p:nvPr>
            <p:ph idx="1"/>
          </p:nvPr>
        </p:nvSpPr>
        <p:spPr>
          <a:xfrm>
            <a:off x="386715" y="1420269"/>
            <a:ext cx="8229600" cy="4525962"/>
          </a:xfrm>
        </p:spPr>
        <p:txBody>
          <a:bodyPr/>
          <a:lstStyle/>
          <a:p>
            <a:pPr marL="477838" indent="-457200">
              <a:buFont typeface="Wingdings" pitchFamily="2" charset="2"/>
              <a:buNone/>
              <a:defRPr/>
            </a:pPr>
            <a:r>
              <a:rPr lang="en-US" sz="2000" dirty="0" smtClean="0"/>
              <a:t>     </a:t>
            </a:r>
            <a:r>
              <a:rPr lang="en-US" sz="1400" dirty="0" smtClean="0"/>
              <a:t>…FDA plans to review the protocol to determine what measures are taken to ensure that patients make entries according to the study design and not, for example, just before a clinic visit when their reports will be collected. (FDA PRO Guidance, page 13-14) </a:t>
            </a:r>
            <a:r>
              <a:rPr lang="en-US" sz="2400" dirty="0" smtClean="0"/>
              <a:t/>
            </a:r>
            <a:br>
              <a:rPr lang="en-US" sz="2400" dirty="0" smtClean="0"/>
            </a:br>
            <a:r>
              <a:rPr lang="en-US" sz="2400" dirty="0" smtClean="0"/>
              <a:t> </a:t>
            </a:r>
          </a:p>
          <a:p>
            <a:pPr>
              <a:defRPr/>
            </a:pPr>
            <a:endParaRPr lang="en-US" dirty="0" smtClean="0"/>
          </a:p>
        </p:txBody>
      </p:sp>
      <p:pic>
        <p:nvPicPr>
          <p:cNvPr id="149509" name="Picture 4" descr="MPj03904420000[1]"/>
          <p:cNvPicPr>
            <a:picLocks noChangeAspect="1" noChangeArrowheads="1"/>
          </p:cNvPicPr>
          <p:nvPr/>
        </p:nvPicPr>
        <p:blipFill>
          <a:blip r:embed="rId3" cstate="print"/>
          <a:srcRect/>
          <a:stretch>
            <a:fillRect/>
          </a:stretch>
        </p:blipFill>
        <p:spPr bwMode="auto">
          <a:xfrm>
            <a:off x="420688" y="2997200"/>
            <a:ext cx="4019550" cy="2868613"/>
          </a:xfrm>
          <a:prstGeom prst="rect">
            <a:avLst/>
          </a:prstGeom>
          <a:noFill/>
          <a:ln w="9525">
            <a:noFill/>
            <a:miter lim="800000"/>
            <a:headEnd/>
            <a:tailEnd/>
          </a:ln>
        </p:spPr>
      </p:pic>
      <p:sp>
        <p:nvSpPr>
          <p:cNvPr id="9" name="Oval Callout 8"/>
          <p:cNvSpPr/>
          <p:nvPr/>
        </p:nvSpPr>
        <p:spPr bwMode="auto">
          <a:xfrm>
            <a:off x="2395538" y="4989513"/>
            <a:ext cx="6462712" cy="1212850"/>
          </a:xfrm>
          <a:prstGeom prst="wedgeEllipseCallout">
            <a:avLst>
              <a:gd name="adj1" fmla="val -26890"/>
              <a:gd name="adj2" fmla="val -81284"/>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00" b="1" dirty="0">
                <a:latin typeface="Verdana" charset="0"/>
              </a:rPr>
              <a:t>Time- stamping data is CRITICAL  when the concept being measured may change frequently (e.g. symptoms) – important especially in  Pain, Immunology &amp; Oncology. ONLY EPRO TECHNOLOGIES CAN TIME-STAMP</a:t>
            </a:r>
          </a:p>
        </p:txBody>
      </p:sp>
      <p:sp>
        <p:nvSpPr>
          <p:cNvPr id="149511" name="Rectangle 9"/>
          <p:cNvSpPr>
            <a:spLocks noChangeArrowheads="1"/>
          </p:cNvSpPr>
          <p:nvPr/>
        </p:nvSpPr>
        <p:spPr bwMode="auto">
          <a:xfrm>
            <a:off x="4951413" y="2984500"/>
            <a:ext cx="3827462" cy="1939925"/>
          </a:xfrm>
          <a:prstGeom prst="rect">
            <a:avLst/>
          </a:prstGeom>
          <a:noFill/>
          <a:ln w="9525">
            <a:noFill/>
            <a:miter lim="800000"/>
            <a:headEnd/>
            <a:tailEnd/>
          </a:ln>
        </p:spPr>
        <p:txBody>
          <a:bodyPr>
            <a:spAutoFit/>
          </a:bodyPr>
          <a:lstStyle/>
          <a:p>
            <a:pPr marL="230188" lvl="1" indent="-230188">
              <a:lnSpc>
                <a:spcPct val="80000"/>
              </a:lnSpc>
              <a:spcBef>
                <a:spcPts val="2000"/>
              </a:spcBef>
              <a:buFontTx/>
              <a:buChar char="•"/>
            </a:pPr>
            <a:r>
              <a:rPr lang="en-US" sz="1800" b="1"/>
              <a:t>ePROs  support regulatory compliance by tracking audit trails and restricting access for modifications</a:t>
            </a:r>
            <a:r>
              <a:rPr lang="en-US" sz="1400"/>
              <a:t/>
            </a:r>
            <a:br>
              <a:rPr lang="en-US" sz="1400"/>
            </a:br>
            <a:r>
              <a:rPr lang="en-US" sz="1700" i="1"/>
              <a:t>- Regulatory requirements apply with regards to record keeping, maintenance and access apply, as per 21 CFR 11</a:t>
            </a:r>
            <a:r>
              <a:rPr lang="en-US" sz="2200"/>
              <a:t/>
            </a:r>
            <a:br>
              <a:rPr lang="en-US" sz="2200"/>
            </a:br>
            <a:endParaRPr lang="en-US" sz="10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34724" y="190546"/>
            <a:ext cx="7416824" cy="738664"/>
          </a:xfrm>
        </p:spPr>
        <p:txBody>
          <a:bodyPr/>
          <a:lstStyle/>
          <a:p>
            <a:pPr algn="ctr"/>
            <a:r>
              <a:rPr lang="en-US" sz="2400" dirty="0" smtClean="0"/>
              <a:t>So Where to Go from Here? Some challenges for </a:t>
            </a:r>
            <a:r>
              <a:rPr lang="en-US" sz="2400" dirty="0" err="1" smtClean="0"/>
              <a:t>PROs</a:t>
            </a:r>
            <a:endParaRPr lang="en-US" sz="2400" dirty="0"/>
          </a:p>
        </p:txBody>
      </p:sp>
      <p:sp>
        <p:nvSpPr>
          <p:cNvPr id="11" name="Content Placeholder 10"/>
          <p:cNvSpPr>
            <a:spLocks noGrp="1"/>
          </p:cNvSpPr>
          <p:nvPr>
            <p:ph sz="half" idx="1"/>
          </p:nvPr>
        </p:nvSpPr>
        <p:spPr>
          <a:xfrm>
            <a:off x="395287" y="1412875"/>
            <a:ext cx="4215901" cy="4895849"/>
          </a:xfrm>
        </p:spPr>
        <p:txBody>
          <a:bodyPr/>
          <a:lstStyle/>
          <a:p>
            <a:r>
              <a:rPr lang="en-US" dirty="0" smtClean="0"/>
              <a:t>Where does </a:t>
            </a:r>
            <a:r>
              <a:rPr lang="en-US" b="1" dirty="0" smtClean="0"/>
              <a:t>social media </a:t>
            </a:r>
            <a:r>
              <a:rPr lang="en-US" dirty="0" smtClean="0"/>
              <a:t>fit in the development of </a:t>
            </a:r>
            <a:r>
              <a:rPr lang="en-US" dirty="0" err="1" smtClean="0"/>
              <a:t>PROs</a:t>
            </a:r>
            <a:r>
              <a:rPr lang="en-US" dirty="0" smtClean="0"/>
              <a:t> / Clinical Outcomes Assessments? </a:t>
            </a:r>
          </a:p>
          <a:p>
            <a:r>
              <a:rPr lang="en-US" dirty="0" smtClean="0"/>
              <a:t>How to best </a:t>
            </a:r>
            <a:r>
              <a:rPr lang="en-US" b="1" dirty="0" smtClean="0"/>
              <a:t>integrate </a:t>
            </a:r>
            <a:r>
              <a:rPr lang="en-US" b="1" dirty="0" err="1" smtClean="0"/>
              <a:t>PROs</a:t>
            </a:r>
            <a:r>
              <a:rPr lang="en-US" b="1" dirty="0" smtClean="0"/>
              <a:t> </a:t>
            </a:r>
            <a:r>
              <a:rPr lang="en-US" dirty="0" smtClean="0"/>
              <a:t>with </a:t>
            </a:r>
            <a:r>
              <a:rPr lang="en-US" b="1" dirty="0" smtClean="0"/>
              <a:t>physiologic data </a:t>
            </a:r>
            <a:r>
              <a:rPr lang="en-US" dirty="0" smtClean="0"/>
              <a:t>to tell the story of clinical treatment benefits? </a:t>
            </a:r>
          </a:p>
          <a:p>
            <a:r>
              <a:rPr lang="en-US" dirty="0" smtClean="0"/>
              <a:t>How to best </a:t>
            </a:r>
            <a:r>
              <a:rPr lang="en-US" b="1" dirty="0" smtClean="0"/>
              <a:t>use </a:t>
            </a:r>
            <a:r>
              <a:rPr lang="en-US" b="1" dirty="0" err="1" smtClean="0"/>
              <a:t>PROs</a:t>
            </a:r>
            <a:r>
              <a:rPr lang="en-US" b="1" dirty="0" smtClean="0"/>
              <a:t> early </a:t>
            </a:r>
            <a:r>
              <a:rPr lang="en-US" dirty="0" smtClean="0"/>
              <a:t>in drug  development to inform plans, and benefits </a:t>
            </a:r>
            <a:r>
              <a:rPr lang="en-US" dirty="0" err="1" smtClean="0"/>
              <a:t>vs</a:t>
            </a:r>
            <a:r>
              <a:rPr lang="en-US" dirty="0" smtClean="0"/>
              <a:t> risks?</a:t>
            </a:r>
          </a:p>
          <a:p>
            <a:r>
              <a:rPr lang="en-US" dirty="0" smtClean="0"/>
              <a:t>How and where can </a:t>
            </a:r>
            <a:r>
              <a:rPr lang="en-US" b="1" dirty="0" err="1" smtClean="0"/>
              <a:t>smartphone</a:t>
            </a:r>
            <a:r>
              <a:rPr lang="en-US" b="1" dirty="0" smtClean="0"/>
              <a:t> apps </a:t>
            </a:r>
            <a:r>
              <a:rPr lang="en-US" dirty="0" smtClean="0"/>
              <a:t>be used? </a:t>
            </a:r>
          </a:p>
          <a:p>
            <a:r>
              <a:rPr lang="en-US" dirty="0"/>
              <a:t>And of course, </a:t>
            </a:r>
            <a:r>
              <a:rPr lang="en-US" b="1" dirty="0"/>
              <a:t>regulatory hurdles </a:t>
            </a:r>
            <a:r>
              <a:rPr lang="en-US" dirty="0"/>
              <a:t>– </a:t>
            </a:r>
            <a:br>
              <a:rPr lang="en-US" dirty="0"/>
            </a:br>
            <a:r>
              <a:rPr lang="en-US" dirty="0"/>
              <a:t>- Mobile Medical Device guidance</a:t>
            </a:r>
            <a:br>
              <a:rPr lang="en-US" dirty="0"/>
            </a:br>
            <a:r>
              <a:rPr lang="en-US" dirty="0"/>
              <a:t>- Privacy issues with use of phones, etc? </a:t>
            </a:r>
            <a:br>
              <a:rPr lang="en-US" dirty="0"/>
            </a:br>
            <a:r>
              <a:rPr lang="en-US" dirty="0"/>
              <a:t>- Even higher expectations? </a:t>
            </a:r>
          </a:p>
          <a:p>
            <a:endParaRPr lang="en-US" dirty="0" smtClean="0"/>
          </a:p>
          <a:p>
            <a:endParaRPr lang="en-US" dirty="0"/>
          </a:p>
        </p:txBody>
      </p:sp>
      <p:pic>
        <p:nvPicPr>
          <p:cNvPr id="14" name="Picture 4" descr="http://coldconstructs.com/wp-content/uploads/2011/08/Future-Computers.jpg"/>
          <p:cNvPicPr>
            <a:picLocks noGrp="1" noChangeAspect="1" noChangeArrowheads="1"/>
          </p:cNvPicPr>
          <p:nvPr>
            <p:ph sz="half" idx="2"/>
          </p:nvPr>
        </p:nvPicPr>
        <p:blipFill>
          <a:blip r:embed="rId3" cstate="print"/>
          <a:srcRect/>
          <a:stretch>
            <a:fillRect/>
          </a:stretch>
        </p:blipFill>
        <p:spPr bwMode="auto">
          <a:xfrm>
            <a:off x="5042262" y="1515291"/>
            <a:ext cx="3863205" cy="2473016"/>
          </a:xfrm>
          <a:prstGeom prst="rect">
            <a:avLst/>
          </a:prstGeom>
          <a:noFill/>
        </p:spPr>
      </p:pic>
      <p:pic>
        <p:nvPicPr>
          <p:cNvPr id="15" name="Picture 2" descr="http://1.bp.blogspot.com/_S_x7aRgs2A0/SrXRy1XGYbI/AAAAAAAAAQ8/qMTSLYOMFAU/s400/comp7.jpg"/>
          <p:cNvPicPr>
            <a:picLocks noChangeAspect="1" noChangeArrowheads="1"/>
          </p:cNvPicPr>
          <p:nvPr/>
        </p:nvPicPr>
        <p:blipFill>
          <a:blip r:embed="rId4" cstate="print"/>
          <a:srcRect/>
          <a:stretch>
            <a:fillRect/>
          </a:stretch>
        </p:blipFill>
        <p:spPr bwMode="auto">
          <a:xfrm>
            <a:off x="5500085" y="4161113"/>
            <a:ext cx="2638075" cy="196536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0"/>
          </p:nvPr>
        </p:nvSpPr>
        <p:spPr/>
        <p:txBody>
          <a:bodyPr/>
          <a:lstStyle/>
          <a:p>
            <a:endParaRPr lang="en-US"/>
          </a:p>
        </p:txBody>
      </p:sp>
      <p:sp>
        <p:nvSpPr>
          <p:cNvPr id="4" name="Content Placeholder 3"/>
          <p:cNvSpPr>
            <a:spLocks noGrp="1"/>
          </p:cNvSpPr>
          <p:nvPr>
            <p:ph idx="1"/>
          </p:nvPr>
        </p:nvSpPr>
        <p:spPr/>
        <p:txBody>
          <a:bodyPr/>
          <a:lstStyle/>
          <a:p>
            <a:pPr lvl="0"/>
            <a:r>
              <a:rPr lang="en-US" dirty="0" smtClean="0"/>
              <a:t>Advocate for the best science</a:t>
            </a:r>
          </a:p>
          <a:p>
            <a:pPr lvl="0"/>
            <a:r>
              <a:rPr lang="en-US" dirty="0" smtClean="0"/>
              <a:t>Let’s not settle for same old thing</a:t>
            </a:r>
          </a:p>
          <a:p>
            <a:pPr lvl="0"/>
            <a:r>
              <a:rPr lang="en-US" dirty="0" smtClean="0"/>
              <a:t>Let’s listen to the patient</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288" y="4067175"/>
            <a:ext cx="4710198" cy="792130"/>
          </a:xfrm>
        </p:spPr>
        <p:txBody>
          <a:bodyPr/>
          <a:lstStyle/>
          <a:p>
            <a:r>
              <a:rPr lang="en-GB" dirty="0" smtClean="0"/>
              <a:t>Thank you</a:t>
            </a:r>
            <a:endParaRPr lang="en-GB" dirty="0"/>
          </a:p>
        </p:txBody>
      </p:sp>
    </p:spTree>
    <p:extLst>
      <p:ext uri="{BB962C8B-B14F-4D97-AF65-F5344CB8AC3E}">
        <p14:creationId xmlns:p14="http://schemas.microsoft.com/office/powerpoint/2010/main" val="1489928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globalgenes.wpengine.netdna-cdn.com/wp-content/uploads/2012/09/FDA_Public_Meetings_Patient_Focused_Drug_Development_PDUFA-150x150.jpg"/>
          <p:cNvPicPr>
            <a:picLocks noChangeAspect="1" noChangeArrowheads="1"/>
          </p:cNvPicPr>
          <p:nvPr/>
        </p:nvPicPr>
        <p:blipFill>
          <a:blip r:embed="rId3"/>
          <a:srcRect/>
          <a:stretch>
            <a:fillRect/>
          </a:stretch>
        </p:blipFill>
        <p:spPr bwMode="auto">
          <a:xfrm>
            <a:off x="2677887" y="922111"/>
            <a:ext cx="1645919" cy="1645919"/>
          </a:xfrm>
          <a:prstGeom prst="rect">
            <a:avLst/>
          </a:prstGeom>
          <a:noFill/>
        </p:spPr>
      </p:pic>
      <p:sp>
        <p:nvSpPr>
          <p:cNvPr id="6" name="Title 5"/>
          <p:cNvSpPr>
            <a:spLocks noGrp="1"/>
          </p:cNvSpPr>
          <p:nvPr>
            <p:ph type="title"/>
          </p:nvPr>
        </p:nvSpPr>
        <p:spPr>
          <a:xfrm>
            <a:off x="280488" y="282302"/>
            <a:ext cx="8503920" cy="1003300"/>
          </a:xfrm>
        </p:spPr>
        <p:txBody>
          <a:bodyPr>
            <a:normAutofit/>
          </a:bodyPr>
          <a:lstStyle/>
          <a:p>
            <a:pPr algn="ctr"/>
            <a:r>
              <a:rPr lang="en-US" sz="2400" dirty="0" smtClean="0"/>
              <a:t>Interest in the Patient Perspective!</a:t>
            </a:r>
            <a:endParaRPr lang="en-US" sz="2400" dirty="0"/>
          </a:p>
        </p:txBody>
      </p:sp>
      <p:graphicFrame>
        <p:nvGraphicFramePr>
          <p:cNvPr id="8" name="Content Placeholder 7"/>
          <p:cNvGraphicFramePr>
            <a:graphicFrameLocks noGrp="1"/>
          </p:cNvGraphicFramePr>
          <p:nvPr>
            <p:ph idx="1"/>
          </p:nvPr>
        </p:nvGraphicFramePr>
        <p:xfrm>
          <a:off x="345802" y="1064326"/>
          <a:ext cx="8504238" cy="57936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2" descr="http://www.health2con.com/news/files/2012/12/Optimized-Pcori.jpg"/>
          <p:cNvPicPr>
            <a:picLocks noChangeAspect="1" noChangeArrowheads="1"/>
          </p:cNvPicPr>
          <p:nvPr/>
        </p:nvPicPr>
        <p:blipFill>
          <a:blip r:embed="rId9"/>
          <a:srcRect/>
          <a:stretch>
            <a:fillRect/>
          </a:stretch>
        </p:blipFill>
        <p:spPr bwMode="auto">
          <a:xfrm>
            <a:off x="5341530" y="1224645"/>
            <a:ext cx="993957" cy="619260"/>
          </a:xfrm>
          <a:prstGeom prst="rect">
            <a:avLst/>
          </a:prstGeom>
          <a:noFill/>
        </p:spPr>
      </p:pic>
      <p:pic>
        <p:nvPicPr>
          <p:cNvPr id="9" name="Picture 10" descr="https://eee863c910-custmedia.vresp.com/library/1335393979/56ddaf8fa3/Foundation/PRO.jpg"/>
          <p:cNvPicPr>
            <a:picLocks noChangeAspect="1" noChangeArrowheads="1"/>
          </p:cNvPicPr>
          <p:nvPr/>
        </p:nvPicPr>
        <p:blipFill>
          <a:blip r:embed="rId10"/>
          <a:srcRect/>
          <a:stretch>
            <a:fillRect/>
          </a:stretch>
        </p:blipFill>
        <p:spPr bwMode="auto">
          <a:xfrm>
            <a:off x="847907" y="2118997"/>
            <a:ext cx="1533525" cy="933450"/>
          </a:xfrm>
          <a:prstGeom prst="rect">
            <a:avLst/>
          </a:prstGeom>
          <a:noFill/>
        </p:spPr>
      </p:pic>
      <p:pic>
        <p:nvPicPr>
          <p:cNvPr id="10" name="Picture 12" descr="https://encrypted-tbn2.gstatic.com/images?q=tbn:ANd9GcR4OhN4qQvsj7I-zduCkLtH_VrunEf-mUfO5a0BYEqCBPe1AyR_"/>
          <p:cNvPicPr>
            <a:picLocks noChangeAspect="1" noChangeArrowheads="1"/>
          </p:cNvPicPr>
          <p:nvPr/>
        </p:nvPicPr>
        <p:blipFill>
          <a:blip r:embed="rId11"/>
          <a:srcRect/>
          <a:stretch>
            <a:fillRect/>
          </a:stretch>
        </p:blipFill>
        <p:spPr bwMode="auto">
          <a:xfrm>
            <a:off x="705394" y="3122022"/>
            <a:ext cx="1528354" cy="647608"/>
          </a:xfrm>
          <a:prstGeom prst="rect">
            <a:avLst/>
          </a:prstGeom>
          <a:noFill/>
        </p:spPr>
      </p:pic>
      <p:pic>
        <p:nvPicPr>
          <p:cNvPr id="11" name="Picture 9" descr="http://www.towards2010swb.nhs.uk/images/nice_curve_logo-en.jpg"/>
          <p:cNvPicPr>
            <a:picLocks noChangeAspect="1" noChangeArrowheads="1"/>
          </p:cNvPicPr>
          <p:nvPr/>
        </p:nvPicPr>
        <p:blipFill>
          <a:blip r:embed="rId12" cstate="print"/>
          <a:srcRect/>
          <a:stretch>
            <a:fillRect/>
          </a:stretch>
        </p:blipFill>
        <p:spPr bwMode="auto">
          <a:xfrm>
            <a:off x="6722340" y="3111321"/>
            <a:ext cx="1441945" cy="755635"/>
          </a:xfrm>
          <a:prstGeom prst="rect">
            <a:avLst/>
          </a:prstGeom>
          <a:noFill/>
        </p:spPr>
      </p:pic>
      <p:pic>
        <p:nvPicPr>
          <p:cNvPr id="5" name="Picture 2" descr="IQWiG">
            <a:hlinkClick r:id="rId13"/>
          </p:cNvPr>
          <p:cNvPicPr>
            <a:picLocks noChangeAspect="1" noChangeArrowheads="1"/>
          </p:cNvPicPr>
          <p:nvPr/>
        </p:nvPicPr>
        <p:blipFill>
          <a:blip r:embed="rId14" cstate="print"/>
          <a:srcRect/>
          <a:stretch>
            <a:fillRect/>
          </a:stretch>
        </p:blipFill>
        <p:spPr bwMode="auto">
          <a:xfrm>
            <a:off x="6692076" y="2116003"/>
            <a:ext cx="2647867" cy="509632"/>
          </a:xfrm>
          <a:prstGeom prst="rect">
            <a:avLst/>
          </a:prstGeom>
          <a:noFill/>
        </p:spPr>
      </p:pic>
      <p:pic>
        <p:nvPicPr>
          <p:cNvPr id="14" name="Picture 6" descr="http://www.qualityforum.org/uploadedImages/Quality_Forum/About_NQF/nqf_logo.png"/>
          <p:cNvPicPr>
            <a:picLocks noChangeAspect="1" noChangeArrowheads="1"/>
          </p:cNvPicPr>
          <p:nvPr/>
        </p:nvPicPr>
        <p:blipFill>
          <a:blip r:embed="rId15"/>
          <a:srcRect/>
          <a:stretch>
            <a:fillRect/>
          </a:stretch>
        </p:blipFill>
        <p:spPr bwMode="auto">
          <a:xfrm>
            <a:off x="3653353" y="6283234"/>
            <a:ext cx="2163097" cy="574766"/>
          </a:xfrm>
          <a:prstGeom prst="rect">
            <a:avLst/>
          </a:prstGeom>
          <a:noFill/>
        </p:spPr>
      </p:pic>
      <p:pic>
        <p:nvPicPr>
          <p:cNvPr id="15" name="Picture 8" descr="http://findphysicianjobs.files.wordpress.com/2010/12/doctor-at-hospital.jpg"/>
          <p:cNvPicPr>
            <a:picLocks noChangeAspect="1" noChangeArrowheads="1"/>
          </p:cNvPicPr>
          <p:nvPr/>
        </p:nvPicPr>
        <p:blipFill>
          <a:blip r:embed="rId16"/>
          <a:srcRect/>
          <a:stretch>
            <a:fillRect/>
          </a:stretch>
        </p:blipFill>
        <p:spPr bwMode="auto">
          <a:xfrm>
            <a:off x="6987450" y="5024844"/>
            <a:ext cx="1464219" cy="1071238"/>
          </a:xfrm>
          <a:prstGeom prst="rect">
            <a:avLst/>
          </a:prstGeom>
          <a:noFill/>
        </p:spPr>
      </p:pic>
      <p:pic>
        <p:nvPicPr>
          <p:cNvPr id="13" name="Picture 12" descr="http://1.bp.blogspot.com/_lh__clzLigU/TKIwNQLbCaI/AAAAAAAAAug/TXKcrZZCKnw/s320/PatientsLikeMe_Shadow-300x103.png"/>
          <p:cNvPicPr>
            <a:picLocks noChangeAspect="1" noChangeArrowheads="1"/>
          </p:cNvPicPr>
          <p:nvPr/>
        </p:nvPicPr>
        <p:blipFill>
          <a:blip r:embed="rId17"/>
          <a:srcRect/>
          <a:stretch>
            <a:fillRect/>
          </a:stretch>
        </p:blipFill>
        <p:spPr bwMode="auto">
          <a:xfrm>
            <a:off x="209004" y="5086576"/>
            <a:ext cx="2857500" cy="98107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google.com/url?source=imglanding&amp;ct=img&amp;q=http://stacysrandomthoughts.com/http://stacysrandomthoughts.com/wp-content/2012/03/TheresAnAppForThatHeader.jpg&amp;sa=X&amp;ei=NHmMT6-BBbC20QHm6cn3CQ&amp;ved=0CA0Q8wc&amp;usg=AFQjCNEaKyV8bFe7jb5hVxxOBI6XBh6Fnw"/>
          <p:cNvPicPr>
            <a:picLocks noChangeAspect="1" noChangeArrowheads="1"/>
          </p:cNvPicPr>
          <p:nvPr/>
        </p:nvPicPr>
        <p:blipFill>
          <a:blip r:embed="rId3" cstate="print"/>
          <a:srcRect/>
          <a:stretch>
            <a:fillRect/>
          </a:stretch>
        </p:blipFill>
        <p:spPr bwMode="auto">
          <a:xfrm>
            <a:off x="4205060" y="1886397"/>
            <a:ext cx="3640065" cy="2006335"/>
          </a:xfrm>
          <a:prstGeom prst="rect">
            <a:avLst/>
          </a:prstGeom>
          <a:noFill/>
        </p:spPr>
      </p:pic>
      <p:sp>
        <p:nvSpPr>
          <p:cNvPr id="5" name="Title 4"/>
          <p:cNvSpPr>
            <a:spLocks noGrp="1"/>
          </p:cNvSpPr>
          <p:nvPr>
            <p:ph type="title"/>
          </p:nvPr>
        </p:nvSpPr>
        <p:spPr>
          <a:xfrm>
            <a:off x="395536" y="242798"/>
            <a:ext cx="7416824" cy="738664"/>
          </a:xfrm>
        </p:spPr>
        <p:txBody>
          <a:bodyPr/>
          <a:lstStyle/>
          <a:p>
            <a:pPr algn="ctr"/>
            <a:r>
              <a:rPr lang="en-US" sz="2400" dirty="0" smtClean="0"/>
              <a:t>Environmental Influences: Connectivity, Technology, Social Media</a:t>
            </a:r>
            <a:endParaRPr lang="en-US" sz="2400" dirty="0"/>
          </a:p>
        </p:txBody>
      </p:sp>
      <p:pic>
        <p:nvPicPr>
          <p:cNvPr id="7" name="Picture 10" descr="http://1.bp.blogspot.com/-CRIzJ8GCGWk/TtPH-Cul-AI/AAAAAAAADTE/enQg87zwm88/s1600/Mommy+Prisoner.jpg"/>
          <p:cNvPicPr>
            <a:picLocks noChangeAspect="1" noChangeArrowheads="1"/>
          </p:cNvPicPr>
          <p:nvPr/>
        </p:nvPicPr>
        <p:blipFill>
          <a:blip r:embed="rId4" cstate="print"/>
          <a:srcRect/>
          <a:stretch>
            <a:fillRect/>
          </a:stretch>
        </p:blipFill>
        <p:spPr bwMode="auto">
          <a:xfrm>
            <a:off x="5611099" y="5030116"/>
            <a:ext cx="2649601" cy="1579691"/>
          </a:xfrm>
          <a:prstGeom prst="rect">
            <a:avLst/>
          </a:prstGeom>
          <a:noFill/>
        </p:spPr>
      </p:pic>
      <p:pic>
        <p:nvPicPr>
          <p:cNvPr id="8" name="Picture 10" descr="http://www.google.com/url?source=imglanding&amp;ct=img&amp;q=http://www.aismedia.com/images/section_social_media_marketing.png&amp;sa=X&amp;ei=craFT8PDM6bt0gHQ38XbBw&amp;ved=0CA0Q8wc&amp;usg=AFQjCNECv9sVn2W0oXF3WQIJ34aSkENdiw"/>
          <p:cNvPicPr>
            <a:picLocks noChangeAspect="1" noChangeArrowheads="1"/>
          </p:cNvPicPr>
          <p:nvPr/>
        </p:nvPicPr>
        <p:blipFill>
          <a:blip r:embed="rId5" cstate="print"/>
          <a:srcRect/>
          <a:stretch>
            <a:fillRect/>
          </a:stretch>
        </p:blipFill>
        <p:spPr bwMode="auto">
          <a:xfrm>
            <a:off x="454850" y="1012730"/>
            <a:ext cx="3500914" cy="3296826"/>
          </a:xfrm>
          <a:prstGeom prst="rect">
            <a:avLst/>
          </a:prstGeom>
          <a:noFill/>
        </p:spPr>
      </p:pic>
      <p:pic>
        <p:nvPicPr>
          <p:cNvPr id="9" name="Picture 6" descr="http://www.google.com/url?source=imglanding&amp;ct=img&amp;q=http://todaysseniorsnetwork.com/elderly%20woman%20at%20computer.jpg&amp;sa=X&amp;ei=VrWFT9PeCqj40gGl2_XFBw&amp;ved=0CAwQ8wc&amp;usg=AFQjCNGhQD8YET9nitEnybv2MW6CkrK3Qg"/>
          <p:cNvPicPr>
            <a:picLocks noChangeAspect="1" noChangeArrowheads="1"/>
          </p:cNvPicPr>
          <p:nvPr/>
        </p:nvPicPr>
        <p:blipFill>
          <a:blip r:embed="rId6" cstate="print"/>
          <a:srcRect/>
          <a:stretch>
            <a:fillRect/>
          </a:stretch>
        </p:blipFill>
        <p:spPr bwMode="auto">
          <a:xfrm>
            <a:off x="2878590" y="3956864"/>
            <a:ext cx="2986633" cy="199108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0" y="230051"/>
            <a:ext cx="8503920" cy="1003300"/>
          </a:xfrm>
        </p:spPr>
        <p:txBody>
          <a:bodyPr>
            <a:normAutofit fontScale="90000"/>
          </a:bodyPr>
          <a:lstStyle/>
          <a:p>
            <a:pPr algn="ctr"/>
            <a:r>
              <a:rPr lang="en-US" dirty="0" smtClean="0"/>
              <a:t>Use </a:t>
            </a:r>
            <a:r>
              <a:rPr lang="en-US" dirty="0" err="1" smtClean="0"/>
              <a:t>PROs</a:t>
            </a:r>
            <a:r>
              <a:rPr lang="en-US" dirty="0" smtClean="0"/>
              <a:t> to Demonstrate Patient Perspective on Treatment Benefits, for A Variety for Reasons &amp; Stakeholders</a:t>
            </a:r>
          </a:p>
        </p:txBody>
      </p:sp>
      <p:sp>
        <p:nvSpPr>
          <p:cNvPr id="3" name="Content Placeholder 2"/>
          <p:cNvSpPr>
            <a:spLocks noGrp="1"/>
          </p:cNvSpPr>
          <p:nvPr>
            <p:ph idx="1"/>
          </p:nvPr>
        </p:nvSpPr>
        <p:spPr>
          <a:xfrm>
            <a:off x="561703" y="1234021"/>
            <a:ext cx="7680960" cy="5418239"/>
          </a:xfrm>
        </p:spPr>
        <p:txBody>
          <a:bodyPr/>
          <a:lstStyle/>
          <a:p>
            <a:pPr eaLnBrk="1" hangingPunct="1"/>
            <a:r>
              <a:rPr lang="en-US" b="1" dirty="0" smtClean="0"/>
              <a:t>Basis for indication – primary or co-primary endpoint – in certain symptomatic diseases</a:t>
            </a:r>
            <a:endParaRPr lang="en-US" dirty="0" smtClean="0"/>
          </a:p>
          <a:p>
            <a:pPr lvl="1" eaLnBrk="1" hangingPunct="1">
              <a:lnSpc>
                <a:spcPct val="90000"/>
              </a:lnSpc>
              <a:buNone/>
            </a:pPr>
            <a:endParaRPr lang="en-US" dirty="0" smtClean="0"/>
          </a:p>
          <a:p>
            <a:pPr eaLnBrk="1" hangingPunct="1"/>
            <a:r>
              <a:rPr lang="en-US" b="1" dirty="0" smtClean="0"/>
              <a:t>Differentiate and show value (e.g. as key secondary endpoint in labeling, can promote upon) </a:t>
            </a:r>
          </a:p>
          <a:p>
            <a:pPr lvl="1" eaLnBrk="1" hangingPunct="1">
              <a:lnSpc>
                <a:spcPct val="90000"/>
              </a:lnSpc>
            </a:pPr>
            <a:r>
              <a:rPr lang="en-US" dirty="0" smtClean="0">
                <a:solidFill>
                  <a:schemeClr val="tx1">
                    <a:lumMod val="75000"/>
                  </a:schemeClr>
                </a:solidFill>
              </a:rPr>
              <a:t>Demonstrate clinical meaningfulness of primary endpoint, from patient’s perspective</a:t>
            </a:r>
          </a:p>
          <a:p>
            <a:pPr lvl="1" eaLnBrk="1" hangingPunct="1">
              <a:lnSpc>
                <a:spcPct val="90000"/>
              </a:lnSpc>
              <a:buNone/>
            </a:pPr>
            <a:endParaRPr lang="en-US" b="1" dirty="0" smtClean="0"/>
          </a:p>
          <a:p>
            <a:pPr eaLnBrk="1" hangingPunct="1"/>
            <a:r>
              <a:rPr lang="en-US" b="1" dirty="0" smtClean="0"/>
              <a:t>Additional evidence of treatment benefits even if not in the label</a:t>
            </a:r>
          </a:p>
          <a:p>
            <a:pPr lvl="1" eaLnBrk="1" hangingPunct="1">
              <a:lnSpc>
                <a:spcPct val="90000"/>
              </a:lnSpc>
            </a:pPr>
            <a:r>
              <a:rPr lang="en-US" dirty="0" smtClean="0"/>
              <a:t>Support treatment benefits (e.g. publication, global value dossiers, </a:t>
            </a:r>
            <a:r>
              <a:rPr lang="en-US" dirty="0" err="1" smtClean="0"/>
              <a:t>HTA</a:t>
            </a:r>
            <a:r>
              <a:rPr lang="en-US" dirty="0" smtClean="0"/>
              <a:t> submissions)</a:t>
            </a:r>
            <a:br>
              <a:rPr lang="en-US" dirty="0" smtClean="0"/>
            </a:br>
            <a:r>
              <a:rPr lang="en-US" dirty="0" smtClean="0"/>
              <a:t>  </a:t>
            </a:r>
          </a:p>
          <a:p>
            <a:pPr eaLnBrk="1" hangingPunct="1">
              <a:lnSpc>
                <a:spcPct val="90000"/>
              </a:lnSpc>
            </a:pPr>
            <a:r>
              <a:rPr lang="en-US" b="1" dirty="0" smtClean="0"/>
              <a:t>Aid decision making in clinical practice</a:t>
            </a:r>
            <a:endParaRPr lang="en-US" dirty="0" smtClean="0"/>
          </a:p>
          <a:p>
            <a:pPr lvl="1">
              <a:lnSpc>
                <a:spcPct val="90000"/>
              </a:lnSpc>
            </a:pPr>
            <a:r>
              <a:rPr lang="en-US" dirty="0" err="1" smtClean="0"/>
              <a:t>COPD</a:t>
            </a:r>
            <a:r>
              <a:rPr lang="en-US" dirty="0" smtClean="0"/>
              <a:t> Assessment Test, Asthma Control Test (e.g. physician-patient communication) </a:t>
            </a:r>
            <a:br>
              <a:rPr lang="en-US" dirty="0" smtClean="0"/>
            </a:br>
            <a:r>
              <a:rPr lang="en-US" dirty="0" smtClean="0"/>
              <a:t/>
            </a:r>
            <a:br>
              <a:rPr lang="en-US" dirty="0" smtClean="0"/>
            </a:br>
            <a:r>
              <a:rPr lang="en-US" dirty="0" smtClean="0"/>
              <a:t/>
            </a:r>
            <a:br>
              <a:rPr lang="en-US" dirty="0" smtClean="0"/>
            </a:br>
            <a:endParaRPr lang="en-US" dirty="0"/>
          </a:p>
        </p:txBody>
      </p:sp>
      <p:sp>
        <p:nvSpPr>
          <p:cNvPr id="111621" name="Text Box 4"/>
          <p:cNvSpPr txBox="1">
            <a:spLocks noChangeArrowheads="1"/>
          </p:cNvSpPr>
          <p:nvPr/>
        </p:nvSpPr>
        <p:spPr bwMode="auto">
          <a:xfrm>
            <a:off x="8564563" y="6321425"/>
            <a:ext cx="282575" cy="304800"/>
          </a:xfrm>
          <a:prstGeom prst="rect">
            <a:avLst/>
          </a:prstGeom>
          <a:noFill/>
          <a:ln w="9525">
            <a:noFill/>
            <a:miter lim="800000"/>
            <a:headEnd/>
            <a:tailEnd/>
          </a:ln>
        </p:spPr>
        <p:txBody>
          <a:bodyPr wrap="none">
            <a:spAutoFit/>
          </a:bodyPr>
          <a:lstStyle/>
          <a:p>
            <a:fld id="{46122E3E-1649-4ADA-A362-3A9E87C2BFE9}" type="slidenum">
              <a:rPr lang="en-US" sz="1400"/>
              <a:pPr/>
              <a:t>4</a:t>
            </a:fld>
            <a:endParaRPr lang="en-US" sz="14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normAutofit/>
          </a:bodyPr>
          <a:lstStyle/>
          <a:p>
            <a:pPr algn="ctr" eaLnBrk="1" hangingPunct="1"/>
            <a:r>
              <a:rPr lang="en-US" sz="2400" dirty="0" err="1" smtClean="0"/>
              <a:t>Pharma</a:t>
            </a:r>
            <a:r>
              <a:rPr lang="en-US" sz="2400" dirty="0" smtClean="0"/>
              <a:t> Recognized the Value of Claims…</a:t>
            </a:r>
            <a:br>
              <a:rPr lang="en-US" sz="2400" dirty="0" smtClean="0"/>
            </a:br>
            <a:r>
              <a:rPr lang="en-US" sz="2400" dirty="0" smtClean="0"/>
              <a:t>Many Have Been Successful!</a:t>
            </a:r>
          </a:p>
        </p:txBody>
      </p:sp>
      <p:sp>
        <p:nvSpPr>
          <p:cNvPr id="112647" name="Content Placeholder 2"/>
          <p:cNvSpPr>
            <a:spLocks noGrp="1"/>
          </p:cNvSpPr>
          <p:nvPr>
            <p:ph idx="1"/>
          </p:nvPr>
        </p:nvSpPr>
        <p:spPr bwMode="auto">
          <a:xfrm>
            <a:off x="4584700" y="4365943"/>
            <a:ext cx="3844926" cy="1363345"/>
          </a:xfrm>
          <a:noFill/>
          <a:ln>
            <a:miter lim="800000"/>
            <a:headEnd/>
            <a:tailEnd/>
          </a:ln>
        </p:spPr>
        <p:txBody>
          <a:bodyPr vert="horz" wrap="square" lIns="91440" tIns="45720" rIns="91440" bIns="45720" numCol="1" anchor="t" anchorCtr="0" compatLnSpc="1">
            <a:prstTxWarp prst="textNoShape">
              <a:avLst/>
            </a:prstTxWarp>
          </a:bodyPr>
          <a:lstStyle/>
          <a:p>
            <a:pPr marL="0" indent="0" algn="just">
              <a:buFont typeface="Wingdings" pitchFamily="2" charset="2"/>
              <a:buNone/>
            </a:pPr>
            <a:r>
              <a:rPr lang="en-US" sz="1600" b="1" dirty="0" err="1" smtClean="0">
                <a:solidFill>
                  <a:srgbClr val="002060"/>
                </a:solidFill>
                <a:latin typeface="Calibri" pitchFamily="34" charset="0"/>
              </a:rPr>
              <a:t>Arcapta</a:t>
            </a:r>
            <a:r>
              <a:rPr lang="en-US" sz="1600" b="1" dirty="0" smtClean="0">
                <a:solidFill>
                  <a:srgbClr val="002060"/>
                </a:solidFill>
                <a:latin typeface="Calibri" pitchFamily="34" charset="0"/>
              </a:rPr>
              <a:t> improved health-related quality of life compared to placebo, as measured with the St George’s Respiratory Questionnaire (</a:t>
            </a:r>
            <a:r>
              <a:rPr lang="en-US" sz="1600" b="1" dirty="0" err="1" smtClean="0">
                <a:solidFill>
                  <a:srgbClr val="002060"/>
                </a:solidFill>
                <a:latin typeface="Calibri" pitchFamily="34" charset="0"/>
              </a:rPr>
              <a:t>SGRQ</a:t>
            </a:r>
            <a:r>
              <a:rPr lang="en-US" sz="1600" b="1" dirty="0" smtClean="0">
                <a:solidFill>
                  <a:srgbClr val="002060"/>
                </a:solidFill>
                <a:latin typeface="Calibri" pitchFamily="34" charset="0"/>
              </a:rPr>
              <a:t>). </a:t>
            </a:r>
          </a:p>
        </p:txBody>
      </p:sp>
      <p:sp>
        <p:nvSpPr>
          <p:cNvPr id="112643" name="Text Box 3"/>
          <p:cNvSpPr txBox="1">
            <a:spLocks noChangeArrowheads="1"/>
          </p:cNvSpPr>
          <p:nvPr/>
        </p:nvSpPr>
        <p:spPr bwMode="auto">
          <a:xfrm>
            <a:off x="619125" y="2884488"/>
            <a:ext cx="2981325" cy="1323975"/>
          </a:xfrm>
          <a:prstGeom prst="rect">
            <a:avLst/>
          </a:prstGeom>
          <a:noFill/>
          <a:ln w="9525">
            <a:noFill/>
            <a:miter lim="800000"/>
            <a:headEnd/>
            <a:tailEnd/>
          </a:ln>
        </p:spPr>
        <p:txBody>
          <a:bodyPr>
            <a:spAutoFit/>
          </a:bodyPr>
          <a:lstStyle/>
          <a:p>
            <a:pPr algn="just">
              <a:spcBef>
                <a:spcPct val="20000"/>
              </a:spcBef>
            </a:pPr>
            <a:r>
              <a:rPr lang="en-US" sz="1600" b="1" dirty="0" err="1">
                <a:latin typeface="Calibri" pitchFamily="34" charset="0"/>
              </a:rPr>
              <a:t>INVEGA</a:t>
            </a:r>
            <a:r>
              <a:rPr lang="en-US" sz="1600" b="1" dirty="0">
                <a:latin typeface="Calibri" pitchFamily="34" charset="0"/>
                <a:cs typeface="Times New Roman" pitchFamily="18" charset="0"/>
              </a:rPr>
              <a:t>™</a:t>
            </a:r>
            <a:r>
              <a:rPr lang="en-US" sz="1600" b="1" dirty="0">
                <a:latin typeface="Calibri" pitchFamily="34" charset="0"/>
              </a:rPr>
              <a:t> superior to placebo on both  Positive and Negative Syndrome Scale (</a:t>
            </a:r>
            <a:r>
              <a:rPr lang="en-US" sz="1600" b="1" dirty="0" err="1">
                <a:latin typeface="Calibri" pitchFamily="34" charset="0"/>
              </a:rPr>
              <a:t>PANSS</a:t>
            </a:r>
            <a:r>
              <a:rPr lang="en-US" sz="1600" b="1" dirty="0">
                <a:latin typeface="Calibri" pitchFamily="34" charset="0"/>
              </a:rPr>
              <a:t>), and Personal and Social Performance (</a:t>
            </a:r>
            <a:r>
              <a:rPr lang="en-US" sz="1600" b="1" dirty="0" err="1">
                <a:latin typeface="Calibri" pitchFamily="34" charset="0"/>
              </a:rPr>
              <a:t>PSP</a:t>
            </a:r>
            <a:r>
              <a:rPr lang="en-US" sz="1600" b="1" dirty="0">
                <a:latin typeface="Calibri" pitchFamily="34" charset="0"/>
              </a:rPr>
              <a:t>) scale</a:t>
            </a:r>
          </a:p>
        </p:txBody>
      </p:sp>
      <p:sp>
        <p:nvSpPr>
          <p:cNvPr id="11" name="Content Placeholder 2"/>
          <p:cNvSpPr txBox="1">
            <a:spLocks/>
          </p:cNvSpPr>
          <p:nvPr/>
        </p:nvSpPr>
        <p:spPr bwMode="auto">
          <a:xfrm>
            <a:off x="5399088" y="3367088"/>
            <a:ext cx="2816225" cy="822325"/>
          </a:xfrm>
          <a:prstGeom prst="rect">
            <a:avLst/>
          </a:prstGeom>
          <a:noFill/>
          <a:ln w="9525">
            <a:noFill/>
            <a:miter lim="800000"/>
            <a:headEnd/>
            <a:tailEnd/>
          </a:ln>
          <a:effectLst/>
        </p:spPr>
        <p:txBody>
          <a:bodyPr lIns="0" tIns="0" rIns="0" bIns="0"/>
          <a:lstStyle/>
          <a:p>
            <a:pPr>
              <a:spcBef>
                <a:spcPts val="1200"/>
              </a:spcBef>
              <a:buClr>
                <a:schemeClr val="bg2">
                  <a:lumMod val="90000"/>
                  <a:lumOff val="10000"/>
                </a:schemeClr>
              </a:buClr>
              <a:defRPr/>
            </a:pPr>
            <a:r>
              <a:rPr lang="en-US" sz="1600" b="1" kern="0" dirty="0">
                <a:solidFill>
                  <a:srgbClr val="000066"/>
                </a:solidFill>
                <a:latin typeface="Calibri" pitchFamily="34" charset="0"/>
              </a:rPr>
              <a:t>USPI contains robust PRO labeling based on symptoms</a:t>
            </a:r>
          </a:p>
        </p:txBody>
      </p:sp>
      <p:grpSp>
        <p:nvGrpSpPr>
          <p:cNvPr id="2" name="Group 17"/>
          <p:cNvGrpSpPr>
            <a:grpSpLocks/>
          </p:cNvGrpSpPr>
          <p:nvPr/>
        </p:nvGrpSpPr>
        <p:grpSpPr bwMode="auto">
          <a:xfrm rot="-214459">
            <a:off x="304800" y="1427163"/>
            <a:ext cx="3263900" cy="1600200"/>
            <a:chOff x="4965700" y="3530600"/>
            <a:chExt cx="3263900" cy="1600200"/>
          </a:xfrm>
        </p:grpSpPr>
        <p:grpSp>
          <p:nvGrpSpPr>
            <p:cNvPr id="3" name="Group 14"/>
            <p:cNvGrpSpPr>
              <a:grpSpLocks/>
            </p:cNvGrpSpPr>
            <p:nvPr/>
          </p:nvGrpSpPr>
          <p:grpSpPr bwMode="auto">
            <a:xfrm>
              <a:off x="4965700" y="3530600"/>
              <a:ext cx="3263900" cy="1600200"/>
              <a:chOff x="3581400" y="2552700"/>
              <a:chExt cx="3352800" cy="2197100"/>
            </a:xfrm>
          </p:grpSpPr>
          <p:sp>
            <p:nvSpPr>
              <p:cNvPr id="112659" name="Rectangle 15"/>
              <p:cNvSpPr>
                <a:spLocks noChangeArrowheads="1"/>
              </p:cNvSpPr>
              <p:nvPr/>
            </p:nvSpPr>
            <p:spPr bwMode="auto">
              <a:xfrm>
                <a:off x="3581400" y="2552700"/>
                <a:ext cx="3352800" cy="2197100"/>
              </a:xfrm>
              <a:prstGeom prst="rect">
                <a:avLst/>
              </a:prstGeom>
              <a:blipFill dpi="0" rotWithShape="1">
                <a:blip r:embed="rId3" cstate="print">
                  <a:alphaModFix amt="39000"/>
                </a:blip>
                <a:srcRect/>
                <a:tile tx="0" ty="0" sx="100000" sy="100000" flip="none" algn="tl"/>
              </a:blipFill>
              <a:ln w="25400" algn="ctr">
                <a:noFill/>
                <a:round/>
                <a:headEnd/>
                <a:tailEnd/>
              </a:ln>
            </p:spPr>
            <p:txBody>
              <a:bodyPr lIns="0" tIns="0" rIns="0" bIns="0"/>
              <a:lstStyle/>
              <a:p>
                <a:pPr eaLnBrk="0" hangingPunct="0"/>
                <a:endParaRPr lang="en-GB"/>
              </a:p>
            </p:txBody>
          </p:sp>
          <p:sp>
            <p:nvSpPr>
              <p:cNvPr id="17" name="Freeform 16"/>
              <p:cNvSpPr/>
              <p:nvPr/>
            </p:nvSpPr>
            <p:spPr bwMode="auto">
              <a:xfrm>
                <a:off x="3628848" y="2576414"/>
                <a:ext cx="3201142" cy="2070680"/>
              </a:xfrm>
              <a:custGeom>
                <a:avLst/>
                <a:gdLst>
                  <a:gd name="connsiteX0" fmla="*/ 225366 w 2943166"/>
                  <a:gd name="connsiteY0" fmla="*/ 166972 h 2137794"/>
                  <a:gd name="connsiteX1" fmla="*/ 225366 w 2943166"/>
                  <a:gd name="connsiteY1" fmla="*/ 166972 h 2137794"/>
                  <a:gd name="connsiteX2" fmla="*/ 301566 w 2943166"/>
                  <a:gd name="connsiteY2" fmla="*/ 78072 h 2137794"/>
                  <a:gd name="connsiteX3" fmla="*/ 568266 w 2943166"/>
                  <a:gd name="connsiteY3" fmla="*/ 116172 h 2137794"/>
                  <a:gd name="connsiteX4" fmla="*/ 619066 w 2943166"/>
                  <a:gd name="connsiteY4" fmla="*/ 128872 h 2137794"/>
                  <a:gd name="connsiteX5" fmla="*/ 657166 w 2943166"/>
                  <a:gd name="connsiteY5" fmla="*/ 116172 h 2137794"/>
                  <a:gd name="connsiteX6" fmla="*/ 695266 w 2943166"/>
                  <a:gd name="connsiteY6" fmla="*/ 90772 h 2137794"/>
                  <a:gd name="connsiteX7" fmla="*/ 758766 w 2943166"/>
                  <a:gd name="connsiteY7" fmla="*/ 78072 h 2137794"/>
                  <a:gd name="connsiteX8" fmla="*/ 885766 w 2943166"/>
                  <a:gd name="connsiteY8" fmla="*/ 14572 h 2137794"/>
                  <a:gd name="connsiteX9" fmla="*/ 923866 w 2943166"/>
                  <a:gd name="connsiteY9" fmla="*/ 27272 h 2137794"/>
                  <a:gd name="connsiteX10" fmla="*/ 1000066 w 2943166"/>
                  <a:gd name="connsiteY10" fmla="*/ 90772 h 2137794"/>
                  <a:gd name="connsiteX11" fmla="*/ 1076266 w 2943166"/>
                  <a:gd name="connsiteY11" fmla="*/ 103472 h 2137794"/>
                  <a:gd name="connsiteX12" fmla="*/ 1177866 w 2943166"/>
                  <a:gd name="connsiteY12" fmla="*/ 141572 h 2137794"/>
                  <a:gd name="connsiteX13" fmla="*/ 1254066 w 2943166"/>
                  <a:gd name="connsiteY13" fmla="*/ 90772 h 2137794"/>
                  <a:gd name="connsiteX14" fmla="*/ 1342966 w 2943166"/>
                  <a:gd name="connsiteY14" fmla="*/ 90772 h 2137794"/>
                  <a:gd name="connsiteX15" fmla="*/ 1419166 w 2943166"/>
                  <a:gd name="connsiteY15" fmla="*/ 39972 h 2137794"/>
                  <a:gd name="connsiteX16" fmla="*/ 1469966 w 2943166"/>
                  <a:gd name="connsiteY16" fmla="*/ 78072 h 2137794"/>
                  <a:gd name="connsiteX17" fmla="*/ 1495366 w 2943166"/>
                  <a:gd name="connsiteY17" fmla="*/ 116172 h 2137794"/>
                  <a:gd name="connsiteX18" fmla="*/ 1596966 w 2943166"/>
                  <a:gd name="connsiteY18" fmla="*/ 90772 h 2137794"/>
                  <a:gd name="connsiteX19" fmla="*/ 1635066 w 2943166"/>
                  <a:gd name="connsiteY19" fmla="*/ 65372 h 2137794"/>
                  <a:gd name="connsiteX20" fmla="*/ 1736666 w 2943166"/>
                  <a:gd name="connsiteY20" fmla="*/ 103472 h 2137794"/>
                  <a:gd name="connsiteX21" fmla="*/ 1787466 w 2943166"/>
                  <a:gd name="connsiteY21" fmla="*/ 116172 h 2137794"/>
                  <a:gd name="connsiteX22" fmla="*/ 1876366 w 2943166"/>
                  <a:gd name="connsiteY22" fmla="*/ 103472 h 2137794"/>
                  <a:gd name="connsiteX23" fmla="*/ 1952566 w 2943166"/>
                  <a:gd name="connsiteY23" fmla="*/ 141572 h 2137794"/>
                  <a:gd name="connsiteX24" fmla="*/ 1990666 w 2943166"/>
                  <a:gd name="connsiteY24" fmla="*/ 154272 h 2137794"/>
                  <a:gd name="connsiteX25" fmla="*/ 2244666 w 2943166"/>
                  <a:gd name="connsiteY25" fmla="*/ 141572 h 2137794"/>
                  <a:gd name="connsiteX26" fmla="*/ 2257366 w 2943166"/>
                  <a:gd name="connsiteY26" fmla="*/ 78072 h 2137794"/>
                  <a:gd name="connsiteX27" fmla="*/ 2409766 w 2943166"/>
                  <a:gd name="connsiteY27" fmla="*/ 90772 h 2137794"/>
                  <a:gd name="connsiteX28" fmla="*/ 2485966 w 2943166"/>
                  <a:gd name="connsiteY28" fmla="*/ 128872 h 2137794"/>
                  <a:gd name="connsiteX29" fmla="*/ 2562166 w 2943166"/>
                  <a:gd name="connsiteY29" fmla="*/ 103472 h 2137794"/>
                  <a:gd name="connsiteX30" fmla="*/ 2612966 w 2943166"/>
                  <a:gd name="connsiteY30" fmla="*/ 90772 h 2137794"/>
                  <a:gd name="connsiteX31" fmla="*/ 2689166 w 2943166"/>
                  <a:gd name="connsiteY31" fmla="*/ 65372 h 2137794"/>
                  <a:gd name="connsiteX32" fmla="*/ 2727266 w 2943166"/>
                  <a:gd name="connsiteY32" fmla="*/ 78072 h 2137794"/>
                  <a:gd name="connsiteX33" fmla="*/ 2739966 w 2943166"/>
                  <a:gd name="connsiteY33" fmla="*/ 116172 h 2137794"/>
                  <a:gd name="connsiteX34" fmla="*/ 2866966 w 2943166"/>
                  <a:gd name="connsiteY34" fmla="*/ 128872 h 2137794"/>
                  <a:gd name="connsiteX35" fmla="*/ 2930466 w 2943166"/>
                  <a:gd name="connsiteY35" fmla="*/ 243172 h 2137794"/>
                  <a:gd name="connsiteX36" fmla="*/ 2943166 w 2943166"/>
                  <a:gd name="connsiteY36" fmla="*/ 281272 h 2137794"/>
                  <a:gd name="connsiteX37" fmla="*/ 2917766 w 2943166"/>
                  <a:gd name="connsiteY37" fmla="*/ 408272 h 2137794"/>
                  <a:gd name="connsiteX38" fmla="*/ 2905066 w 2943166"/>
                  <a:gd name="connsiteY38" fmla="*/ 484472 h 2137794"/>
                  <a:gd name="connsiteX39" fmla="*/ 2803466 w 2943166"/>
                  <a:gd name="connsiteY39" fmla="*/ 573372 h 2137794"/>
                  <a:gd name="connsiteX40" fmla="*/ 2816166 w 2943166"/>
                  <a:gd name="connsiteY40" fmla="*/ 611472 h 2137794"/>
                  <a:gd name="connsiteX41" fmla="*/ 2841566 w 2943166"/>
                  <a:gd name="connsiteY41" fmla="*/ 649572 h 2137794"/>
                  <a:gd name="connsiteX42" fmla="*/ 2828866 w 2943166"/>
                  <a:gd name="connsiteY42" fmla="*/ 713072 h 2137794"/>
                  <a:gd name="connsiteX43" fmla="*/ 2841566 w 2943166"/>
                  <a:gd name="connsiteY43" fmla="*/ 751172 h 2137794"/>
                  <a:gd name="connsiteX44" fmla="*/ 2866966 w 2943166"/>
                  <a:gd name="connsiteY44" fmla="*/ 789272 h 2137794"/>
                  <a:gd name="connsiteX45" fmla="*/ 2892366 w 2943166"/>
                  <a:gd name="connsiteY45" fmla="*/ 865472 h 2137794"/>
                  <a:gd name="connsiteX46" fmla="*/ 2854266 w 2943166"/>
                  <a:gd name="connsiteY46" fmla="*/ 916272 h 2137794"/>
                  <a:gd name="connsiteX47" fmla="*/ 2790766 w 2943166"/>
                  <a:gd name="connsiteY47" fmla="*/ 992472 h 2137794"/>
                  <a:gd name="connsiteX48" fmla="*/ 2803466 w 2943166"/>
                  <a:gd name="connsiteY48" fmla="*/ 1030572 h 2137794"/>
                  <a:gd name="connsiteX49" fmla="*/ 2841566 w 2943166"/>
                  <a:gd name="connsiteY49" fmla="*/ 1068672 h 2137794"/>
                  <a:gd name="connsiteX50" fmla="*/ 2790766 w 2943166"/>
                  <a:gd name="connsiteY50" fmla="*/ 1144872 h 2137794"/>
                  <a:gd name="connsiteX51" fmla="*/ 2778066 w 2943166"/>
                  <a:gd name="connsiteY51" fmla="*/ 1182972 h 2137794"/>
                  <a:gd name="connsiteX52" fmla="*/ 2816166 w 2943166"/>
                  <a:gd name="connsiteY52" fmla="*/ 1221072 h 2137794"/>
                  <a:gd name="connsiteX53" fmla="*/ 2854266 w 2943166"/>
                  <a:gd name="connsiteY53" fmla="*/ 1246472 h 2137794"/>
                  <a:gd name="connsiteX54" fmla="*/ 2905066 w 2943166"/>
                  <a:gd name="connsiteY54" fmla="*/ 1411572 h 2137794"/>
                  <a:gd name="connsiteX55" fmla="*/ 2930466 w 2943166"/>
                  <a:gd name="connsiteY55" fmla="*/ 1614772 h 2137794"/>
                  <a:gd name="connsiteX56" fmla="*/ 2917766 w 2943166"/>
                  <a:gd name="connsiteY56" fmla="*/ 1690972 h 2137794"/>
                  <a:gd name="connsiteX57" fmla="*/ 2943166 w 2943166"/>
                  <a:gd name="connsiteY57" fmla="*/ 1805272 h 2137794"/>
                  <a:gd name="connsiteX58" fmla="*/ 2905066 w 2943166"/>
                  <a:gd name="connsiteY58" fmla="*/ 1906872 h 2137794"/>
                  <a:gd name="connsiteX59" fmla="*/ 2892366 w 2943166"/>
                  <a:gd name="connsiteY59" fmla="*/ 1944972 h 2137794"/>
                  <a:gd name="connsiteX60" fmla="*/ 2905066 w 2943166"/>
                  <a:gd name="connsiteY60" fmla="*/ 1995772 h 2137794"/>
                  <a:gd name="connsiteX61" fmla="*/ 2917766 w 2943166"/>
                  <a:gd name="connsiteY61" fmla="*/ 2033872 h 2137794"/>
                  <a:gd name="connsiteX62" fmla="*/ 2879666 w 2943166"/>
                  <a:gd name="connsiteY62" fmla="*/ 2059272 h 2137794"/>
                  <a:gd name="connsiteX63" fmla="*/ 2816166 w 2943166"/>
                  <a:gd name="connsiteY63" fmla="*/ 2122772 h 2137794"/>
                  <a:gd name="connsiteX64" fmla="*/ 2765366 w 2943166"/>
                  <a:gd name="connsiteY64" fmla="*/ 2110072 h 2137794"/>
                  <a:gd name="connsiteX65" fmla="*/ 2676466 w 2943166"/>
                  <a:gd name="connsiteY65" fmla="*/ 2084672 h 2137794"/>
                  <a:gd name="connsiteX66" fmla="*/ 2600266 w 2943166"/>
                  <a:gd name="connsiteY66" fmla="*/ 2033872 h 2137794"/>
                  <a:gd name="connsiteX67" fmla="*/ 2562166 w 2943166"/>
                  <a:gd name="connsiteY67" fmla="*/ 2046572 h 2137794"/>
                  <a:gd name="connsiteX68" fmla="*/ 2524066 w 2943166"/>
                  <a:gd name="connsiteY68" fmla="*/ 1995772 h 2137794"/>
                  <a:gd name="connsiteX69" fmla="*/ 2498666 w 2943166"/>
                  <a:gd name="connsiteY69" fmla="*/ 1957672 h 2137794"/>
                  <a:gd name="connsiteX70" fmla="*/ 2460566 w 2943166"/>
                  <a:gd name="connsiteY70" fmla="*/ 1944972 h 2137794"/>
                  <a:gd name="connsiteX71" fmla="*/ 2409766 w 2943166"/>
                  <a:gd name="connsiteY71" fmla="*/ 1995772 h 2137794"/>
                  <a:gd name="connsiteX72" fmla="*/ 2333566 w 2943166"/>
                  <a:gd name="connsiteY72" fmla="*/ 2097372 h 2137794"/>
                  <a:gd name="connsiteX73" fmla="*/ 2282766 w 2943166"/>
                  <a:gd name="connsiteY73" fmla="*/ 2071972 h 2137794"/>
                  <a:gd name="connsiteX74" fmla="*/ 2257366 w 2943166"/>
                  <a:gd name="connsiteY74" fmla="*/ 2033872 h 2137794"/>
                  <a:gd name="connsiteX75" fmla="*/ 2206566 w 2943166"/>
                  <a:gd name="connsiteY75" fmla="*/ 1983072 h 2137794"/>
                  <a:gd name="connsiteX76" fmla="*/ 2143066 w 2943166"/>
                  <a:gd name="connsiteY76" fmla="*/ 1995772 h 2137794"/>
                  <a:gd name="connsiteX77" fmla="*/ 2041466 w 2943166"/>
                  <a:gd name="connsiteY77" fmla="*/ 2059272 h 2137794"/>
                  <a:gd name="connsiteX78" fmla="*/ 2003366 w 2943166"/>
                  <a:gd name="connsiteY78" fmla="*/ 2071972 h 2137794"/>
                  <a:gd name="connsiteX79" fmla="*/ 1965266 w 2943166"/>
                  <a:gd name="connsiteY79" fmla="*/ 2046572 h 2137794"/>
                  <a:gd name="connsiteX80" fmla="*/ 1901766 w 2943166"/>
                  <a:gd name="connsiteY80" fmla="*/ 1995772 h 2137794"/>
                  <a:gd name="connsiteX81" fmla="*/ 1863666 w 2943166"/>
                  <a:gd name="connsiteY81" fmla="*/ 1983072 h 2137794"/>
                  <a:gd name="connsiteX82" fmla="*/ 1711266 w 2943166"/>
                  <a:gd name="connsiteY82" fmla="*/ 2008472 h 2137794"/>
                  <a:gd name="connsiteX83" fmla="*/ 1558866 w 2943166"/>
                  <a:gd name="connsiteY83" fmla="*/ 2097372 h 2137794"/>
                  <a:gd name="connsiteX84" fmla="*/ 1469966 w 2943166"/>
                  <a:gd name="connsiteY84" fmla="*/ 2071972 h 2137794"/>
                  <a:gd name="connsiteX85" fmla="*/ 1292166 w 2943166"/>
                  <a:gd name="connsiteY85" fmla="*/ 2046572 h 2137794"/>
                  <a:gd name="connsiteX86" fmla="*/ 1254066 w 2943166"/>
                  <a:gd name="connsiteY86" fmla="*/ 2021172 h 2137794"/>
                  <a:gd name="connsiteX87" fmla="*/ 1101666 w 2943166"/>
                  <a:gd name="connsiteY87" fmla="*/ 1995772 h 2137794"/>
                  <a:gd name="connsiteX88" fmla="*/ 961966 w 2943166"/>
                  <a:gd name="connsiteY88" fmla="*/ 2008472 h 2137794"/>
                  <a:gd name="connsiteX89" fmla="*/ 885766 w 2943166"/>
                  <a:gd name="connsiteY89" fmla="*/ 1957672 h 2137794"/>
                  <a:gd name="connsiteX90" fmla="*/ 771466 w 2943166"/>
                  <a:gd name="connsiteY90" fmla="*/ 2021172 h 2137794"/>
                  <a:gd name="connsiteX91" fmla="*/ 733366 w 2943166"/>
                  <a:gd name="connsiteY91" fmla="*/ 1983072 h 2137794"/>
                  <a:gd name="connsiteX92" fmla="*/ 695266 w 2943166"/>
                  <a:gd name="connsiteY92" fmla="*/ 1970372 h 2137794"/>
                  <a:gd name="connsiteX93" fmla="*/ 568266 w 2943166"/>
                  <a:gd name="connsiteY93" fmla="*/ 1932272 h 2137794"/>
                  <a:gd name="connsiteX94" fmla="*/ 428566 w 2943166"/>
                  <a:gd name="connsiteY94" fmla="*/ 1957672 h 2137794"/>
                  <a:gd name="connsiteX95" fmla="*/ 390466 w 2943166"/>
                  <a:gd name="connsiteY95" fmla="*/ 1970372 h 2137794"/>
                  <a:gd name="connsiteX96" fmla="*/ 339666 w 2943166"/>
                  <a:gd name="connsiteY96" fmla="*/ 1944972 h 2137794"/>
                  <a:gd name="connsiteX97" fmla="*/ 314266 w 2943166"/>
                  <a:gd name="connsiteY97" fmla="*/ 1906872 h 2137794"/>
                  <a:gd name="connsiteX98" fmla="*/ 225366 w 2943166"/>
                  <a:gd name="connsiteY98" fmla="*/ 1843372 h 2137794"/>
                  <a:gd name="connsiteX99" fmla="*/ 187266 w 2943166"/>
                  <a:gd name="connsiteY99" fmla="*/ 1830672 h 2137794"/>
                  <a:gd name="connsiteX100" fmla="*/ 136466 w 2943166"/>
                  <a:gd name="connsiteY100" fmla="*/ 1843372 h 2137794"/>
                  <a:gd name="connsiteX101" fmla="*/ 47566 w 2943166"/>
                  <a:gd name="connsiteY101" fmla="*/ 1792572 h 2137794"/>
                  <a:gd name="connsiteX102" fmla="*/ 9466 w 2943166"/>
                  <a:gd name="connsiteY102" fmla="*/ 1805272 h 2137794"/>
                  <a:gd name="connsiteX103" fmla="*/ 136466 w 2943166"/>
                  <a:gd name="connsiteY103" fmla="*/ 1729072 h 2137794"/>
                  <a:gd name="connsiteX104" fmla="*/ 238066 w 2943166"/>
                  <a:gd name="connsiteY104" fmla="*/ 1614772 h 2137794"/>
                  <a:gd name="connsiteX105" fmla="*/ 225366 w 2943166"/>
                  <a:gd name="connsiteY105" fmla="*/ 1538572 h 2137794"/>
                  <a:gd name="connsiteX106" fmla="*/ 199966 w 2943166"/>
                  <a:gd name="connsiteY106" fmla="*/ 1500472 h 2137794"/>
                  <a:gd name="connsiteX107" fmla="*/ 174566 w 2943166"/>
                  <a:gd name="connsiteY107" fmla="*/ 1436972 h 2137794"/>
                  <a:gd name="connsiteX108" fmla="*/ 111066 w 2943166"/>
                  <a:gd name="connsiteY108" fmla="*/ 1348072 h 2137794"/>
                  <a:gd name="connsiteX109" fmla="*/ 98366 w 2943166"/>
                  <a:gd name="connsiteY109" fmla="*/ 1309972 h 2137794"/>
                  <a:gd name="connsiteX110" fmla="*/ 85666 w 2943166"/>
                  <a:gd name="connsiteY110" fmla="*/ 1182972 h 2137794"/>
                  <a:gd name="connsiteX111" fmla="*/ 123766 w 2943166"/>
                  <a:gd name="connsiteY111" fmla="*/ 1157572 h 2137794"/>
                  <a:gd name="connsiteX112" fmla="*/ 111066 w 2943166"/>
                  <a:gd name="connsiteY112" fmla="*/ 1119472 h 2137794"/>
                  <a:gd name="connsiteX113" fmla="*/ 161866 w 2943166"/>
                  <a:gd name="connsiteY113" fmla="*/ 1017872 h 2137794"/>
                  <a:gd name="connsiteX114" fmla="*/ 149166 w 2943166"/>
                  <a:gd name="connsiteY114" fmla="*/ 979772 h 2137794"/>
                  <a:gd name="connsiteX115" fmla="*/ 72966 w 2943166"/>
                  <a:gd name="connsiteY115" fmla="*/ 928972 h 2137794"/>
                  <a:gd name="connsiteX116" fmla="*/ 34866 w 2943166"/>
                  <a:gd name="connsiteY116" fmla="*/ 852772 h 2137794"/>
                  <a:gd name="connsiteX117" fmla="*/ 47566 w 2943166"/>
                  <a:gd name="connsiteY117" fmla="*/ 814672 h 2137794"/>
                  <a:gd name="connsiteX118" fmla="*/ 111066 w 2943166"/>
                  <a:gd name="connsiteY118" fmla="*/ 751172 h 2137794"/>
                  <a:gd name="connsiteX119" fmla="*/ 187266 w 2943166"/>
                  <a:gd name="connsiteY119" fmla="*/ 700372 h 2137794"/>
                  <a:gd name="connsiteX120" fmla="*/ 174566 w 2943166"/>
                  <a:gd name="connsiteY120" fmla="*/ 649572 h 2137794"/>
                  <a:gd name="connsiteX121" fmla="*/ 161866 w 2943166"/>
                  <a:gd name="connsiteY121" fmla="*/ 611472 h 2137794"/>
                  <a:gd name="connsiteX122" fmla="*/ 212666 w 2943166"/>
                  <a:gd name="connsiteY122" fmla="*/ 560672 h 2137794"/>
                  <a:gd name="connsiteX123" fmla="*/ 250766 w 2943166"/>
                  <a:gd name="connsiteY123" fmla="*/ 547972 h 2137794"/>
                  <a:gd name="connsiteX124" fmla="*/ 288866 w 2943166"/>
                  <a:gd name="connsiteY124" fmla="*/ 497172 h 2137794"/>
                  <a:gd name="connsiteX125" fmla="*/ 250766 w 2943166"/>
                  <a:gd name="connsiteY125" fmla="*/ 471772 h 2137794"/>
                  <a:gd name="connsiteX126" fmla="*/ 250766 w 2943166"/>
                  <a:gd name="connsiteY126" fmla="*/ 382872 h 2137794"/>
                  <a:gd name="connsiteX127" fmla="*/ 225366 w 2943166"/>
                  <a:gd name="connsiteY127" fmla="*/ 332072 h 2137794"/>
                  <a:gd name="connsiteX128" fmla="*/ 161866 w 2943166"/>
                  <a:gd name="connsiteY128" fmla="*/ 319372 h 2137794"/>
                  <a:gd name="connsiteX129" fmla="*/ 161866 w 2943166"/>
                  <a:gd name="connsiteY129" fmla="*/ 141572 h 2137794"/>
                  <a:gd name="connsiteX130" fmla="*/ 199966 w 2943166"/>
                  <a:gd name="connsiteY130" fmla="*/ 90772 h 2137794"/>
                  <a:gd name="connsiteX131" fmla="*/ 225366 w 2943166"/>
                  <a:gd name="connsiteY131" fmla="*/ 166972 h 213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2943166" h="2137794">
                    <a:moveTo>
                      <a:pt x="225366" y="166972"/>
                    </a:moveTo>
                    <a:lnTo>
                      <a:pt x="225366" y="166972"/>
                    </a:lnTo>
                    <a:cubicBezTo>
                      <a:pt x="250766" y="137339"/>
                      <a:pt x="263702" y="87538"/>
                      <a:pt x="301566" y="78072"/>
                    </a:cubicBezTo>
                    <a:cubicBezTo>
                      <a:pt x="613852" y="0"/>
                      <a:pt x="452977" y="66762"/>
                      <a:pt x="568266" y="116172"/>
                    </a:cubicBezTo>
                    <a:cubicBezTo>
                      <a:pt x="584309" y="123048"/>
                      <a:pt x="602133" y="124639"/>
                      <a:pt x="619066" y="128872"/>
                    </a:cubicBezTo>
                    <a:cubicBezTo>
                      <a:pt x="631766" y="124639"/>
                      <a:pt x="645192" y="122159"/>
                      <a:pt x="657166" y="116172"/>
                    </a:cubicBezTo>
                    <a:cubicBezTo>
                      <a:pt x="670818" y="109346"/>
                      <a:pt x="680974" y="96131"/>
                      <a:pt x="695266" y="90772"/>
                    </a:cubicBezTo>
                    <a:cubicBezTo>
                      <a:pt x="715477" y="83193"/>
                      <a:pt x="737599" y="82305"/>
                      <a:pt x="758766" y="78072"/>
                    </a:cubicBezTo>
                    <a:cubicBezTo>
                      <a:pt x="787641" y="60747"/>
                      <a:pt x="849379" y="19120"/>
                      <a:pt x="885766" y="14572"/>
                    </a:cubicBezTo>
                    <a:cubicBezTo>
                      <a:pt x="899050" y="12912"/>
                      <a:pt x="911166" y="23039"/>
                      <a:pt x="923866" y="27272"/>
                    </a:cubicBezTo>
                    <a:cubicBezTo>
                      <a:pt x="941551" y="44957"/>
                      <a:pt x="973544" y="81931"/>
                      <a:pt x="1000066" y="90772"/>
                    </a:cubicBezTo>
                    <a:cubicBezTo>
                      <a:pt x="1024495" y="98915"/>
                      <a:pt x="1050866" y="99239"/>
                      <a:pt x="1076266" y="103472"/>
                    </a:cubicBezTo>
                    <a:cubicBezTo>
                      <a:pt x="1104405" y="122231"/>
                      <a:pt x="1138886" y="152203"/>
                      <a:pt x="1177866" y="141572"/>
                    </a:cubicBezTo>
                    <a:cubicBezTo>
                      <a:pt x="1207317" y="133540"/>
                      <a:pt x="1254066" y="90772"/>
                      <a:pt x="1254066" y="90772"/>
                    </a:cubicBezTo>
                    <a:cubicBezTo>
                      <a:pt x="1294048" y="104099"/>
                      <a:pt x="1298315" y="113098"/>
                      <a:pt x="1342966" y="90772"/>
                    </a:cubicBezTo>
                    <a:cubicBezTo>
                      <a:pt x="1370270" y="77120"/>
                      <a:pt x="1419166" y="39972"/>
                      <a:pt x="1419166" y="39972"/>
                    </a:cubicBezTo>
                    <a:cubicBezTo>
                      <a:pt x="1436099" y="52672"/>
                      <a:pt x="1454999" y="63105"/>
                      <a:pt x="1469966" y="78072"/>
                    </a:cubicBezTo>
                    <a:cubicBezTo>
                      <a:pt x="1480759" y="88865"/>
                      <a:pt x="1480690" y="111979"/>
                      <a:pt x="1495366" y="116172"/>
                    </a:cubicBezTo>
                    <a:cubicBezTo>
                      <a:pt x="1511870" y="120888"/>
                      <a:pt x="1575674" y="97869"/>
                      <a:pt x="1596966" y="90772"/>
                    </a:cubicBezTo>
                    <a:cubicBezTo>
                      <a:pt x="1609666" y="82305"/>
                      <a:pt x="1619920" y="67265"/>
                      <a:pt x="1635066" y="65372"/>
                    </a:cubicBezTo>
                    <a:cubicBezTo>
                      <a:pt x="1701565" y="57060"/>
                      <a:pt x="1689068" y="83073"/>
                      <a:pt x="1736666" y="103472"/>
                    </a:cubicBezTo>
                    <a:cubicBezTo>
                      <a:pt x="1752709" y="110348"/>
                      <a:pt x="1770533" y="111939"/>
                      <a:pt x="1787466" y="116172"/>
                    </a:cubicBezTo>
                    <a:cubicBezTo>
                      <a:pt x="1817099" y="111939"/>
                      <a:pt x="1846432" y="103472"/>
                      <a:pt x="1876366" y="103472"/>
                    </a:cubicBezTo>
                    <a:cubicBezTo>
                      <a:pt x="1908288" y="103472"/>
                      <a:pt x="1926882" y="128730"/>
                      <a:pt x="1952566" y="141572"/>
                    </a:cubicBezTo>
                    <a:cubicBezTo>
                      <a:pt x="1964540" y="147559"/>
                      <a:pt x="1977966" y="150039"/>
                      <a:pt x="1990666" y="154272"/>
                    </a:cubicBezTo>
                    <a:cubicBezTo>
                      <a:pt x="2075333" y="150039"/>
                      <a:pt x="2163155" y="164861"/>
                      <a:pt x="2244666" y="141572"/>
                    </a:cubicBezTo>
                    <a:cubicBezTo>
                      <a:pt x="2265421" y="135642"/>
                      <a:pt x="2236735" y="84420"/>
                      <a:pt x="2257366" y="78072"/>
                    </a:cubicBezTo>
                    <a:cubicBezTo>
                      <a:pt x="2306088" y="63081"/>
                      <a:pt x="2358966" y="86539"/>
                      <a:pt x="2409766" y="90772"/>
                    </a:cubicBezTo>
                    <a:cubicBezTo>
                      <a:pt x="2424747" y="100759"/>
                      <a:pt x="2463432" y="131376"/>
                      <a:pt x="2485966" y="128872"/>
                    </a:cubicBezTo>
                    <a:cubicBezTo>
                      <a:pt x="2512576" y="125915"/>
                      <a:pt x="2536191" y="109966"/>
                      <a:pt x="2562166" y="103472"/>
                    </a:cubicBezTo>
                    <a:cubicBezTo>
                      <a:pt x="2579099" y="99239"/>
                      <a:pt x="2596248" y="95788"/>
                      <a:pt x="2612966" y="90772"/>
                    </a:cubicBezTo>
                    <a:cubicBezTo>
                      <a:pt x="2638611" y="83079"/>
                      <a:pt x="2689166" y="65372"/>
                      <a:pt x="2689166" y="65372"/>
                    </a:cubicBezTo>
                    <a:cubicBezTo>
                      <a:pt x="2701866" y="69605"/>
                      <a:pt x="2717800" y="68606"/>
                      <a:pt x="2727266" y="78072"/>
                    </a:cubicBezTo>
                    <a:cubicBezTo>
                      <a:pt x="2736732" y="87538"/>
                      <a:pt x="2727385" y="111597"/>
                      <a:pt x="2739966" y="116172"/>
                    </a:cubicBezTo>
                    <a:cubicBezTo>
                      <a:pt x="2779949" y="130711"/>
                      <a:pt x="2824633" y="124639"/>
                      <a:pt x="2866966" y="128872"/>
                    </a:cubicBezTo>
                    <a:cubicBezTo>
                      <a:pt x="2898046" y="222111"/>
                      <a:pt x="2873434" y="186140"/>
                      <a:pt x="2930466" y="243172"/>
                    </a:cubicBezTo>
                    <a:cubicBezTo>
                      <a:pt x="2934699" y="255872"/>
                      <a:pt x="2943166" y="267885"/>
                      <a:pt x="2943166" y="281272"/>
                    </a:cubicBezTo>
                    <a:cubicBezTo>
                      <a:pt x="2943166" y="392102"/>
                      <a:pt x="2933406" y="337893"/>
                      <a:pt x="2917766" y="408272"/>
                    </a:cubicBezTo>
                    <a:cubicBezTo>
                      <a:pt x="2912180" y="433409"/>
                      <a:pt x="2915722" y="461030"/>
                      <a:pt x="2905066" y="484472"/>
                    </a:cubicBezTo>
                    <a:cubicBezTo>
                      <a:pt x="2877437" y="545257"/>
                      <a:pt x="2854068" y="548071"/>
                      <a:pt x="2803466" y="573372"/>
                    </a:cubicBezTo>
                    <a:cubicBezTo>
                      <a:pt x="2807699" y="586072"/>
                      <a:pt x="2810179" y="599498"/>
                      <a:pt x="2816166" y="611472"/>
                    </a:cubicBezTo>
                    <a:cubicBezTo>
                      <a:pt x="2822992" y="625124"/>
                      <a:pt x="2839673" y="634426"/>
                      <a:pt x="2841566" y="649572"/>
                    </a:cubicBezTo>
                    <a:cubicBezTo>
                      <a:pt x="2844243" y="670991"/>
                      <a:pt x="2833099" y="691905"/>
                      <a:pt x="2828866" y="713072"/>
                    </a:cubicBezTo>
                    <a:cubicBezTo>
                      <a:pt x="2833099" y="725772"/>
                      <a:pt x="2835579" y="739198"/>
                      <a:pt x="2841566" y="751172"/>
                    </a:cubicBezTo>
                    <a:cubicBezTo>
                      <a:pt x="2848392" y="764824"/>
                      <a:pt x="2860767" y="775324"/>
                      <a:pt x="2866966" y="789272"/>
                    </a:cubicBezTo>
                    <a:cubicBezTo>
                      <a:pt x="2877840" y="813738"/>
                      <a:pt x="2892366" y="865472"/>
                      <a:pt x="2892366" y="865472"/>
                    </a:cubicBezTo>
                    <a:cubicBezTo>
                      <a:pt x="2879666" y="882405"/>
                      <a:pt x="2868041" y="900201"/>
                      <a:pt x="2854266" y="916272"/>
                    </a:cubicBezTo>
                    <a:cubicBezTo>
                      <a:pt x="2780927" y="1001835"/>
                      <a:pt x="2846904" y="908265"/>
                      <a:pt x="2790766" y="992472"/>
                    </a:cubicBezTo>
                    <a:cubicBezTo>
                      <a:pt x="2794999" y="1005172"/>
                      <a:pt x="2796040" y="1019433"/>
                      <a:pt x="2803466" y="1030572"/>
                    </a:cubicBezTo>
                    <a:cubicBezTo>
                      <a:pt x="2813429" y="1045516"/>
                      <a:pt x="2843549" y="1050821"/>
                      <a:pt x="2841566" y="1068672"/>
                    </a:cubicBezTo>
                    <a:cubicBezTo>
                      <a:pt x="2838195" y="1099012"/>
                      <a:pt x="2807699" y="1119472"/>
                      <a:pt x="2790766" y="1144872"/>
                    </a:cubicBezTo>
                    <a:cubicBezTo>
                      <a:pt x="2783340" y="1156011"/>
                      <a:pt x="2782299" y="1170272"/>
                      <a:pt x="2778066" y="1182972"/>
                    </a:cubicBezTo>
                    <a:cubicBezTo>
                      <a:pt x="2790766" y="1195672"/>
                      <a:pt x="2802368" y="1209574"/>
                      <a:pt x="2816166" y="1221072"/>
                    </a:cubicBezTo>
                    <a:cubicBezTo>
                      <a:pt x="2827892" y="1230843"/>
                      <a:pt x="2850073" y="1231796"/>
                      <a:pt x="2854266" y="1246472"/>
                    </a:cubicBezTo>
                    <a:cubicBezTo>
                      <a:pt x="2905151" y="1424571"/>
                      <a:pt x="2808870" y="1379507"/>
                      <a:pt x="2905066" y="1411572"/>
                    </a:cubicBezTo>
                    <a:cubicBezTo>
                      <a:pt x="2915523" y="1474312"/>
                      <a:pt x="2930466" y="1553723"/>
                      <a:pt x="2930466" y="1614772"/>
                    </a:cubicBezTo>
                    <a:cubicBezTo>
                      <a:pt x="2930466" y="1640522"/>
                      <a:pt x="2921999" y="1665572"/>
                      <a:pt x="2917766" y="1690972"/>
                    </a:cubicBezTo>
                    <a:cubicBezTo>
                      <a:pt x="2930862" y="1730261"/>
                      <a:pt x="2943166" y="1760570"/>
                      <a:pt x="2943166" y="1805272"/>
                    </a:cubicBezTo>
                    <a:cubicBezTo>
                      <a:pt x="2943166" y="1844296"/>
                      <a:pt x="2919516" y="1873154"/>
                      <a:pt x="2905066" y="1906872"/>
                    </a:cubicBezTo>
                    <a:cubicBezTo>
                      <a:pt x="2899793" y="1919177"/>
                      <a:pt x="2896599" y="1932272"/>
                      <a:pt x="2892366" y="1944972"/>
                    </a:cubicBezTo>
                    <a:cubicBezTo>
                      <a:pt x="2896599" y="1961905"/>
                      <a:pt x="2900271" y="1978989"/>
                      <a:pt x="2905066" y="1995772"/>
                    </a:cubicBezTo>
                    <a:cubicBezTo>
                      <a:pt x="2908744" y="2008644"/>
                      <a:pt x="2922738" y="2021443"/>
                      <a:pt x="2917766" y="2033872"/>
                    </a:cubicBezTo>
                    <a:cubicBezTo>
                      <a:pt x="2912097" y="2048044"/>
                      <a:pt x="2892366" y="2050805"/>
                      <a:pt x="2879666" y="2059272"/>
                    </a:cubicBezTo>
                    <a:cubicBezTo>
                      <a:pt x="2865406" y="2080661"/>
                      <a:pt x="2847359" y="2118316"/>
                      <a:pt x="2816166" y="2122772"/>
                    </a:cubicBezTo>
                    <a:cubicBezTo>
                      <a:pt x="2798887" y="2125240"/>
                      <a:pt x="2782149" y="2114867"/>
                      <a:pt x="2765366" y="2110072"/>
                    </a:cubicBezTo>
                    <a:cubicBezTo>
                      <a:pt x="2637829" y="2073633"/>
                      <a:pt x="2835275" y="2124374"/>
                      <a:pt x="2676466" y="2084672"/>
                    </a:cubicBezTo>
                    <a:cubicBezTo>
                      <a:pt x="2653559" y="2061765"/>
                      <a:pt x="2637025" y="2033872"/>
                      <a:pt x="2600266" y="2033872"/>
                    </a:cubicBezTo>
                    <a:cubicBezTo>
                      <a:pt x="2586879" y="2033872"/>
                      <a:pt x="2574866" y="2042339"/>
                      <a:pt x="2562166" y="2046572"/>
                    </a:cubicBezTo>
                    <a:cubicBezTo>
                      <a:pt x="2549466" y="2029639"/>
                      <a:pt x="2536369" y="2012996"/>
                      <a:pt x="2524066" y="1995772"/>
                    </a:cubicBezTo>
                    <a:cubicBezTo>
                      <a:pt x="2515194" y="1983352"/>
                      <a:pt x="2510585" y="1967207"/>
                      <a:pt x="2498666" y="1957672"/>
                    </a:cubicBezTo>
                    <a:cubicBezTo>
                      <a:pt x="2488213" y="1949309"/>
                      <a:pt x="2473266" y="1949205"/>
                      <a:pt x="2460566" y="1944972"/>
                    </a:cubicBezTo>
                    <a:cubicBezTo>
                      <a:pt x="2443633" y="1961905"/>
                      <a:pt x="2424468" y="1976869"/>
                      <a:pt x="2409766" y="1995772"/>
                    </a:cubicBezTo>
                    <a:cubicBezTo>
                      <a:pt x="2299305" y="2137794"/>
                      <a:pt x="2435048" y="1995890"/>
                      <a:pt x="2333566" y="2097372"/>
                    </a:cubicBezTo>
                    <a:cubicBezTo>
                      <a:pt x="2316633" y="2088905"/>
                      <a:pt x="2297310" y="2084092"/>
                      <a:pt x="2282766" y="2071972"/>
                    </a:cubicBezTo>
                    <a:cubicBezTo>
                      <a:pt x="2271040" y="2062201"/>
                      <a:pt x="2267299" y="2045461"/>
                      <a:pt x="2257366" y="2033872"/>
                    </a:cubicBezTo>
                    <a:cubicBezTo>
                      <a:pt x="2241781" y="2015690"/>
                      <a:pt x="2223499" y="2000005"/>
                      <a:pt x="2206566" y="1983072"/>
                    </a:cubicBezTo>
                    <a:cubicBezTo>
                      <a:pt x="2185399" y="1987305"/>
                      <a:pt x="2163544" y="1988946"/>
                      <a:pt x="2143066" y="1995772"/>
                    </a:cubicBezTo>
                    <a:cubicBezTo>
                      <a:pt x="2077909" y="2017491"/>
                      <a:pt x="2102297" y="2024511"/>
                      <a:pt x="2041466" y="2059272"/>
                    </a:cubicBezTo>
                    <a:cubicBezTo>
                      <a:pt x="2029843" y="2065914"/>
                      <a:pt x="2016066" y="2067739"/>
                      <a:pt x="2003366" y="2071972"/>
                    </a:cubicBezTo>
                    <a:cubicBezTo>
                      <a:pt x="1990666" y="2063505"/>
                      <a:pt x="1977477" y="2055730"/>
                      <a:pt x="1965266" y="2046572"/>
                    </a:cubicBezTo>
                    <a:cubicBezTo>
                      <a:pt x="1943581" y="2030308"/>
                      <a:pt x="1924752" y="2010138"/>
                      <a:pt x="1901766" y="1995772"/>
                    </a:cubicBezTo>
                    <a:cubicBezTo>
                      <a:pt x="1890414" y="1988677"/>
                      <a:pt x="1876366" y="1987305"/>
                      <a:pt x="1863666" y="1983072"/>
                    </a:cubicBezTo>
                    <a:cubicBezTo>
                      <a:pt x="1812866" y="1991539"/>
                      <a:pt x="1759488" y="1990389"/>
                      <a:pt x="1711266" y="2008472"/>
                    </a:cubicBezTo>
                    <a:cubicBezTo>
                      <a:pt x="1656199" y="2029122"/>
                      <a:pt x="1558866" y="2097372"/>
                      <a:pt x="1558866" y="2097372"/>
                    </a:cubicBezTo>
                    <a:cubicBezTo>
                      <a:pt x="1530416" y="2087889"/>
                      <a:pt x="1499582" y="2076528"/>
                      <a:pt x="1469966" y="2071972"/>
                    </a:cubicBezTo>
                    <a:cubicBezTo>
                      <a:pt x="1208514" y="2031749"/>
                      <a:pt x="1464036" y="2080946"/>
                      <a:pt x="1292166" y="2046572"/>
                    </a:cubicBezTo>
                    <a:cubicBezTo>
                      <a:pt x="1279466" y="2038105"/>
                      <a:pt x="1268095" y="2027185"/>
                      <a:pt x="1254066" y="2021172"/>
                    </a:cubicBezTo>
                    <a:cubicBezTo>
                      <a:pt x="1219514" y="2006364"/>
                      <a:pt x="1124069" y="1998572"/>
                      <a:pt x="1101666" y="1995772"/>
                    </a:cubicBezTo>
                    <a:cubicBezTo>
                      <a:pt x="1055099" y="2000005"/>
                      <a:pt x="1008013" y="2016598"/>
                      <a:pt x="961966" y="2008472"/>
                    </a:cubicBezTo>
                    <a:cubicBezTo>
                      <a:pt x="931904" y="2003167"/>
                      <a:pt x="885766" y="1957672"/>
                      <a:pt x="885766" y="1957672"/>
                    </a:cubicBezTo>
                    <a:cubicBezTo>
                      <a:pt x="800100" y="2043338"/>
                      <a:pt x="843644" y="2045231"/>
                      <a:pt x="771466" y="2021172"/>
                    </a:cubicBezTo>
                    <a:cubicBezTo>
                      <a:pt x="758766" y="2008472"/>
                      <a:pt x="748310" y="1993035"/>
                      <a:pt x="733366" y="1983072"/>
                    </a:cubicBezTo>
                    <a:cubicBezTo>
                      <a:pt x="722227" y="1975646"/>
                      <a:pt x="708088" y="1974219"/>
                      <a:pt x="695266" y="1970372"/>
                    </a:cubicBezTo>
                    <a:cubicBezTo>
                      <a:pt x="549878" y="1926755"/>
                      <a:pt x="654549" y="1961033"/>
                      <a:pt x="568266" y="1932272"/>
                    </a:cubicBezTo>
                    <a:cubicBezTo>
                      <a:pt x="521699" y="1940739"/>
                      <a:pt x="474845" y="1947755"/>
                      <a:pt x="428566" y="1957672"/>
                    </a:cubicBezTo>
                    <a:cubicBezTo>
                      <a:pt x="415476" y="1960477"/>
                      <a:pt x="403718" y="1972265"/>
                      <a:pt x="390466" y="1970372"/>
                    </a:cubicBezTo>
                    <a:cubicBezTo>
                      <a:pt x="371724" y="1967695"/>
                      <a:pt x="356599" y="1953439"/>
                      <a:pt x="339666" y="1944972"/>
                    </a:cubicBezTo>
                    <a:cubicBezTo>
                      <a:pt x="331199" y="1932272"/>
                      <a:pt x="325059" y="1917665"/>
                      <a:pt x="314266" y="1906872"/>
                    </a:cubicBezTo>
                    <a:cubicBezTo>
                      <a:pt x="308513" y="1901119"/>
                      <a:pt x="239788" y="1850583"/>
                      <a:pt x="225366" y="1843372"/>
                    </a:cubicBezTo>
                    <a:cubicBezTo>
                      <a:pt x="213392" y="1837385"/>
                      <a:pt x="199966" y="1834905"/>
                      <a:pt x="187266" y="1830672"/>
                    </a:cubicBezTo>
                    <a:cubicBezTo>
                      <a:pt x="170333" y="1834905"/>
                      <a:pt x="153786" y="1845537"/>
                      <a:pt x="136466" y="1843372"/>
                    </a:cubicBezTo>
                    <a:cubicBezTo>
                      <a:pt x="116635" y="1840893"/>
                      <a:pt x="65444" y="1804491"/>
                      <a:pt x="47566" y="1792572"/>
                    </a:cubicBezTo>
                    <a:cubicBezTo>
                      <a:pt x="34866" y="1796805"/>
                      <a:pt x="0" y="1814738"/>
                      <a:pt x="9466" y="1805272"/>
                    </a:cubicBezTo>
                    <a:cubicBezTo>
                      <a:pt x="137073" y="1677665"/>
                      <a:pt x="36250" y="1809245"/>
                      <a:pt x="136466" y="1729072"/>
                    </a:cubicBezTo>
                    <a:cubicBezTo>
                      <a:pt x="198604" y="1679362"/>
                      <a:pt x="203302" y="1666918"/>
                      <a:pt x="238066" y="1614772"/>
                    </a:cubicBezTo>
                    <a:cubicBezTo>
                      <a:pt x="233833" y="1589372"/>
                      <a:pt x="233509" y="1563001"/>
                      <a:pt x="225366" y="1538572"/>
                    </a:cubicBezTo>
                    <a:cubicBezTo>
                      <a:pt x="220539" y="1524092"/>
                      <a:pt x="206792" y="1514124"/>
                      <a:pt x="199966" y="1500472"/>
                    </a:cubicBezTo>
                    <a:cubicBezTo>
                      <a:pt x="189771" y="1480082"/>
                      <a:pt x="184761" y="1457362"/>
                      <a:pt x="174566" y="1436972"/>
                    </a:cubicBezTo>
                    <a:cubicBezTo>
                      <a:pt x="165281" y="1418401"/>
                      <a:pt x="119695" y="1359577"/>
                      <a:pt x="111066" y="1348072"/>
                    </a:cubicBezTo>
                    <a:cubicBezTo>
                      <a:pt x="106833" y="1335372"/>
                      <a:pt x="104353" y="1321946"/>
                      <a:pt x="98366" y="1309972"/>
                    </a:cubicBezTo>
                    <a:cubicBezTo>
                      <a:pt x="69771" y="1252782"/>
                      <a:pt x="44509" y="1275575"/>
                      <a:pt x="85666" y="1182972"/>
                    </a:cubicBezTo>
                    <a:cubicBezTo>
                      <a:pt x="91865" y="1169024"/>
                      <a:pt x="111066" y="1166039"/>
                      <a:pt x="123766" y="1157572"/>
                    </a:cubicBezTo>
                    <a:cubicBezTo>
                      <a:pt x="119533" y="1144872"/>
                      <a:pt x="109406" y="1132756"/>
                      <a:pt x="111066" y="1119472"/>
                    </a:cubicBezTo>
                    <a:cubicBezTo>
                      <a:pt x="115846" y="1081234"/>
                      <a:pt x="141422" y="1048538"/>
                      <a:pt x="161866" y="1017872"/>
                    </a:cubicBezTo>
                    <a:cubicBezTo>
                      <a:pt x="157633" y="1005172"/>
                      <a:pt x="158632" y="989238"/>
                      <a:pt x="149166" y="979772"/>
                    </a:cubicBezTo>
                    <a:cubicBezTo>
                      <a:pt x="127580" y="958186"/>
                      <a:pt x="72966" y="928972"/>
                      <a:pt x="72966" y="928972"/>
                    </a:cubicBezTo>
                    <a:cubicBezTo>
                      <a:pt x="60124" y="909709"/>
                      <a:pt x="34866" y="879062"/>
                      <a:pt x="34866" y="852772"/>
                    </a:cubicBezTo>
                    <a:cubicBezTo>
                      <a:pt x="34866" y="839385"/>
                      <a:pt x="39534" y="825382"/>
                      <a:pt x="47566" y="814672"/>
                    </a:cubicBezTo>
                    <a:cubicBezTo>
                      <a:pt x="65527" y="790725"/>
                      <a:pt x="87898" y="770127"/>
                      <a:pt x="111066" y="751172"/>
                    </a:cubicBezTo>
                    <a:cubicBezTo>
                      <a:pt x="134693" y="731841"/>
                      <a:pt x="187266" y="700372"/>
                      <a:pt x="187266" y="700372"/>
                    </a:cubicBezTo>
                    <a:cubicBezTo>
                      <a:pt x="236079" y="627153"/>
                      <a:pt x="213125" y="688131"/>
                      <a:pt x="174566" y="649572"/>
                    </a:cubicBezTo>
                    <a:cubicBezTo>
                      <a:pt x="165100" y="640106"/>
                      <a:pt x="166099" y="624172"/>
                      <a:pt x="161866" y="611472"/>
                    </a:cubicBezTo>
                    <a:cubicBezTo>
                      <a:pt x="178799" y="594539"/>
                      <a:pt x="193179" y="574591"/>
                      <a:pt x="212666" y="560672"/>
                    </a:cubicBezTo>
                    <a:cubicBezTo>
                      <a:pt x="223559" y="552891"/>
                      <a:pt x="240482" y="556542"/>
                      <a:pt x="250766" y="547972"/>
                    </a:cubicBezTo>
                    <a:cubicBezTo>
                      <a:pt x="267027" y="534421"/>
                      <a:pt x="276166" y="514105"/>
                      <a:pt x="288866" y="497172"/>
                    </a:cubicBezTo>
                    <a:cubicBezTo>
                      <a:pt x="276166" y="488705"/>
                      <a:pt x="260301" y="483691"/>
                      <a:pt x="250766" y="471772"/>
                    </a:cubicBezTo>
                    <a:cubicBezTo>
                      <a:pt x="226473" y="441406"/>
                      <a:pt x="242738" y="414985"/>
                      <a:pt x="250766" y="382872"/>
                    </a:cubicBezTo>
                    <a:cubicBezTo>
                      <a:pt x="242299" y="365939"/>
                      <a:pt x="240772" y="343076"/>
                      <a:pt x="225366" y="332072"/>
                    </a:cubicBezTo>
                    <a:cubicBezTo>
                      <a:pt x="207801" y="319525"/>
                      <a:pt x="168692" y="339850"/>
                      <a:pt x="161866" y="319372"/>
                    </a:cubicBezTo>
                    <a:cubicBezTo>
                      <a:pt x="143124" y="263147"/>
                      <a:pt x="161866" y="200839"/>
                      <a:pt x="161866" y="141572"/>
                    </a:cubicBezTo>
                    <a:lnTo>
                      <a:pt x="199966" y="90772"/>
                    </a:lnTo>
                    <a:lnTo>
                      <a:pt x="225366" y="166972"/>
                    </a:lnTo>
                    <a:close/>
                  </a:path>
                </a:pathLst>
              </a:custGeom>
              <a:solidFill>
                <a:schemeClr val="tx1">
                  <a:lumMod val="20000"/>
                  <a:lumOff val="80000"/>
                </a:schemeClr>
              </a:solidFill>
              <a:ln w="25400" cap="flat" cmpd="sng" algn="ctr">
                <a:solidFill>
                  <a:schemeClr val="tx1">
                    <a:lumMod val="50000"/>
                  </a:schemeClr>
                </a:solidFill>
                <a:prstDash val="solid"/>
                <a:round/>
                <a:headEnd type="none" w="med" len="med"/>
                <a:tailEnd type="none" w="med" len="med"/>
              </a:ln>
              <a:effectLst>
                <a:outerShdw blurRad="50800" dist="50800" dir="5400000" algn="ctr" rotWithShape="0">
                  <a:schemeClr val="tx1">
                    <a:lumMod val="65000"/>
                  </a:schemeClr>
                </a:outerShdw>
              </a:effectLst>
            </p:spPr>
            <p:txBody>
              <a:bodyPr lIns="0" tIns="0" rIns="0" bIns="0"/>
              <a:lstStyle/>
              <a:p>
                <a:pPr eaLnBrk="0" hangingPunct="0">
                  <a:defRPr/>
                </a:pPr>
                <a:endParaRPr lang="en-GB">
                  <a:latin typeface="Arial" charset="0"/>
                </a:endParaRPr>
              </a:p>
            </p:txBody>
          </p:sp>
        </p:grpSp>
        <p:sp>
          <p:nvSpPr>
            <p:cNvPr id="5" name="Rectangle 2"/>
            <p:cNvSpPr txBox="1">
              <a:spLocks noChangeArrowheads="1"/>
            </p:cNvSpPr>
            <p:nvPr/>
          </p:nvSpPr>
          <p:spPr bwMode="auto">
            <a:xfrm>
              <a:off x="5193746" y="3811718"/>
              <a:ext cx="2814638" cy="954088"/>
            </a:xfrm>
            <a:prstGeom prst="rect">
              <a:avLst/>
            </a:prstGeom>
            <a:noFill/>
            <a:ln w="9525">
              <a:noFill/>
              <a:miter lim="800000"/>
              <a:headEnd/>
              <a:tailEnd/>
            </a:ln>
            <a:effectLst/>
          </p:spPr>
          <p:txBody>
            <a:bodyPr lIns="0" tIns="0" rIns="0" bIns="0" anchor="ctr">
              <a:normAutofit fontScale="92500" lnSpcReduction="10000"/>
            </a:bodyPr>
            <a:lstStyle/>
            <a:p>
              <a:pPr algn="ctr">
                <a:defRPr/>
              </a:pPr>
              <a:r>
                <a:rPr lang="en-US" sz="1800" b="1" kern="0" dirty="0">
                  <a:solidFill>
                    <a:schemeClr val="bg2">
                      <a:lumMod val="90000"/>
                      <a:lumOff val="10000"/>
                    </a:schemeClr>
                  </a:solidFill>
                  <a:latin typeface="+mj-lt"/>
                  <a:ea typeface="+mj-ea"/>
                  <a:cs typeface="+mj-cs"/>
                </a:rPr>
                <a:t>INVEGA</a:t>
              </a:r>
              <a:r>
                <a:rPr lang="en-US" sz="1800" b="1" kern="0" dirty="0">
                  <a:solidFill>
                    <a:schemeClr val="bg2">
                      <a:lumMod val="90000"/>
                      <a:lumOff val="10000"/>
                    </a:schemeClr>
                  </a:solidFill>
                  <a:latin typeface="+mj-lt"/>
                  <a:ea typeface="+mj-ea"/>
                  <a:cs typeface="Times New Roman" pitchFamily="18" charset="0"/>
                </a:rPr>
                <a:t>™</a:t>
              </a:r>
              <a:r>
                <a:rPr lang="en-US" sz="1800" b="1" kern="0" dirty="0">
                  <a:solidFill>
                    <a:schemeClr val="bg2">
                      <a:lumMod val="90000"/>
                      <a:lumOff val="10000"/>
                    </a:schemeClr>
                  </a:solidFill>
                  <a:latin typeface="+mj-lt"/>
                  <a:ea typeface="+mj-ea"/>
                  <a:cs typeface="+mj-cs"/>
                </a:rPr>
                <a:t> Approved by FDA With Personal and Social Performance In Label (12/20/06)</a:t>
              </a:r>
            </a:p>
          </p:txBody>
        </p:sp>
      </p:grpSp>
      <p:grpSp>
        <p:nvGrpSpPr>
          <p:cNvPr id="4" name="Group 21"/>
          <p:cNvGrpSpPr>
            <a:grpSpLocks/>
          </p:cNvGrpSpPr>
          <p:nvPr/>
        </p:nvGrpSpPr>
        <p:grpSpPr bwMode="auto">
          <a:xfrm rot="379761">
            <a:off x="2012949" y="4033839"/>
            <a:ext cx="2654300" cy="1436687"/>
            <a:chOff x="-1479825" y="5534331"/>
            <a:chExt cx="2654877" cy="1437206"/>
          </a:xfrm>
        </p:grpSpPr>
        <p:sp>
          <p:nvSpPr>
            <p:cNvPr id="21" name="Freeform 20"/>
            <p:cNvSpPr/>
            <p:nvPr/>
          </p:nvSpPr>
          <p:spPr bwMode="auto">
            <a:xfrm>
              <a:off x="-1479825" y="5534331"/>
              <a:ext cx="2654877" cy="1437206"/>
            </a:xfrm>
            <a:custGeom>
              <a:avLst/>
              <a:gdLst>
                <a:gd name="connsiteX0" fmla="*/ 225366 w 2943166"/>
                <a:gd name="connsiteY0" fmla="*/ 166972 h 2137794"/>
                <a:gd name="connsiteX1" fmla="*/ 225366 w 2943166"/>
                <a:gd name="connsiteY1" fmla="*/ 166972 h 2137794"/>
                <a:gd name="connsiteX2" fmla="*/ 301566 w 2943166"/>
                <a:gd name="connsiteY2" fmla="*/ 78072 h 2137794"/>
                <a:gd name="connsiteX3" fmla="*/ 568266 w 2943166"/>
                <a:gd name="connsiteY3" fmla="*/ 116172 h 2137794"/>
                <a:gd name="connsiteX4" fmla="*/ 619066 w 2943166"/>
                <a:gd name="connsiteY4" fmla="*/ 128872 h 2137794"/>
                <a:gd name="connsiteX5" fmla="*/ 657166 w 2943166"/>
                <a:gd name="connsiteY5" fmla="*/ 116172 h 2137794"/>
                <a:gd name="connsiteX6" fmla="*/ 695266 w 2943166"/>
                <a:gd name="connsiteY6" fmla="*/ 90772 h 2137794"/>
                <a:gd name="connsiteX7" fmla="*/ 758766 w 2943166"/>
                <a:gd name="connsiteY7" fmla="*/ 78072 h 2137794"/>
                <a:gd name="connsiteX8" fmla="*/ 885766 w 2943166"/>
                <a:gd name="connsiteY8" fmla="*/ 14572 h 2137794"/>
                <a:gd name="connsiteX9" fmla="*/ 923866 w 2943166"/>
                <a:gd name="connsiteY9" fmla="*/ 27272 h 2137794"/>
                <a:gd name="connsiteX10" fmla="*/ 1000066 w 2943166"/>
                <a:gd name="connsiteY10" fmla="*/ 90772 h 2137794"/>
                <a:gd name="connsiteX11" fmla="*/ 1076266 w 2943166"/>
                <a:gd name="connsiteY11" fmla="*/ 103472 h 2137794"/>
                <a:gd name="connsiteX12" fmla="*/ 1177866 w 2943166"/>
                <a:gd name="connsiteY12" fmla="*/ 141572 h 2137794"/>
                <a:gd name="connsiteX13" fmla="*/ 1254066 w 2943166"/>
                <a:gd name="connsiteY13" fmla="*/ 90772 h 2137794"/>
                <a:gd name="connsiteX14" fmla="*/ 1342966 w 2943166"/>
                <a:gd name="connsiteY14" fmla="*/ 90772 h 2137794"/>
                <a:gd name="connsiteX15" fmla="*/ 1419166 w 2943166"/>
                <a:gd name="connsiteY15" fmla="*/ 39972 h 2137794"/>
                <a:gd name="connsiteX16" fmla="*/ 1469966 w 2943166"/>
                <a:gd name="connsiteY16" fmla="*/ 78072 h 2137794"/>
                <a:gd name="connsiteX17" fmla="*/ 1495366 w 2943166"/>
                <a:gd name="connsiteY17" fmla="*/ 116172 h 2137794"/>
                <a:gd name="connsiteX18" fmla="*/ 1596966 w 2943166"/>
                <a:gd name="connsiteY18" fmla="*/ 90772 h 2137794"/>
                <a:gd name="connsiteX19" fmla="*/ 1635066 w 2943166"/>
                <a:gd name="connsiteY19" fmla="*/ 65372 h 2137794"/>
                <a:gd name="connsiteX20" fmla="*/ 1736666 w 2943166"/>
                <a:gd name="connsiteY20" fmla="*/ 103472 h 2137794"/>
                <a:gd name="connsiteX21" fmla="*/ 1787466 w 2943166"/>
                <a:gd name="connsiteY21" fmla="*/ 116172 h 2137794"/>
                <a:gd name="connsiteX22" fmla="*/ 1876366 w 2943166"/>
                <a:gd name="connsiteY22" fmla="*/ 103472 h 2137794"/>
                <a:gd name="connsiteX23" fmla="*/ 1952566 w 2943166"/>
                <a:gd name="connsiteY23" fmla="*/ 141572 h 2137794"/>
                <a:gd name="connsiteX24" fmla="*/ 1990666 w 2943166"/>
                <a:gd name="connsiteY24" fmla="*/ 154272 h 2137794"/>
                <a:gd name="connsiteX25" fmla="*/ 2244666 w 2943166"/>
                <a:gd name="connsiteY25" fmla="*/ 141572 h 2137794"/>
                <a:gd name="connsiteX26" fmla="*/ 2257366 w 2943166"/>
                <a:gd name="connsiteY26" fmla="*/ 78072 h 2137794"/>
                <a:gd name="connsiteX27" fmla="*/ 2409766 w 2943166"/>
                <a:gd name="connsiteY27" fmla="*/ 90772 h 2137794"/>
                <a:gd name="connsiteX28" fmla="*/ 2485966 w 2943166"/>
                <a:gd name="connsiteY28" fmla="*/ 128872 h 2137794"/>
                <a:gd name="connsiteX29" fmla="*/ 2562166 w 2943166"/>
                <a:gd name="connsiteY29" fmla="*/ 103472 h 2137794"/>
                <a:gd name="connsiteX30" fmla="*/ 2612966 w 2943166"/>
                <a:gd name="connsiteY30" fmla="*/ 90772 h 2137794"/>
                <a:gd name="connsiteX31" fmla="*/ 2689166 w 2943166"/>
                <a:gd name="connsiteY31" fmla="*/ 65372 h 2137794"/>
                <a:gd name="connsiteX32" fmla="*/ 2727266 w 2943166"/>
                <a:gd name="connsiteY32" fmla="*/ 78072 h 2137794"/>
                <a:gd name="connsiteX33" fmla="*/ 2739966 w 2943166"/>
                <a:gd name="connsiteY33" fmla="*/ 116172 h 2137794"/>
                <a:gd name="connsiteX34" fmla="*/ 2866966 w 2943166"/>
                <a:gd name="connsiteY34" fmla="*/ 128872 h 2137794"/>
                <a:gd name="connsiteX35" fmla="*/ 2930466 w 2943166"/>
                <a:gd name="connsiteY35" fmla="*/ 243172 h 2137794"/>
                <a:gd name="connsiteX36" fmla="*/ 2943166 w 2943166"/>
                <a:gd name="connsiteY36" fmla="*/ 281272 h 2137794"/>
                <a:gd name="connsiteX37" fmla="*/ 2917766 w 2943166"/>
                <a:gd name="connsiteY37" fmla="*/ 408272 h 2137794"/>
                <a:gd name="connsiteX38" fmla="*/ 2905066 w 2943166"/>
                <a:gd name="connsiteY38" fmla="*/ 484472 h 2137794"/>
                <a:gd name="connsiteX39" fmla="*/ 2803466 w 2943166"/>
                <a:gd name="connsiteY39" fmla="*/ 573372 h 2137794"/>
                <a:gd name="connsiteX40" fmla="*/ 2816166 w 2943166"/>
                <a:gd name="connsiteY40" fmla="*/ 611472 h 2137794"/>
                <a:gd name="connsiteX41" fmla="*/ 2841566 w 2943166"/>
                <a:gd name="connsiteY41" fmla="*/ 649572 h 2137794"/>
                <a:gd name="connsiteX42" fmla="*/ 2828866 w 2943166"/>
                <a:gd name="connsiteY42" fmla="*/ 713072 h 2137794"/>
                <a:gd name="connsiteX43" fmla="*/ 2841566 w 2943166"/>
                <a:gd name="connsiteY43" fmla="*/ 751172 h 2137794"/>
                <a:gd name="connsiteX44" fmla="*/ 2866966 w 2943166"/>
                <a:gd name="connsiteY44" fmla="*/ 789272 h 2137794"/>
                <a:gd name="connsiteX45" fmla="*/ 2892366 w 2943166"/>
                <a:gd name="connsiteY45" fmla="*/ 865472 h 2137794"/>
                <a:gd name="connsiteX46" fmla="*/ 2854266 w 2943166"/>
                <a:gd name="connsiteY46" fmla="*/ 916272 h 2137794"/>
                <a:gd name="connsiteX47" fmla="*/ 2790766 w 2943166"/>
                <a:gd name="connsiteY47" fmla="*/ 992472 h 2137794"/>
                <a:gd name="connsiteX48" fmla="*/ 2803466 w 2943166"/>
                <a:gd name="connsiteY48" fmla="*/ 1030572 h 2137794"/>
                <a:gd name="connsiteX49" fmla="*/ 2841566 w 2943166"/>
                <a:gd name="connsiteY49" fmla="*/ 1068672 h 2137794"/>
                <a:gd name="connsiteX50" fmla="*/ 2790766 w 2943166"/>
                <a:gd name="connsiteY50" fmla="*/ 1144872 h 2137794"/>
                <a:gd name="connsiteX51" fmla="*/ 2778066 w 2943166"/>
                <a:gd name="connsiteY51" fmla="*/ 1182972 h 2137794"/>
                <a:gd name="connsiteX52" fmla="*/ 2816166 w 2943166"/>
                <a:gd name="connsiteY52" fmla="*/ 1221072 h 2137794"/>
                <a:gd name="connsiteX53" fmla="*/ 2854266 w 2943166"/>
                <a:gd name="connsiteY53" fmla="*/ 1246472 h 2137794"/>
                <a:gd name="connsiteX54" fmla="*/ 2905066 w 2943166"/>
                <a:gd name="connsiteY54" fmla="*/ 1411572 h 2137794"/>
                <a:gd name="connsiteX55" fmla="*/ 2930466 w 2943166"/>
                <a:gd name="connsiteY55" fmla="*/ 1614772 h 2137794"/>
                <a:gd name="connsiteX56" fmla="*/ 2917766 w 2943166"/>
                <a:gd name="connsiteY56" fmla="*/ 1690972 h 2137794"/>
                <a:gd name="connsiteX57" fmla="*/ 2943166 w 2943166"/>
                <a:gd name="connsiteY57" fmla="*/ 1805272 h 2137794"/>
                <a:gd name="connsiteX58" fmla="*/ 2905066 w 2943166"/>
                <a:gd name="connsiteY58" fmla="*/ 1906872 h 2137794"/>
                <a:gd name="connsiteX59" fmla="*/ 2892366 w 2943166"/>
                <a:gd name="connsiteY59" fmla="*/ 1944972 h 2137794"/>
                <a:gd name="connsiteX60" fmla="*/ 2905066 w 2943166"/>
                <a:gd name="connsiteY60" fmla="*/ 1995772 h 2137794"/>
                <a:gd name="connsiteX61" fmla="*/ 2917766 w 2943166"/>
                <a:gd name="connsiteY61" fmla="*/ 2033872 h 2137794"/>
                <a:gd name="connsiteX62" fmla="*/ 2879666 w 2943166"/>
                <a:gd name="connsiteY62" fmla="*/ 2059272 h 2137794"/>
                <a:gd name="connsiteX63" fmla="*/ 2816166 w 2943166"/>
                <a:gd name="connsiteY63" fmla="*/ 2122772 h 2137794"/>
                <a:gd name="connsiteX64" fmla="*/ 2765366 w 2943166"/>
                <a:gd name="connsiteY64" fmla="*/ 2110072 h 2137794"/>
                <a:gd name="connsiteX65" fmla="*/ 2676466 w 2943166"/>
                <a:gd name="connsiteY65" fmla="*/ 2084672 h 2137794"/>
                <a:gd name="connsiteX66" fmla="*/ 2600266 w 2943166"/>
                <a:gd name="connsiteY66" fmla="*/ 2033872 h 2137794"/>
                <a:gd name="connsiteX67" fmla="*/ 2562166 w 2943166"/>
                <a:gd name="connsiteY67" fmla="*/ 2046572 h 2137794"/>
                <a:gd name="connsiteX68" fmla="*/ 2524066 w 2943166"/>
                <a:gd name="connsiteY68" fmla="*/ 1995772 h 2137794"/>
                <a:gd name="connsiteX69" fmla="*/ 2498666 w 2943166"/>
                <a:gd name="connsiteY69" fmla="*/ 1957672 h 2137794"/>
                <a:gd name="connsiteX70" fmla="*/ 2460566 w 2943166"/>
                <a:gd name="connsiteY70" fmla="*/ 1944972 h 2137794"/>
                <a:gd name="connsiteX71" fmla="*/ 2409766 w 2943166"/>
                <a:gd name="connsiteY71" fmla="*/ 1995772 h 2137794"/>
                <a:gd name="connsiteX72" fmla="*/ 2333566 w 2943166"/>
                <a:gd name="connsiteY72" fmla="*/ 2097372 h 2137794"/>
                <a:gd name="connsiteX73" fmla="*/ 2282766 w 2943166"/>
                <a:gd name="connsiteY73" fmla="*/ 2071972 h 2137794"/>
                <a:gd name="connsiteX74" fmla="*/ 2257366 w 2943166"/>
                <a:gd name="connsiteY74" fmla="*/ 2033872 h 2137794"/>
                <a:gd name="connsiteX75" fmla="*/ 2206566 w 2943166"/>
                <a:gd name="connsiteY75" fmla="*/ 1983072 h 2137794"/>
                <a:gd name="connsiteX76" fmla="*/ 2143066 w 2943166"/>
                <a:gd name="connsiteY76" fmla="*/ 1995772 h 2137794"/>
                <a:gd name="connsiteX77" fmla="*/ 2041466 w 2943166"/>
                <a:gd name="connsiteY77" fmla="*/ 2059272 h 2137794"/>
                <a:gd name="connsiteX78" fmla="*/ 2003366 w 2943166"/>
                <a:gd name="connsiteY78" fmla="*/ 2071972 h 2137794"/>
                <a:gd name="connsiteX79" fmla="*/ 1965266 w 2943166"/>
                <a:gd name="connsiteY79" fmla="*/ 2046572 h 2137794"/>
                <a:gd name="connsiteX80" fmla="*/ 1901766 w 2943166"/>
                <a:gd name="connsiteY80" fmla="*/ 1995772 h 2137794"/>
                <a:gd name="connsiteX81" fmla="*/ 1863666 w 2943166"/>
                <a:gd name="connsiteY81" fmla="*/ 1983072 h 2137794"/>
                <a:gd name="connsiteX82" fmla="*/ 1711266 w 2943166"/>
                <a:gd name="connsiteY82" fmla="*/ 2008472 h 2137794"/>
                <a:gd name="connsiteX83" fmla="*/ 1558866 w 2943166"/>
                <a:gd name="connsiteY83" fmla="*/ 2097372 h 2137794"/>
                <a:gd name="connsiteX84" fmla="*/ 1469966 w 2943166"/>
                <a:gd name="connsiteY84" fmla="*/ 2071972 h 2137794"/>
                <a:gd name="connsiteX85" fmla="*/ 1292166 w 2943166"/>
                <a:gd name="connsiteY85" fmla="*/ 2046572 h 2137794"/>
                <a:gd name="connsiteX86" fmla="*/ 1254066 w 2943166"/>
                <a:gd name="connsiteY86" fmla="*/ 2021172 h 2137794"/>
                <a:gd name="connsiteX87" fmla="*/ 1101666 w 2943166"/>
                <a:gd name="connsiteY87" fmla="*/ 1995772 h 2137794"/>
                <a:gd name="connsiteX88" fmla="*/ 961966 w 2943166"/>
                <a:gd name="connsiteY88" fmla="*/ 2008472 h 2137794"/>
                <a:gd name="connsiteX89" fmla="*/ 885766 w 2943166"/>
                <a:gd name="connsiteY89" fmla="*/ 1957672 h 2137794"/>
                <a:gd name="connsiteX90" fmla="*/ 771466 w 2943166"/>
                <a:gd name="connsiteY90" fmla="*/ 2021172 h 2137794"/>
                <a:gd name="connsiteX91" fmla="*/ 733366 w 2943166"/>
                <a:gd name="connsiteY91" fmla="*/ 1983072 h 2137794"/>
                <a:gd name="connsiteX92" fmla="*/ 695266 w 2943166"/>
                <a:gd name="connsiteY92" fmla="*/ 1970372 h 2137794"/>
                <a:gd name="connsiteX93" fmla="*/ 568266 w 2943166"/>
                <a:gd name="connsiteY93" fmla="*/ 1932272 h 2137794"/>
                <a:gd name="connsiteX94" fmla="*/ 428566 w 2943166"/>
                <a:gd name="connsiteY94" fmla="*/ 1957672 h 2137794"/>
                <a:gd name="connsiteX95" fmla="*/ 390466 w 2943166"/>
                <a:gd name="connsiteY95" fmla="*/ 1970372 h 2137794"/>
                <a:gd name="connsiteX96" fmla="*/ 339666 w 2943166"/>
                <a:gd name="connsiteY96" fmla="*/ 1944972 h 2137794"/>
                <a:gd name="connsiteX97" fmla="*/ 314266 w 2943166"/>
                <a:gd name="connsiteY97" fmla="*/ 1906872 h 2137794"/>
                <a:gd name="connsiteX98" fmla="*/ 225366 w 2943166"/>
                <a:gd name="connsiteY98" fmla="*/ 1843372 h 2137794"/>
                <a:gd name="connsiteX99" fmla="*/ 187266 w 2943166"/>
                <a:gd name="connsiteY99" fmla="*/ 1830672 h 2137794"/>
                <a:gd name="connsiteX100" fmla="*/ 136466 w 2943166"/>
                <a:gd name="connsiteY100" fmla="*/ 1843372 h 2137794"/>
                <a:gd name="connsiteX101" fmla="*/ 47566 w 2943166"/>
                <a:gd name="connsiteY101" fmla="*/ 1792572 h 2137794"/>
                <a:gd name="connsiteX102" fmla="*/ 9466 w 2943166"/>
                <a:gd name="connsiteY102" fmla="*/ 1805272 h 2137794"/>
                <a:gd name="connsiteX103" fmla="*/ 136466 w 2943166"/>
                <a:gd name="connsiteY103" fmla="*/ 1729072 h 2137794"/>
                <a:gd name="connsiteX104" fmla="*/ 238066 w 2943166"/>
                <a:gd name="connsiteY104" fmla="*/ 1614772 h 2137794"/>
                <a:gd name="connsiteX105" fmla="*/ 225366 w 2943166"/>
                <a:gd name="connsiteY105" fmla="*/ 1538572 h 2137794"/>
                <a:gd name="connsiteX106" fmla="*/ 199966 w 2943166"/>
                <a:gd name="connsiteY106" fmla="*/ 1500472 h 2137794"/>
                <a:gd name="connsiteX107" fmla="*/ 174566 w 2943166"/>
                <a:gd name="connsiteY107" fmla="*/ 1436972 h 2137794"/>
                <a:gd name="connsiteX108" fmla="*/ 111066 w 2943166"/>
                <a:gd name="connsiteY108" fmla="*/ 1348072 h 2137794"/>
                <a:gd name="connsiteX109" fmla="*/ 98366 w 2943166"/>
                <a:gd name="connsiteY109" fmla="*/ 1309972 h 2137794"/>
                <a:gd name="connsiteX110" fmla="*/ 85666 w 2943166"/>
                <a:gd name="connsiteY110" fmla="*/ 1182972 h 2137794"/>
                <a:gd name="connsiteX111" fmla="*/ 123766 w 2943166"/>
                <a:gd name="connsiteY111" fmla="*/ 1157572 h 2137794"/>
                <a:gd name="connsiteX112" fmla="*/ 111066 w 2943166"/>
                <a:gd name="connsiteY112" fmla="*/ 1119472 h 2137794"/>
                <a:gd name="connsiteX113" fmla="*/ 161866 w 2943166"/>
                <a:gd name="connsiteY113" fmla="*/ 1017872 h 2137794"/>
                <a:gd name="connsiteX114" fmla="*/ 149166 w 2943166"/>
                <a:gd name="connsiteY114" fmla="*/ 979772 h 2137794"/>
                <a:gd name="connsiteX115" fmla="*/ 72966 w 2943166"/>
                <a:gd name="connsiteY115" fmla="*/ 928972 h 2137794"/>
                <a:gd name="connsiteX116" fmla="*/ 34866 w 2943166"/>
                <a:gd name="connsiteY116" fmla="*/ 852772 h 2137794"/>
                <a:gd name="connsiteX117" fmla="*/ 47566 w 2943166"/>
                <a:gd name="connsiteY117" fmla="*/ 814672 h 2137794"/>
                <a:gd name="connsiteX118" fmla="*/ 111066 w 2943166"/>
                <a:gd name="connsiteY118" fmla="*/ 751172 h 2137794"/>
                <a:gd name="connsiteX119" fmla="*/ 187266 w 2943166"/>
                <a:gd name="connsiteY119" fmla="*/ 700372 h 2137794"/>
                <a:gd name="connsiteX120" fmla="*/ 174566 w 2943166"/>
                <a:gd name="connsiteY120" fmla="*/ 649572 h 2137794"/>
                <a:gd name="connsiteX121" fmla="*/ 161866 w 2943166"/>
                <a:gd name="connsiteY121" fmla="*/ 611472 h 2137794"/>
                <a:gd name="connsiteX122" fmla="*/ 212666 w 2943166"/>
                <a:gd name="connsiteY122" fmla="*/ 560672 h 2137794"/>
                <a:gd name="connsiteX123" fmla="*/ 250766 w 2943166"/>
                <a:gd name="connsiteY123" fmla="*/ 547972 h 2137794"/>
                <a:gd name="connsiteX124" fmla="*/ 288866 w 2943166"/>
                <a:gd name="connsiteY124" fmla="*/ 497172 h 2137794"/>
                <a:gd name="connsiteX125" fmla="*/ 250766 w 2943166"/>
                <a:gd name="connsiteY125" fmla="*/ 471772 h 2137794"/>
                <a:gd name="connsiteX126" fmla="*/ 250766 w 2943166"/>
                <a:gd name="connsiteY126" fmla="*/ 382872 h 2137794"/>
                <a:gd name="connsiteX127" fmla="*/ 225366 w 2943166"/>
                <a:gd name="connsiteY127" fmla="*/ 332072 h 2137794"/>
                <a:gd name="connsiteX128" fmla="*/ 161866 w 2943166"/>
                <a:gd name="connsiteY128" fmla="*/ 319372 h 2137794"/>
                <a:gd name="connsiteX129" fmla="*/ 161866 w 2943166"/>
                <a:gd name="connsiteY129" fmla="*/ 141572 h 2137794"/>
                <a:gd name="connsiteX130" fmla="*/ 199966 w 2943166"/>
                <a:gd name="connsiteY130" fmla="*/ 90772 h 2137794"/>
                <a:gd name="connsiteX131" fmla="*/ 225366 w 2943166"/>
                <a:gd name="connsiteY131" fmla="*/ 166972 h 213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2943166" h="2137794">
                  <a:moveTo>
                    <a:pt x="225366" y="166972"/>
                  </a:moveTo>
                  <a:lnTo>
                    <a:pt x="225366" y="166972"/>
                  </a:lnTo>
                  <a:cubicBezTo>
                    <a:pt x="250766" y="137339"/>
                    <a:pt x="263702" y="87538"/>
                    <a:pt x="301566" y="78072"/>
                  </a:cubicBezTo>
                  <a:cubicBezTo>
                    <a:pt x="613852" y="0"/>
                    <a:pt x="452977" y="66762"/>
                    <a:pt x="568266" y="116172"/>
                  </a:cubicBezTo>
                  <a:cubicBezTo>
                    <a:pt x="584309" y="123048"/>
                    <a:pt x="602133" y="124639"/>
                    <a:pt x="619066" y="128872"/>
                  </a:cubicBezTo>
                  <a:cubicBezTo>
                    <a:pt x="631766" y="124639"/>
                    <a:pt x="645192" y="122159"/>
                    <a:pt x="657166" y="116172"/>
                  </a:cubicBezTo>
                  <a:cubicBezTo>
                    <a:pt x="670818" y="109346"/>
                    <a:pt x="680974" y="96131"/>
                    <a:pt x="695266" y="90772"/>
                  </a:cubicBezTo>
                  <a:cubicBezTo>
                    <a:pt x="715477" y="83193"/>
                    <a:pt x="737599" y="82305"/>
                    <a:pt x="758766" y="78072"/>
                  </a:cubicBezTo>
                  <a:cubicBezTo>
                    <a:pt x="787641" y="60747"/>
                    <a:pt x="849379" y="19120"/>
                    <a:pt x="885766" y="14572"/>
                  </a:cubicBezTo>
                  <a:cubicBezTo>
                    <a:pt x="899050" y="12912"/>
                    <a:pt x="911166" y="23039"/>
                    <a:pt x="923866" y="27272"/>
                  </a:cubicBezTo>
                  <a:cubicBezTo>
                    <a:pt x="941551" y="44957"/>
                    <a:pt x="973544" y="81931"/>
                    <a:pt x="1000066" y="90772"/>
                  </a:cubicBezTo>
                  <a:cubicBezTo>
                    <a:pt x="1024495" y="98915"/>
                    <a:pt x="1050866" y="99239"/>
                    <a:pt x="1076266" y="103472"/>
                  </a:cubicBezTo>
                  <a:cubicBezTo>
                    <a:pt x="1104405" y="122231"/>
                    <a:pt x="1138886" y="152203"/>
                    <a:pt x="1177866" y="141572"/>
                  </a:cubicBezTo>
                  <a:cubicBezTo>
                    <a:pt x="1207317" y="133540"/>
                    <a:pt x="1254066" y="90772"/>
                    <a:pt x="1254066" y="90772"/>
                  </a:cubicBezTo>
                  <a:cubicBezTo>
                    <a:pt x="1294048" y="104099"/>
                    <a:pt x="1298315" y="113098"/>
                    <a:pt x="1342966" y="90772"/>
                  </a:cubicBezTo>
                  <a:cubicBezTo>
                    <a:pt x="1370270" y="77120"/>
                    <a:pt x="1419166" y="39972"/>
                    <a:pt x="1419166" y="39972"/>
                  </a:cubicBezTo>
                  <a:cubicBezTo>
                    <a:pt x="1436099" y="52672"/>
                    <a:pt x="1454999" y="63105"/>
                    <a:pt x="1469966" y="78072"/>
                  </a:cubicBezTo>
                  <a:cubicBezTo>
                    <a:pt x="1480759" y="88865"/>
                    <a:pt x="1480690" y="111979"/>
                    <a:pt x="1495366" y="116172"/>
                  </a:cubicBezTo>
                  <a:cubicBezTo>
                    <a:pt x="1511870" y="120888"/>
                    <a:pt x="1575674" y="97869"/>
                    <a:pt x="1596966" y="90772"/>
                  </a:cubicBezTo>
                  <a:cubicBezTo>
                    <a:pt x="1609666" y="82305"/>
                    <a:pt x="1619920" y="67265"/>
                    <a:pt x="1635066" y="65372"/>
                  </a:cubicBezTo>
                  <a:cubicBezTo>
                    <a:pt x="1701565" y="57060"/>
                    <a:pt x="1689068" y="83073"/>
                    <a:pt x="1736666" y="103472"/>
                  </a:cubicBezTo>
                  <a:cubicBezTo>
                    <a:pt x="1752709" y="110348"/>
                    <a:pt x="1770533" y="111939"/>
                    <a:pt x="1787466" y="116172"/>
                  </a:cubicBezTo>
                  <a:cubicBezTo>
                    <a:pt x="1817099" y="111939"/>
                    <a:pt x="1846432" y="103472"/>
                    <a:pt x="1876366" y="103472"/>
                  </a:cubicBezTo>
                  <a:cubicBezTo>
                    <a:pt x="1908288" y="103472"/>
                    <a:pt x="1926882" y="128730"/>
                    <a:pt x="1952566" y="141572"/>
                  </a:cubicBezTo>
                  <a:cubicBezTo>
                    <a:pt x="1964540" y="147559"/>
                    <a:pt x="1977966" y="150039"/>
                    <a:pt x="1990666" y="154272"/>
                  </a:cubicBezTo>
                  <a:cubicBezTo>
                    <a:pt x="2075333" y="150039"/>
                    <a:pt x="2163155" y="164861"/>
                    <a:pt x="2244666" y="141572"/>
                  </a:cubicBezTo>
                  <a:cubicBezTo>
                    <a:pt x="2265421" y="135642"/>
                    <a:pt x="2236735" y="84420"/>
                    <a:pt x="2257366" y="78072"/>
                  </a:cubicBezTo>
                  <a:cubicBezTo>
                    <a:pt x="2306088" y="63081"/>
                    <a:pt x="2358966" y="86539"/>
                    <a:pt x="2409766" y="90772"/>
                  </a:cubicBezTo>
                  <a:cubicBezTo>
                    <a:pt x="2424747" y="100759"/>
                    <a:pt x="2463432" y="131376"/>
                    <a:pt x="2485966" y="128872"/>
                  </a:cubicBezTo>
                  <a:cubicBezTo>
                    <a:pt x="2512576" y="125915"/>
                    <a:pt x="2536191" y="109966"/>
                    <a:pt x="2562166" y="103472"/>
                  </a:cubicBezTo>
                  <a:cubicBezTo>
                    <a:pt x="2579099" y="99239"/>
                    <a:pt x="2596248" y="95788"/>
                    <a:pt x="2612966" y="90772"/>
                  </a:cubicBezTo>
                  <a:cubicBezTo>
                    <a:pt x="2638611" y="83079"/>
                    <a:pt x="2689166" y="65372"/>
                    <a:pt x="2689166" y="65372"/>
                  </a:cubicBezTo>
                  <a:cubicBezTo>
                    <a:pt x="2701866" y="69605"/>
                    <a:pt x="2717800" y="68606"/>
                    <a:pt x="2727266" y="78072"/>
                  </a:cubicBezTo>
                  <a:cubicBezTo>
                    <a:pt x="2736732" y="87538"/>
                    <a:pt x="2727385" y="111597"/>
                    <a:pt x="2739966" y="116172"/>
                  </a:cubicBezTo>
                  <a:cubicBezTo>
                    <a:pt x="2779949" y="130711"/>
                    <a:pt x="2824633" y="124639"/>
                    <a:pt x="2866966" y="128872"/>
                  </a:cubicBezTo>
                  <a:cubicBezTo>
                    <a:pt x="2898046" y="222111"/>
                    <a:pt x="2873434" y="186140"/>
                    <a:pt x="2930466" y="243172"/>
                  </a:cubicBezTo>
                  <a:cubicBezTo>
                    <a:pt x="2934699" y="255872"/>
                    <a:pt x="2943166" y="267885"/>
                    <a:pt x="2943166" y="281272"/>
                  </a:cubicBezTo>
                  <a:cubicBezTo>
                    <a:pt x="2943166" y="392102"/>
                    <a:pt x="2933406" y="337893"/>
                    <a:pt x="2917766" y="408272"/>
                  </a:cubicBezTo>
                  <a:cubicBezTo>
                    <a:pt x="2912180" y="433409"/>
                    <a:pt x="2915722" y="461030"/>
                    <a:pt x="2905066" y="484472"/>
                  </a:cubicBezTo>
                  <a:cubicBezTo>
                    <a:pt x="2877437" y="545257"/>
                    <a:pt x="2854068" y="548071"/>
                    <a:pt x="2803466" y="573372"/>
                  </a:cubicBezTo>
                  <a:cubicBezTo>
                    <a:pt x="2807699" y="586072"/>
                    <a:pt x="2810179" y="599498"/>
                    <a:pt x="2816166" y="611472"/>
                  </a:cubicBezTo>
                  <a:cubicBezTo>
                    <a:pt x="2822992" y="625124"/>
                    <a:pt x="2839673" y="634426"/>
                    <a:pt x="2841566" y="649572"/>
                  </a:cubicBezTo>
                  <a:cubicBezTo>
                    <a:pt x="2844243" y="670991"/>
                    <a:pt x="2833099" y="691905"/>
                    <a:pt x="2828866" y="713072"/>
                  </a:cubicBezTo>
                  <a:cubicBezTo>
                    <a:pt x="2833099" y="725772"/>
                    <a:pt x="2835579" y="739198"/>
                    <a:pt x="2841566" y="751172"/>
                  </a:cubicBezTo>
                  <a:cubicBezTo>
                    <a:pt x="2848392" y="764824"/>
                    <a:pt x="2860767" y="775324"/>
                    <a:pt x="2866966" y="789272"/>
                  </a:cubicBezTo>
                  <a:cubicBezTo>
                    <a:pt x="2877840" y="813738"/>
                    <a:pt x="2892366" y="865472"/>
                    <a:pt x="2892366" y="865472"/>
                  </a:cubicBezTo>
                  <a:cubicBezTo>
                    <a:pt x="2879666" y="882405"/>
                    <a:pt x="2868041" y="900201"/>
                    <a:pt x="2854266" y="916272"/>
                  </a:cubicBezTo>
                  <a:cubicBezTo>
                    <a:pt x="2780927" y="1001835"/>
                    <a:pt x="2846904" y="908265"/>
                    <a:pt x="2790766" y="992472"/>
                  </a:cubicBezTo>
                  <a:cubicBezTo>
                    <a:pt x="2794999" y="1005172"/>
                    <a:pt x="2796040" y="1019433"/>
                    <a:pt x="2803466" y="1030572"/>
                  </a:cubicBezTo>
                  <a:cubicBezTo>
                    <a:pt x="2813429" y="1045516"/>
                    <a:pt x="2843549" y="1050821"/>
                    <a:pt x="2841566" y="1068672"/>
                  </a:cubicBezTo>
                  <a:cubicBezTo>
                    <a:pt x="2838195" y="1099012"/>
                    <a:pt x="2807699" y="1119472"/>
                    <a:pt x="2790766" y="1144872"/>
                  </a:cubicBezTo>
                  <a:cubicBezTo>
                    <a:pt x="2783340" y="1156011"/>
                    <a:pt x="2782299" y="1170272"/>
                    <a:pt x="2778066" y="1182972"/>
                  </a:cubicBezTo>
                  <a:cubicBezTo>
                    <a:pt x="2790766" y="1195672"/>
                    <a:pt x="2802368" y="1209574"/>
                    <a:pt x="2816166" y="1221072"/>
                  </a:cubicBezTo>
                  <a:cubicBezTo>
                    <a:pt x="2827892" y="1230843"/>
                    <a:pt x="2850073" y="1231796"/>
                    <a:pt x="2854266" y="1246472"/>
                  </a:cubicBezTo>
                  <a:cubicBezTo>
                    <a:pt x="2905151" y="1424571"/>
                    <a:pt x="2808870" y="1379507"/>
                    <a:pt x="2905066" y="1411572"/>
                  </a:cubicBezTo>
                  <a:cubicBezTo>
                    <a:pt x="2915523" y="1474312"/>
                    <a:pt x="2930466" y="1553723"/>
                    <a:pt x="2930466" y="1614772"/>
                  </a:cubicBezTo>
                  <a:cubicBezTo>
                    <a:pt x="2930466" y="1640522"/>
                    <a:pt x="2921999" y="1665572"/>
                    <a:pt x="2917766" y="1690972"/>
                  </a:cubicBezTo>
                  <a:cubicBezTo>
                    <a:pt x="2930862" y="1730261"/>
                    <a:pt x="2943166" y="1760570"/>
                    <a:pt x="2943166" y="1805272"/>
                  </a:cubicBezTo>
                  <a:cubicBezTo>
                    <a:pt x="2943166" y="1844296"/>
                    <a:pt x="2919516" y="1873154"/>
                    <a:pt x="2905066" y="1906872"/>
                  </a:cubicBezTo>
                  <a:cubicBezTo>
                    <a:pt x="2899793" y="1919177"/>
                    <a:pt x="2896599" y="1932272"/>
                    <a:pt x="2892366" y="1944972"/>
                  </a:cubicBezTo>
                  <a:cubicBezTo>
                    <a:pt x="2896599" y="1961905"/>
                    <a:pt x="2900271" y="1978989"/>
                    <a:pt x="2905066" y="1995772"/>
                  </a:cubicBezTo>
                  <a:cubicBezTo>
                    <a:pt x="2908744" y="2008644"/>
                    <a:pt x="2922738" y="2021443"/>
                    <a:pt x="2917766" y="2033872"/>
                  </a:cubicBezTo>
                  <a:cubicBezTo>
                    <a:pt x="2912097" y="2048044"/>
                    <a:pt x="2892366" y="2050805"/>
                    <a:pt x="2879666" y="2059272"/>
                  </a:cubicBezTo>
                  <a:cubicBezTo>
                    <a:pt x="2865406" y="2080661"/>
                    <a:pt x="2847359" y="2118316"/>
                    <a:pt x="2816166" y="2122772"/>
                  </a:cubicBezTo>
                  <a:cubicBezTo>
                    <a:pt x="2798887" y="2125240"/>
                    <a:pt x="2782149" y="2114867"/>
                    <a:pt x="2765366" y="2110072"/>
                  </a:cubicBezTo>
                  <a:cubicBezTo>
                    <a:pt x="2637829" y="2073633"/>
                    <a:pt x="2835275" y="2124374"/>
                    <a:pt x="2676466" y="2084672"/>
                  </a:cubicBezTo>
                  <a:cubicBezTo>
                    <a:pt x="2653559" y="2061765"/>
                    <a:pt x="2637025" y="2033872"/>
                    <a:pt x="2600266" y="2033872"/>
                  </a:cubicBezTo>
                  <a:cubicBezTo>
                    <a:pt x="2586879" y="2033872"/>
                    <a:pt x="2574866" y="2042339"/>
                    <a:pt x="2562166" y="2046572"/>
                  </a:cubicBezTo>
                  <a:cubicBezTo>
                    <a:pt x="2549466" y="2029639"/>
                    <a:pt x="2536369" y="2012996"/>
                    <a:pt x="2524066" y="1995772"/>
                  </a:cubicBezTo>
                  <a:cubicBezTo>
                    <a:pt x="2515194" y="1983352"/>
                    <a:pt x="2510585" y="1967207"/>
                    <a:pt x="2498666" y="1957672"/>
                  </a:cubicBezTo>
                  <a:cubicBezTo>
                    <a:pt x="2488213" y="1949309"/>
                    <a:pt x="2473266" y="1949205"/>
                    <a:pt x="2460566" y="1944972"/>
                  </a:cubicBezTo>
                  <a:cubicBezTo>
                    <a:pt x="2443633" y="1961905"/>
                    <a:pt x="2424468" y="1976869"/>
                    <a:pt x="2409766" y="1995772"/>
                  </a:cubicBezTo>
                  <a:cubicBezTo>
                    <a:pt x="2299305" y="2137794"/>
                    <a:pt x="2435048" y="1995890"/>
                    <a:pt x="2333566" y="2097372"/>
                  </a:cubicBezTo>
                  <a:cubicBezTo>
                    <a:pt x="2316633" y="2088905"/>
                    <a:pt x="2297310" y="2084092"/>
                    <a:pt x="2282766" y="2071972"/>
                  </a:cubicBezTo>
                  <a:cubicBezTo>
                    <a:pt x="2271040" y="2062201"/>
                    <a:pt x="2267299" y="2045461"/>
                    <a:pt x="2257366" y="2033872"/>
                  </a:cubicBezTo>
                  <a:cubicBezTo>
                    <a:pt x="2241781" y="2015690"/>
                    <a:pt x="2223499" y="2000005"/>
                    <a:pt x="2206566" y="1983072"/>
                  </a:cubicBezTo>
                  <a:cubicBezTo>
                    <a:pt x="2185399" y="1987305"/>
                    <a:pt x="2163544" y="1988946"/>
                    <a:pt x="2143066" y="1995772"/>
                  </a:cubicBezTo>
                  <a:cubicBezTo>
                    <a:pt x="2077909" y="2017491"/>
                    <a:pt x="2102297" y="2024511"/>
                    <a:pt x="2041466" y="2059272"/>
                  </a:cubicBezTo>
                  <a:cubicBezTo>
                    <a:pt x="2029843" y="2065914"/>
                    <a:pt x="2016066" y="2067739"/>
                    <a:pt x="2003366" y="2071972"/>
                  </a:cubicBezTo>
                  <a:cubicBezTo>
                    <a:pt x="1990666" y="2063505"/>
                    <a:pt x="1977477" y="2055730"/>
                    <a:pt x="1965266" y="2046572"/>
                  </a:cubicBezTo>
                  <a:cubicBezTo>
                    <a:pt x="1943581" y="2030308"/>
                    <a:pt x="1924752" y="2010138"/>
                    <a:pt x="1901766" y="1995772"/>
                  </a:cubicBezTo>
                  <a:cubicBezTo>
                    <a:pt x="1890414" y="1988677"/>
                    <a:pt x="1876366" y="1987305"/>
                    <a:pt x="1863666" y="1983072"/>
                  </a:cubicBezTo>
                  <a:cubicBezTo>
                    <a:pt x="1812866" y="1991539"/>
                    <a:pt x="1759488" y="1990389"/>
                    <a:pt x="1711266" y="2008472"/>
                  </a:cubicBezTo>
                  <a:cubicBezTo>
                    <a:pt x="1656199" y="2029122"/>
                    <a:pt x="1558866" y="2097372"/>
                    <a:pt x="1558866" y="2097372"/>
                  </a:cubicBezTo>
                  <a:cubicBezTo>
                    <a:pt x="1530416" y="2087889"/>
                    <a:pt x="1499582" y="2076528"/>
                    <a:pt x="1469966" y="2071972"/>
                  </a:cubicBezTo>
                  <a:cubicBezTo>
                    <a:pt x="1208514" y="2031749"/>
                    <a:pt x="1464036" y="2080946"/>
                    <a:pt x="1292166" y="2046572"/>
                  </a:cubicBezTo>
                  <a:cubicBezTo>
                    <a:pt x="1279466" y="2038105"/>
                    <a:pt x="1268095" y="2027185"/>
                    <a:pt x="1254066" y="2021172"/>
                  </a:cubicBezTo>
                  <a:cubicBezTo>
                    <a:pt x="1219514" y="2006364"/>
                    <a:pt x="1124069" y="1998572"/>
                    <a:pt x="1101666" y="1995772"/>
                  </a:cubicBezTo>
                  <a:cubicBezTo>
                    <a:pt x="1055099" y="2000005"/>
                    <a:pt x="1008013" y="2016598"/>
                    <a:pt x="961966" y="2008472"/>
                  </a:cubicBezTo>
                  <a:cubicBezTo>
                    <a:pt x="931904" y="2003167"/>
                    <a:pt x="885766" y="1957672"/>
                    <a:pt x="885766" y="1957672"/>
                  </a:cubicBezTo>
                  <a:cubicBezTo>
                    <a:pt x="800100" y="2043338"/>
                    <a:pt x="843644" y="2045231"/>
                    <a:pt x="771466" y="2021172"/>
                  </a:cubicBezTo>
                  <a:cubicBezTo>
                    <a:pt x="758766" y="2008472"/>
                    <a:pt x="748310" y="1993035"/>
                    <a:pt x="733366" y="1983072"/>
                  </a:cubicBezTo>
                  <a:cubicBezTo>
                    <a:pt x="722227" y="1975646"/>
                    <a:pt x="708088" y="1974219"/>
                    <a:pt x="695266" y="1970372"/>
                  </a:cubicBezTo>
                  <a:cubicBezTo>
                    <a:pt x="549878" y="1926755"/>
                    <a:pt x="654549" y="1961033"/>
                    <a:pt x="568266" y="1932272"/>
                  </a:cubicBezTo>
                  <a:cubicBezTo>
                    <a:pt x="521699" y="1940739"/>
                    <a:pt x="474845" y="1947755"/>
                    <a:pt x="428566" y="1957672"/>
                  </a:cubicBezTo>
                  <a:cubicBezTo>
                    <a:pt x="415476" y="1960477"/>
                    <a:pt x="403718" y="1972265"/>
                    <a:pt x="390466" y="1970372"/>
                  </a:cubicBezTo>
                  <a:cubicBezTo>
                    <a:pt x="371724" y="1967695"/>
                    <a:pt x="356599" y="1953439"/>
                    <a:pt x="339666" y="1944972"/>
                  </a:cubicBezTo>
                  <a:cubicBezTo>
                    <a:pt x="331199" y="1932272"/>
                    <a:pt x="325059" y="1917665"/>
                    <a:pt x="314266" y="1906872"/>
                  </a:cubicBezTo>
                  <a:cubicBezTo>
                    <a:pt x="308513" y="1901119"/>
                    <a:pt x="239788" y="1850583"/>
                    <a:pt x="225366" y="1843372"/>
                  </a:cubicBezTo>
                  <a:cubicBezTo>
                    <a:pt x="213392" y="1837385"/>
                    <a:pt x="199966" y="1834905"/>
                    <a:pt x="187266" y="1830672"/>
                  </a:cubicBezTo>
                  <a:cubicBezTo>
                    <a:pt x="170333" y="1834905"/>
                    <a:pt x="153786" y="1845537"/>
                    <a:pt x="136466" y="1843372"/>
                  </a:cubicBezTo>
                  <a:cubicBezTo>
                    <a:pt x="116635" y="1840893"/>
                    <a:pt x="65444" y="1804491"/>
                    <a:pt x="47566" y="1792572"/>
                  </a:cubicBezTo>
                  <a:cubicBezTo>
                    <a:pt x="34866" y="1796805"/>
                    <a:pt x="0" y="1814738"/>
                    <a:pt x="9466" y="1805272"/>
                  </a:cubicBezTo>
                  <a:cubicBezTo>
                    <a:pt x="137073" y="1677665"/>
                    <a:pt x="36250" y="1809245"/>
                    <a:pt x="136466" y="1729072"/>
                  </a:cubicBezTo>
                  <a:cubicBezTo>
                    <a:pt x="198604" y="1679362"/>
                    <a:pt x="203302" y="1666918"/>
                    <a:pt x="238066" y="1614772"/>
                  </a:cubicBezTo>
                  <a:cubicBezTo>
                    <a:pt x="233833" y="1589372"/>
                    <a:pt x="233509" y="1563001"/>
                    <a:pt x="225366" y="1538572"/>
                  </a:cubicBezTo>
                  <a:cubicBezTo>
                    <a:pt x="220539" y="1524092"/>
                    <a:pt x="206792" y="1514124"/>
                    <a:pt x="199966" y="1500472"/>
                  </a:cubicBezTo>
                  <a:cubicBezTo>
                    <a:pt x="189771" y="1480082"/>
                    <a:pt x="184761" y="1457362"/>
                    <a:pt x="174566" y="1436972"/>
                  </a:cubicBezTo>
                  <a:cubicBezTo>
                    <a:pt x="165281" y="1418401"/>
                    <a:pt x="119695" y="1359577"/>
                    <a:pt x="111066" y="1348072"/>
                  </a:cubicBezTo>
                  <a:cubicBezTo>
                    <a:pt x="106833" y="1335372"/>
                    <a:pt x="104353" y="1321946"/>
                    <a:pt x="98366" y="1309972"/>
                  </a:cubicBezTo>
                  <a:cubicBezTo>
                    <a:pt x="69771" y="1252782"/>
                    <a:pt x="44509" y="1275575"/>
                    <a:pt x="85666" y="1182972"/>
                  </a:cubicBezTo>
                  <a:cubicBezTo>
                    <a:pt x="91865" y="1169024"/>
                    <a:pt x="111066" y="1166039"/>
                    <a:pt x="123766" y="1157572"/>
                  </a:cubicBezTo>
                  <a:cubicBezTo>
                    <a:pt x="119533" y="1144872"/>
                    <a:pt x="109406" y="1132756"/>
                    <a:pt x="111066" y="1119472"/>
                  </a:cubicBezTo>
                  <a:cubicBezTo>
                    <a:pt x="115846" y="1081234"/>
                    <a:pt x="141422" y="1048538"/>
                    <a:pt x="161866" y="1017872"/>
                  </a:cubicBezTo>
                  <a:cubicBezTo>
                    <a:pt x="157633" y="1005172"/>
                    <a:pt x="158632" y="989238"/>
                    <a:pt x="149166" y="979772"/>
                  </a:cubicBezTo>
                  <a:cubicBezTo>
                    <a:pt x="127580" y="958186"/>
                    <a:pt x="72966" y="928972"/>
                    <a:pt x="72966" y="928972"/>
                  </a:cubicBezTo>
                  <a:cubicBezTo>
                    <a:pt x="60124" y="909709"/>
                    <a:pt x="34866" y="879062"/>
                    <a:pt x="34866" y="852772"/>
                  </a:cubicBezTo>
                  <a:cubicBezTo>
                    <a:pt x="34866" y="839385"/>
                    <a:pt x="39534" y="825382"/>
                    <a:pt x="47566" y="814672"/>
                  </a:cubicBezTo>
                  <a:cubicBezTo>
                    <a:pt x="65527" y="790725"/>
                    <a:pt x="87898" y="770127"/>
                    <a:pt x="111066" y="751172"/>
                  </a:cubicBezTo>
                  <a:cubicBezTo>
                    <a:pt x="134693" y="731841"/>
                    <a:pt x="187266" y="700372"/>
                    <a:pt x="187266" y="700372"/>
                  </a:cubicBezTo>
                  <a:cubicBezTo>
                    <a:pt x="236079" y="627153"/>
                    <a:pt x="213125" y="688131"/>
                    <a:pt x="174566" y="649572"/>
                  </a:cubicBezTo>
                  <a:cubicBezTo>
                    <a:pt x="165100" y="640106"/>
                    <a:pt x="166099" y="624172"/>
                    <a:pt x="161866" y="611472"/>
                  </a:cubicBezTo>
                  <a:cubicBezTo>
                    <a:pt x="178799" y="594539"/>
                    <a:pt x="193179" y="574591"/>
                    <a:pt x="212666" y="560672"/>
                  </a:cubicBezTo>
                  <a:cubicBezTo>
                    <a:pt x="223559" y="552891"/>
                    <a:pt x="240482" y="556542"/>
                    <a:pt x="250766" y="547972"/>
                  </a:cubicBezTo>
                  <a:cubicBezTo>
                    <a:pt x="267027" y="534421"/>
                    <a:pt x="276166" y="514105"/>
                    <a:pt x="288866" y="497172"/>
                  </a:cubicBezTo>
                  <a:cubicBezTo>
                    <a:pt x="276166" y="488705"/>
                    <a:pt x="260301" y="483691"/>
                    <a:pt x="250766" y="471772"/>
                  </a:cubicBezTo>
                  <a:cubicBezTo>
                    <a:pt x="226473" y="441406"/>
                    <a:pt x="242738" y="414985"/>
                    <a:pt x="250766" y="382872"/>
                  </a:cubicBezTo>
                  <a:cubicBezTo>
                    <a:pt x="242299" y="365939"/>
                    <a:pt x="240772" y="343076"/>
                    <a:pt x="225366" y="332072"/>
                  </a:cubicBezTo>
                  <a:cubicBezTo>
                    <a:pt x="207801" y="319525"/>
                    <a:pt x="168692" y="339850"/>
                    <a:pt x="161866" y="319372"/>
                  </a:cubicBezTo>
                  <a:cubicBezTo>
                    <a:pt x="143124" y="263147"/>
                    <a:pt x="161866" y="200839"/>
                    <a:pt x="161866" y="141572"/>
                  </a:cubicBezTo>
                  <a:lnTo>
                    <a:pt x="199966" y="90772"/>
                  </a:lnTo>
                  <a:lnTo>
                    <a:pt x="225366" y="166972"/>
                  </a:lnTo>
                  <a:close/>
                </a:path>
              </a:pathLst>
            </a:custGeom>
            <a:solidFill>
              <a:schemeClr val="tx1">
                <a:lumMod val="20000"/>
                <a:lumOff val="80000"/>
              </a:schemeClr>
            </a:solidFill>
            <a:ln w="25400" cap="flat" cmpd="sng" algn="ctr">
              <a:solidFill>
                <a:schemeClr val="tx1">
                  <a:lumMod val="50000"/>
                </a:schemeClr>
              </a:solidFill>
              <a:prstDash val="solid"/>
              <a:round/>
              <a:headEnd type="none" w="med" len="med"/>
              <a:tailEnd type="none" w="med" len="med"/>
            </a:ln>
            <a:effectLst>
              <a:outerShdw blurRad="50800" dist="50800" dir="5400000" algn="ctr" rotWithShape="0">
                <a:schemeClr val="tx1">
                  <a:lumMod val="65000"/>
                </a:schemeClr>
              </a:outerShdw>
            </a:effectLst>
          </p:spPr>
          <p:txBody>
            <a:bodyPr lIns="0" tIns="0" rIns="0" bIns="0"/>
            <a:lstStyle/>
            <a:p>
              <a:pPr eaLnBrk="0" hangingPunct="0">
                <a:defRPr/>
              </a:pPr>
              <a:endParaRPr lang="en-GB">
                <a:latin typeface="Arial" charset="0"/>
              </a:endParaRPr>
            </a:p>
          </p:txBody>
        </p:sp>
        <p:sp>
          <p:nvSpPr>
            <p:cNvPr id="7" name="Title 1"/>
            <p:cNvSpPr txBox="1">
              <a:spLocks/>
            </p:cNvSpPr>
            <p:nvPr/>
          </p:nvSpPr>
          <p:spPr bwMode="auto">
            <a:xfrm>
              <a:off x="-1207362" y="5676247"/>
              <a:ext cx="2151530" cy="1052893"/>
            </a:xfrm>
            <a:prstGeom prst="rect">
              <a:avLst/>
            </a:prstGeom>
            <a:noFill/>
            <a:ln w="9525">
              <a:noFill/>
              <a:miter lim="800000"/>
              <a:headEnd/>
              <a:tailEnd/>
            </a:ln>
            <a:effectLst/>
          </p:spPr>
          <p:txBody>
            <a:bodyPr lIns="0" tIns="0" rIns="0" bIns="0" anchor="ctr">
              <a:normAutofit lnSpcReduction="10000"/>
            </a:bodyPr>
            <a:lstStyle/>
            <a:p>
              <a:pPr algn="ctr">
                <a:defRPr/>
              </a:pPr>
              <a:r>
                <a:rPr lang="en-US" sz="1800" b="1" kern="0" dirty="0" err="1">
                  <a:solidFill>
                    <a:schemeClr val="bg2">
                      <a:lumMod val="90000"/>
                      <a:lumOff val="10000"/>
                    </a:schemeClr>
                  </a:solidFill>
                  <a:latin typeface="+mj-lt"/>
                  <a:ea typeface="+mj-ea"/>
                  <a:cs typeface="+mj-cs"/>
                </a:rPr>
                <a:t>Arcapta</a:t>
              </a:r>
              <a:r>
                <a:rPr lang="en-US" sz="1800" b="1" kern="0" dirty="0">
                  <a:solidFill>
                    <a:schemeClr val="bg2">
                      <a:lumMod val="90000"/>
                      <a:lumOff val="10000"/>
                    </a:schemeClr>
                  </a:solidFill>
                  <a:latin typeface="+mj-lt"/>
                  <a:ea typeface="+mj-ea"/>
                  <a:cs typeface="+mj-cs"/>
                </a:rPr>
                <a:t> (</a:t>
              </a:r>
              <a:r>
                <a:rPr lang="en-US" sz="1800" b="1" kern="0" dirty="0" err="1">
                  <a:solidFill>
                    <a:schemeClr val="bg2">
                      <a:lumMod val="90000"/>
                      <a:lumOff val="10000"/>
                    </a:schemeClr>
                  </a:solidFill>
                  <a:latin typeface="+mj-lt"/>
                  <a:ea typeface="+mj-ea"/>
                  <a:cs typeface="+mj-cs"/>
                </a:rPr>
                <a:t>indacaterol</a:t>
              </a:r>
              <a:r>
                <a:rPr lang="en-US" sz="1800" b="1" kern="0" dirty="0">
                  <a:solidFill>
                    <a:schemeClr val="bg2">
                      <a:lumMod val="90000"/>
                      <a:lumOff val="10000"/>
                    </a:schemeClr>
                  </a:solidFill>
                  <a:latin typeface="+mj-lt"/>
                  <a:ea typeface="+mj-ea"/>
                  <a:cs typeface="+mj-cs"/>
                </a:rPr>
                <a:t>) approved by FDA July 2011 for COPD</a:t>
              </a:r>
            </a:p>
          </p:txBody>
        </p:sp>
      </p:grpSp>
      <p:grpSp>
        <p:nvGrpSpPr>
          <p:cNvPr id="6" name="Group 25"/>
          <p:cNvGrpSpPr>
            <a:grpSpLocks/>
          </p:cNvGrpSpPr>
          <p:nvPr/>
        </p:nvGrpSpPr>
        <p:grpSpPr bwMode="auto">
          <a:xfrm rot="265433">
            <a:off x="4603750" y="1689100"/>
            <a:ext cx="3695700" cy="1765300"/>
            <a:chOff x="3835400" y="177800"/>
            <a:chExt cx="3695700" cy="1765300"/>
          </a:xfrm>
        </p:grpSpPr>
        <p:grpSp>
          <p:nvGrpSpPr>
            <p:cNvPr id="8" name="Group 22"/>
            <p:cNvGrpSpPr>
              <a:grpSpLocks/>
            </p:cNvGrpSpPr>
            <p:nvPr/>
          </p:nvGrpSpPr>
          <p:grpSpPr bwMode="auto">
            <a:xfrm>
              <a:off x="3835400" y="177800"/>
              <a:ext cx="3695700" cy="1765300"/>
              <a:chOff x="3581400" y="2552700"/>
              <a:chExt cx="3352800" cy="2197100"/>
            </a:xfrm>
          </p:grpSpPr>
          <p:sp>
            <p:nvSpPr>
              <p:cNvPr id="112653" name="Rectangle 23"/>
              <p:cNvSpPr>
                <a:spLocks noChangeArrowheads="1"/>
              </p:cNvSpPr>
              <p:nvPr/>
            </p:nvSpPr>
            <p:spPr bwMode="auto">
              <a:xfrm>
                <a:off x="3581400" y="2552700"/>
                <a:ext cx="3352800" cy="2197100"/>
              </a:xfrm>
              <a:prstGeom prst="rect">
                <a:avLst/>
              </a:prstGeom>
              <a:blipFill dpi="0" rotWithShape="1">
                <a:blip r:embed="rId3" cstate="print">
                  <a:alphaModFix amt="39000"/>
                </a:blip>
                <a:srcRect/>
                <a:tile tx="0" ty="0" sx="100000" sy="100000" flip="none" algn="tl"/>
              </a:blipFill>
              <a:ln w="25400" algn="ctr">
                <a:noFill/>
                <a:round/>
                <a:headEnd/>
                <a:tailEnd/>
              </a:ln>
            </p:spPr>
            <p:txBody>
              <a:bodyPr lIns="0" tIns="0" rIns="0" bIns="0"/>
              <a:lstStyle/>
              <a:p>
                <a:pPr eaLnBrk="0" hangingPunct="0"/>
                <a:endParaRPr lang="en-GB"/>
              </a:p>
            </p:txBody>
          </p:sp>
          <p:sp>
            <p:nvSpPr>
              <p:cNvPr id="25" name="Freeform 24"/>
              <p:cNvSpPr/>
              <p:nvPr/>
            </p:nvSpPr>
            <p:spPr bwMode="auto">
              <a:xfrm>
                <a:off x="3629496" y="2575328"/>
                <a:ext cx="3200138" cy="2072625"/>
              </a:xfrm>
              <a:custGeom>
                <a:avLst/>
                <a:gdLst>
                  <a:gd name="connsiteX0" fmla="*/ 225366 w 2943166"/>
                  <a:gd name="connsiteY0" fmla="*/ 166972 h 2137794"/>
                  <a:gd name="connsiteX1" fmla="*/ 225366 w 2943166"/>
                  <a:gd name="connsiteY1" fmla="*/ 166972 h 2137794"/>
                  <a:gd name="connsiteX2" fmla="*/ 301566 w 2943166"/>
                  <a:gd name="connsiteY2" fmla="*/ 78072 h 2137794"/>
                  <a:gd name="connsiteX3" fmla="*/ 568266 w 2943166"/>
                  <a:gd name="connsiteY3" fmla="*/ 116172 h 2137794"/>
                  <a:gd name="connsiteX4" fmla="*/ 619066 w 2943166"/>
                  <a:gd name="connsiteY4" fmla="*/ 128872 h 2137794"/>
                  <a:gd name="connsiteX5" fmla="*/ 657166 w 2943166"/>
                  <a:gd name="connsiteY5" fmla="*/ 116172 h 2137794"/>
                  <a:gd name="connsiteX6" fmla="*/ 695266 w 2943166"/>
                  <a:gd name="connsiteY6" fmla="*/ 90772 h 2137794"/>
                  <a:gd name="connsiteX7" fmla="*/ 758766 w 2943166"/>
                  <a:gd name="connsiteY7" fmla="*/ 78072 h 2137794"/>
                  <a:gd name="connsiteX8" fmla="*/ 885766 w 2943166"/>
                  <a:gd name="connsiteY8" fmla="*/ 14572 h 2137794"/>
                  <a:gd name="connsiteX9" fmla="*/ 923866 w 2943166"/>
                  <a:gd name="connsiteY9" fmla="*/ 27272 h 2137794"/>
                  <a:gd name="connsiteX10" fmla="*/ 1000066 w 2943166"/>
                  <a:gd name="connsiteY10" fmla="*/ 90772 h 2137794"/>
                  <a:gd name="connsiteX11" fmla="*/ 1076266 w 2943166"/>
                  <a:gd name="connsiteY11" fmla="*/ 103472 h 2137794"/>
                  <a:gd name="connsiteX12" fmla="*/ 1177866 w 2943166"/>
                  <a:gd name="connsiteY12" fmla="*/ 141572 h 2137794"/>
                  <a:gd name="connsiteX13" fmla="*/ 1254066 w 2943166"/>
                  <a:gd name="connsiteY13" fmla="*/ 90772 h 2137794"/>
                  <a:gd name="connsiteX14" fmla="*/ 1342966 w 2943166"/>
                  <a:gd name="connsiteY14" fmla="*/ 90772 h 2137794"/>
                  <a:gd name="connsiteX15" fmla="*/ 1419166 w 2943166"/>
                  <a:gd name="connsiteY15" fmla="*/ 39972 h 2137794"/>
                  <a:gd name="connsiteX16" fmla="*/ 1469966 w 2943166"/>
                  <a:gd name="connsiteY16" fmla="*/ 78072 h 2137794"/>
                  <a:gd name="connsiteX17" fmla="*/ 1495366 w 2943166"/>
                  <a:gd name="connsiteY17" fmla="*/ 116172 h 2137794"/>
                  <a:gd name="connsiteX18" fmla="*/ 1596966 w 2943166"/>
                  <a:gd name="connsiteY18" fmla="*/ 90772 h 2137794"/>
                  <a:gd name="connsiteX19" fmla="*/ 1635066 w 2943166"/>
                  <a:gd name="connsiteY19" fmla="*/ 65372 h 2137794"/>
                  <a:gd name="connsiteX20" fmla="*/ 1736666 w 2943166"/>
                  <a:gd name="connsiteY20" fmla="*/ 103472 h 2137794"/>
                  <a:gd name="connsiteX21" fmla="*/ 1787466 w 2943166"/>
                  <a:gd name="connsiteY21" fmla="*/ 116172 h 2137794"/>
                  <a:gd name="connsiteX22" fmla="*/ 1876366 w 2943166"/>
                  <a:gd name="connsiteY22" fmla="*/ 103472 h 2137794"/>
                  <a:gd name="connsiteX23" fmla="*/ 1952566 w 2943166"/>
                  <a:gd name="connsiteY23" fmla="*/ 141572 h 2137794"/>
                  <a:gd name="connsiteX24" fmla="*/ 1990666 w 2943166"/>
                  <a:gd name="connsiteY24" fmla="*/ 154272 h 2137794"/>
                  <a:gd name="connsiteX25" fmla="*/ 2244666 w 2943166"/>
                  <a:gd name="connsiteY25" fmla="*/ 141572 h 2137794"/>
                  <a:gd name="connsiteX26" fmla="*/ 2257366 w 2943166"/>
                  <a:gd name="connsiteY26" fmla="*/ 78072 h 2137794"/>
                  <a:gd name="connsiteX27" fmla="*/ 2409766 w 2943166"/>
                  <a:gd name="connsiteY27" fmla="*/ 90772 h 2137794"/>
                  <a:gd name="connsiteX28" fmla="*/ 2485966 w 2943166"/>
                  <a:gd name="connsiteY28" fmla="*/ 128872 h 2137794"/>
                  <a:gd name="connsiteX29" fmla="*/ 2562166 w 2943166"/>
                  <a:gd name="connsiteY29" fmla="*/ 103472 h 2137794"/>
                  <a:gd name="connsiteX30" fmla="*/ 2612966 w 2943166"/>
                  <a:gd name="connsiteY30" fmla="*/ 90772 h 2137794"/>
                  <a:gd name="connsiteX31" fmla="*/ 2689166 w 2943166"/>
                  <a:gd name="connsiteY31" fmla="*/ 65372 h 2137794"/>
                  <a:gd name="connsiteX32" fmla="*/ 2727266 w 2943166"/>
                  <a:gd name="connsiteY32" fmla="*/ 78072 h 2137794"/>
                  <a:gd name="connsiteX33" fmla="*/ 2739966 w 2943166"/>
                  <a:gd name="connsiteY33" fmla="*/ 116172 h 2137794"/>
                  <a:gd name="connsiteX34" fmla="*/ 2866966 w 2943166"/>
                  <a:gd name="connsiteY34" fmla="*/ 128872 h 2137794"/>
                  <a:gd name="connsiteX35" fmla="*/ 2930466 w 2943166"/>
                  <a:gd name="connsiteY35" fmla="*/ 243172 h 2137794"/>
                  <a:gd name="connsiteX36" fmla="*/ 2943166 w 2943166"/>
                  <a:gd name="connsiteY36" fmla="*/ 281272 h 2137794"/>
                  <a:gd name="connsiteX37" fmla="*/ 2917766 w 2943166"/>
                  <a:gd name="connsiteY37" fmla="*/ 408272 h 2137794"/>
                  <a:gd name="connsiteX38" fmla="*/ 2905066 w 2943166"/>
                  <a:gd name="connsiteY38" fmla="*/ 484472 h 2137794"/>
                  <a:gd name="connsiteX39" fmla="*/ 2803466 w 2943166"/>
                  <a:gd name="connsiteY39" fmla="*/ 573372 h 2137794"/>
                  <a:gd name="connsiteX40" fmla="*/ 2816166 w 2943166"/>
                  <a:gd name="connsiteY40" fmla="*/ 611472 h 2137794"/>
                  <a:gd name="connsiteX41" fmla="*/ 2841566 w 2943166"/>
                  <a:gd name="connsiteY41" fmla="*/ 649572 h 2137794"/>
                  <a:gd name="connsiteX42" fmla="*/ 2828866 w 2943166"/>
                  <a:gd name="connsiteY42" fmla="*/ 713072 h 2137794"/>
                  <a:gd name="connsiteX43" fmla="*/ 2841566 w 2943166"/>
                  <a:gd name="connsiteY43" fmla="*/ 751172 h 2137794"/>
                  <a:gd name="connsiteX44" fmla="*/ 2866966 w 2943166"/>
                  <a:gd name="connsiteY44" fmla="*/ 789272 h 2137794"/>
                  <a:gd name="connsiteX45" fmla="*/ 2892366 w 2943166"/>
                  <a:gd name="connsiteY45" fmla="*/ 865472 h 2137794"/>
                  <a:gd name="connsiteX46" fmla="*/ 2854266 w 2943166"/>
                  <a:gd name="connsiteY46" fmla="*/ 916272 h 2137794"/>
                  <a:gd name="connsiteX47" fmla="*/ 2790766 w 2943166"/>
                  <a:gd name="connsiteY47" fmla="*/ 992472 h 2137794"/>
                  <a:gd name="connsiteX48" fmla="*/ 2803466 w 2943166"/>
                  <a:gd name="connsiteY48" fmla="*/ 1030572 h 2137794"/>
                  <a:gd name="connsiteX49" fmla="*/ 2841566 w 2943166"/>
                  <a:gd name="connsiteY49" fmla="*/ 1068672 h 2137794"/>
                  <a:gd name="connsiteX50" fmla="*/ 2790766 w 2943166"/>
                  <a:gd name="connsiteY50" fmla="*/ 1144872 h 2137794"/>
                  <a:gd name="connsiteX51" fmla="*/ 2778066 w 2943166"/>
                  <a:gd name="connsiteY51" fmla="*/ 1182972 h 2137794"/>
                  <a:gd name="connsiteX52" fmla="*/ 2816166 w 2943166"/>
                  <a:gd name="connsiteY52" fmla="*/ 1221072 h 2137794"/>
                  <a:gd name="connsiteX53" fmla="*/ 2854266 w 2943166"/>
                  <a:gd name="connsiteY53" fmla="*/ 1246472 h 2137794"/>
                  <a:gd name="connsiteX54" fmla="*/ 2905066 w 2943166"/>
                  <a:gd name="connsiteY54" fmla="*/ 1411572 h 2137794"/>
                  <a:gd name="connsiteX55" fmla="*/ 2930466 w 2943166"/>
                  <a:gd name="connsiteY55" fmla="*/ 1614772 h 2137794"/>
                  <a:gd name="connsiteX56" fmla="*/ 2917766 w 2943166"/>
                  <a:gd name="connsiteY56" fmla="*/ 1690972 h 2137794"/>
                  <a:gd name="connsiteX57" fmla="*/ 2943166 w 2943166"/>
                  <a:gd name="connsiteY57" fmla="*/ 1805272 h 2137794"/>
                  <a:gd name="connsiteX58" fmla="*/ 2905066 w 2943166"/>
                  <a:gd name="connsiteY58" fmla="*/ 1906872 h 2137794"/>
                  <a:gd name="connsiteX59" fmla="*/ 2892366 w 2943166"/>
                  <a:gd name="connsiteY59" fmla="*/ 1944972 h 2137794"/>
                  <a:gd name="connsiteX60" fmla="*/ 2905066 w 2943166"/>
                  <a:gd name="connsiteY60" fmla="*/ 1995772 h 2137794"/>
                  <a:gd name="connsiteX61" fmla="*/ 2917766 w 2943166"/>
                  <a:gd name="connsiteY61" fmla="*/ 2033872 h 2137794"/>
                  <a:gd name="connsiteX62" fmla="*/ 2879666 w 2943166"/>
                  <a:gd name="connsiteY62" fmla="*/ 2059272 h 2137794"/>
                  <a:gd name="connsiteX63" fmla="*/ 2816166 w 2943166"/>
                  <a:gd name="connsiteY63" fmla="*/ 2122772 h 2137794"/>
                  <a:gd name="connsiteX64" fmla="*/ 2765366 w 2943166"/>
                  <a:gd name="connsiteY64" fmla="*/ 2110072 h 2137794"/>
                  <a:gd name="connsiteX65" fmla="*/ 2676466 w 2943166"/>
                  <a:gd name="connsiteY65" fmla="*/ 2084672 h 2137794"/>
                  <a:gd name="connsiteX66" fmla="*/ 2600266 w 2943166"/>
                  <a:gd name="connsiteY66" fmla="*/ 2033872 h 2137794"/>
                  <a:gd name="connsiteX67" fmla="*/ 2562166 w 2943166"/>
                  <a:gd name="connsiteY67" fmla="*/ 2046572 h 2137794"/>
                  <a:gd name="connsiteX68" fmla="*/ 2524066 w 2943166"/>
                  <a:gd name="connsiteY68" fmla="*/ 1995772 h 2137794"/>
                  <a:gd name="connsiteX69" fmla="*/ 2498666 w 2943166"/>
                  <a:gd name="connsiteY69" fmla="*/ 1957672 h 2137794"/>
                  <a:gd name="connsiteX70" fmla="*/ 2460566 w 2943166"/>
                  <a:gd name="connsiteY70" fmla="*/ 1944972 h 2137794"/>
                  <a:gd name="connsiteX71" fmla="*/ 2409766 w 2943166"/>
                  <a:gd name="connsiteY71" fmla="*/ 1995772 h 2137794"/>
                  <a:gd name="connsiteX72" fmla="*/ 2333566 w 2943166"/>
                  <a:gd name="connsiteY72" fmla="*/ 2097372 h 2137794"/>
                  <a:gd name="connsiteX73" fmla="*/ 2282766 w 2943166"/>
                  <a:gd name="connsiteY73" fmla="*/ 2071972 h 2137794"/>
                  <a:gd name="connsiteX74" fmla="*/ 2257366 w 2943166"/>
                  <a:gd name="connsiteY74" fmla="*/ 2033872 h 2137794"/>
                  <a:gd name="connsiteX75" fmla="*/ 2206566 w 2943166"/>
                  <a:gd name="connsiteY75" fmla="*/ 1983072 h 2137794"/>
                  <a:gd name="connsiteX76" fmla="*/ 2143066 w 2943166"/>
                  <a:gd name="connsiteY76" fmla="*/ 1995772 h 2137794"/>
                  <a:gd name="connsiteX77" fmla="*/ 2041466 w 2943166"/>
                  <a:gd name="connsiteY77" fmla="*/ 2059272 h 2137794"/>
                  <a:gd name="connsiteX78" fmla="*/ 2003366 w 2943166"/>
                  <a:gd name="connsiteY78" fmla="*/ 2071972 h 2137794"/>
                  <a:gd name="connsiteX79" fmla="*/ 1965266 w 2943166"/>
                  <a:gd name="connsiteY79" fmla="*/ 2046572 h 2137794"/>
                  <a:gd name="connsiteX80" fmla="*/ 1901766 w 2943166"/>
                  <a:gd name="connsiteY80" fmla="*/ 1995772 h 2137794"/>
                  <a:gd name="connsiteX81" fmla="*/ 1863666 w 2943166"/>
                  <a:gd name="connsiteY81" fmla="*/ 1983072 h 2137794"/>
                  <a:gd name="connsiteX82" fmla="*/ 1711266 w 2943166"/>
                  <a:gd name="connsiteY82" fmla="*/ 2008472 h 2137794"/>
                  <a:gd name="connsiteX83" fmla="*/ 1558866 w 2943166"/>
                  <a:gd name="connsiteY83" fmla="*/ 2097372 h 2137794"/>
                  <a:gd name="connsiteX84" fmla="*/ 1469966 w 2943166"/>
                  <a:gd name="connsiteY84" fmla="*/ 2071972 h 2137794"/>
                  <a:gd name="connsiteX85" fmla="*/ 1292166 w 2943166"/>
                  <a:gd name="connsiteY85" fmla="*/ 2046572 h 2137794"/>
                  <a:gd name="connsiteX86" fmla="*/ 1254066 w 2943166"/>
                  <a:gd name="connsiteY86" fmla="*/ 2021172 h 2137794"/>
                  <a:gd name="connsiteX87" fmla="*/ 1101666 w 2943166"/>
                  <a:gd name="connsiteY87" fmla="*/ 1995772 h 2137794"/>
                  <a:gd name="connsiteX88" fmla="*/ 961966 w 2943166"/>
                  <a:gd name="connsiteY88" fmla="*/ 2008472 h 2137794"/>
                  <a:gd name="connsiteX89" fmla="*/ 885766 w 2943166"/>
                  <a:gd name="connsiteY89" fmla="*/ 1957672 h 2137794"/>
                  <a:gd name="connsiteX90" fmla="*/ 771466 w 2943166"/>
                  <a:gd name="connsiteY90" fmla="*/ 2021172 h 2137794"/>
                  <a:gd name="connsiteX91" fmla="*/ 733366 w 2943166"/>
                  <a:gd name="connsiteY91" fmla="*/ 1983072 h 2137794"/>
                  <a:gd name="connsiteX92" fmla="*/ 695266 w 2943166"/>
                  <a:gd name="connsiteY92" fmla="*/ 1970372 h 2137794"/>
                  <a:gd name="connsiteX93" fmla="*/ 568266 w 2943166"/>
                  <a:gd name="connsiteY93" fmla="*/ 1932272 h 2137794"/>
                  <a:gd name="connsiteX94" fmla="*/ 428566 w 2943166"/>
                  <a:gd name="connsiteY94" fmla="*/ 1957672 h 2137794"/>
                  <a:gd name="connsiteX95" fmla="*/ 390466 w 2943166"/>
                  <a:gd name="connsiteY95" fmla="*/ 1970372 h 2137794"/>
                  <a:gd name="connsiteX96" fmla="*/ 339666 w 2943166"/>
                  <a:gd name="connsiteY96" fmla="*/ 1944972 h 2137794"/>
                  <a:gd name="connsiteX97" fmla="*/ 314266 w 2943166"/>
                  <a:gd name="connsiteY97" fmla="*/ 1906872 h 2137794"/>
                  <a:gd name="connsiteX98" fmla="*/ 225366 w 2943166"/>
                  <a:gd name="connsiteY98" fmla="*/ 1843372 h 2137794"/>
                  <a:gd name="connsiteX99" fmla="*/ 187266 w 2943166"/>
                  <a:gd name="connsiteY99" fmla="*/ 1830672 h 2137794"/>
                  <a:gd name="connsiteX100" fmla="*/ 136466 w 2943166"/>
                  <a:gd name="connsiteY100" fmla="*/ 1843372 h 2137794"/>
                  <a:gd name="connsiteX101" fmla="*/ 47566 w 2943166"/>
                  <a:gd name="connsiteY101" fmla="*/ 1792572 h 2137794"/>
                  <a:gd name="connsiteX102" fmla="*/ 9466 w 2943166"/>
                  <a:gd name="connsiteY102" fmla="*/ 1805272 h 2137794"/>
                  <a:gd name="connsiteX103" fmla="*/ 136466 w 2943166"/>
                  <a:gd name="connsiteY103" fmla="*/ 1729072 h 2137794"/>
                  <a:gd name="connsiteX104" fmla="*/ 238066 w 2943166"/>
                  <a:gd name="connsiteY104" fmla="*/ 1614772 h 2137794"/>
                  <a:gd name="connsiteX105" fmla="*/ 225366 w 2943166"/>
                  <a:gd name="connsiteY105" fmla="*/ 1538572 h 2137794"/>
                  <a:gd name="connsiteX106" fmla="*/ 199966 w 2943166"/>
                  <a:gd name="connsiteY106" fmla="*/ 1500472 h 2137794"/>
                  <a:gd name="connsiteX107" fmla="*/ 174566 w 2943166"/>
                  <a:gd name="connsiteY107" fmla="*/ 1436972 h 2137794"/>
                  <a:gd name="connsiteX108" fmla="*/ 111066 w 2943166"/>
                  <a:gd name="connsiteY108" fmla="*/ 1348072 h 2137794"/>
                  <a:gd name="connsiteX109" fmla="*/ 98366 w 2943166"/>
                  <a:gd name="connsiteY109" fmla="*/ 1309972 h 2137794"/>
                  <a:gd name="connsiteX110" fmla="*/ 85666 w 2943166"/>
                  <a:gd name="connsiteY110" fmla="*/ 1182972 h 2137794"/>
                  <a:gd name="connsiteX111" fmla="*/ 123766 w 2943166"/>
                  <a:gd name="connsiteY111" fmla="*/ 1157572 h 2137794"/>
                  <a:gd name="connsiteX112" fmla="*/ 111066 w 2943166"/>
                  <a:gd name="connsiteY112" fmla="*/ 1119472 h 2137794"/>
                  <a:gd name="connsiteX113" fmla="*/ 161866 w 2943166"/>
                  <a:gd name="connsiteY113" fmla="*/ 1017872 h 2137794"/>
                  <a:gd name="connsiteX114" fmla="*/ 149166 w 2943166"/>
                  <a:gd name="connsiteY114" fmla="*/ 979772 h 2137794"/>
                  <a:gd name="connsiteX115" fmla="*/ 72966 w 2943166"/>
                  <a:gd name="connsiteY115" fmla="*/ 928972 h 2137794"/>
                  <a:gd name="connsiteX116" fmla="*/ 34866 w 2943166"/>
                  <a:gd name="connsiteY116" fmla="*/ 852772 h 2137794"/>
                  <a:gd name="connsiteX117" fmla="*/ 47566 w 2943166"/>
                  <a:gd name="connsiteY117" fmla="*/ 814672 h 2137794"/>
                  <a:gd name="connsiteX118" fmla="*/ 111066 w 2943166"/>
                  <a:gd name="connsiteY118" fmla="*/ 751172 h 2137794"/>
                  <a:gd name="connsiteX119" fmla="*/ 187266 w 2943166"/>
                  <a:gd name="connsiteY119" fmla="*/ 700372 h 2137794"/>
                  <a:gd name="connsiteX120" fmla="*/ 174566 w 2943166"/>
                  <a:gd name="connsiteY120" fmla="*/ 649572 h 2137794"/>
                  <a:gd name="connsiteX121" fmla="*/ 161866 w 2943166"/>
                  <a:gd name="connsiteY121" fmla="*/ 611472 h 2137794"/>
                  <a:gd name="connsiteX122" fmla="*/ 212666 w 2943166"/>
                  <a:gd name="connsiteY122" fmla="*/ 560672 h 2137794"/>
                  <a:gd name="connsiteX123" fmla="*/ 250766 w 2943166"/>
                  <a:gd name="connsiteY123" fmla="*/ 547972 h 2137794"/>
                  <a:gd name="connsiteX124" fmla="*/ 288866 w 2943166"/>
                  <a:gd name="connsiteY124" fmla="*/ 497172 h 2137794"/>
                  <a:gd name="connsiteX125" fmla="*/ 250766 w 2943166"/>
                  <a:gd name="connsiteY125" fmla="*/ 471772 h 2137794"/>
                  <a:gd name="connsiteX126" fmla="*/ 250766 w 2943166"/>
                  <a:gd name="connsiteY126" fmla="*/ 382872 h 2137794"/>
                  <a:gd name="connsiteX127" fmla="*/ 225366 w 2943166"/>
                  <a:gd name="connsiteY127" fmla="*/ 332072 h 2137794"/>
                  <a:gd name="connsiteX128" fmla="*/ 161866 w 2943166"/>
                  <a:gd name="connsiteY128" fmla="*/ 319372 h 2137794"/>
                  <a:gd name="connsiteX129" fmla="*/ 161866 w 2943166"/>
                  <a:gd name="connsiteY129" fmla="*/ 141572 h 2137794"/>
                  <a:gd name="connsiteX130" fmla="*/ 199966 w 2943166"/>
                  <a:gd name="connsiteY130" fmla="*/ 90772 h 2137794"/>
                  <a:gd name="connsiteX131" fmla="*/ 225366 w 2943166"/>
                  <a:gd name="connsiteY131" fmla="*/ 166972 h 213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2943166" h="2137794">
                    <a:moveTo>
                      <a:pt x="225366" y="166972"/>
                    </a:moveTo>
                    <a:lnTo>
                      <a:pt x="225366" y="166972"/>
                    </a:lnTo>
                    <a:cubicBezTo>
                      <a:pt x="250766" y="137339"/>
                      <a:pt x="263702" y="87538"/>
                      <a:pt x="301566" y="78072"/>
                    </a:cubicBezTo>
                    <a:cubicBezTo>
                      <a:pt x="613852" y="0"/>
                      <a:pt x="452977" y="66762"/>
                      <a:pt x="568266" y="116172"/>
                    </a:cubicBezTo>
                    <a:cubicBezTo>
                      <a:pt x="584309" y="123048"/>
                      <a:pt x="602133" y="124639"/>
                      <a:pt x="619066" y="128872"/>
                    </a:cubicBezTo>
                    <a:cubicBezTo>
                      <a:pt x="631766" y="124639"/>
                      <a:pt x="645192" y="122159"/>
                      <a:pt x="657166" y="116172"/>
                    </a:cubicBezTo>
                    <a:cubicBezTo>
                      <a:pt x="670818" y="109346"/>
                      <a:pt x="680974" y="96131"/>
                      <a:pt x="695266" y="90772"/>
                    </a:cubicBezTo>
                    <a:cubicBezTo>
                      <a:pt x="715477" y="83193"/>
                      <a:pt x="737599" y="82305"/>
                      <a:pt x="758766" y="78072"/>
                    </a:cubicBezTo>
                    <a:cubicBezTo>
                      <a:pt x="787641" y="60747"/>
                      <a:pt x="849379" y="19120"/>
                      <a:pt x="885766" y="14572"/>
                    </a:cubicBezTo>
                    <a:cubicBezTo>
                      <a:pt x="899050" y="12912"/>
                      <a:pt x="911166" y="23039"/>
                      <a:pt x="923866" y="27272"/>
                    </a:cubicBezTo>
                    <a:cubicBezTo>
                      <a:pt x="941551" y="44957"/>
                      <a:pt x="973544" y="81931"/>
                      <a:pt x="1000066" y="90772"/>
                    </a:cubicBezTo>
                    <a:cubicBezTo>
                      <a:pt x="1024495" y="98915"/>
                      <a:pt x="1050866" y="99239"/>
                      <a:pt x="1076266" y="103472"/>
                    </a:cubicBezTo>
                    <a:cubicBezTo>
                      <a:pt x="1104405" y="122231"/>
                      <a:pt x="1138886" y="152203"/>
                      <a:pt x="1177866" y="141572"/>
                    </a:cubicBezTo>
                    <a:cubicBezTo>
                      <a:pt x="1207317" y="133540"/>
                      <a:pt x="1254066" y="90772"/>
                      <a:pt x="1254066" y="90772"/>
                    </a:cubicBezTo>
                    <a:cubicBezTo>
                      <a:pt x="1294048" y="104099"/>
                      <a:pt x="1298315" y="113098"/>
                      <a:pt x="1342966" y="90772"/>
                    </a:cubicBezTo>
                    <a:cubicBezTo>
                      <a:pt x="1370270" y="77120"/>
                      <a:pt x="1419166" y="39972"/>
                      <a:pt x="1419166" y="39972"/>
                    </a:cubicBezTo>
                    <a:cubicBezTo>
                      <a:pt x="1436099" y="52672"/>
                      <a:pt x="1454999" y="63105"/>
                      <a:pt x="1469966" y="78072"/>
                    </a:cubicBezTo>
                    <a:cubicBezTo>
                      <a:pt x="1480759" y="88865"/>
                      <a:pt x="1480690" y="111979"/>
                      <a:pt x="1495366" y="116172"/>
                    </a:cubicBezTo>
                    <a:cubicBezTo>
                      <a:pt x="1511870" y="120888"/>
                      <a:pt x="1575674" y="97869"/>
                      <a:pt x="1596966" y="90772"/>
                    </a:cubicBezTo>
                    <a:cubicBezTo>
                      <a:pt x="1609666" y="82305"/>
                      <a:pt x="1619920" y="67265"/>
                      <a:pt x="1635066" y="65372"/>
                    </a:cubicBezTo>
                    <a:cubicBezTo>
                      <a:pt x="1701565" y="57060"/>
                      <a:pt x="1689068" y="83073"/>
                      <a:pt x="1736666" y="103472"/>
                    </a:cubicBezTo>
                    <a:cubicBezTo>
                      <a:pt x="1752709" y="110348"/>
                      <a:pt x="1770533" y="111939"/>
                      <a:pt x="1787466" y="116172"/>
                    </a:cubicBezTo>
                    <a:cubicBezTo>
                      <a:pt x="1817099" y="111939"/>
                      <a:pt x="1846432" y="103472"/>
                      <a:pt x="1876366" y="103472"/>
                    </a:cubicBezTo>
                    <a:cubicBezTo>
                      <a:pt x="1908288" y="103472"/>
                      <a:pt x="1926882" y="128730"/>
                      <a:pt x="1952566" y="141572"/>
                    </a:cubicBezTo>
                    <a:cubicBezTo>
                      <a:pt x="1964540" y="147559"/>
                      <a:pt x="1977966" y="150039"/>
                      <a:pt x="1990666" y="154272"/>
                    </a:cubicBezTo>
                    <a:cubicBezTo>
                      <a:pt x="2075333" y="150039"/>
                      <a:pt x="2163155" y="164861"/>
                      <a:pt x="2244666" y="141572"/>
                    </a:cubicBezTo>
                    <a:cubicBezTo>
                      <a:pt x="2265421" y="135642"/>
                      <a:pt x="2236735" y="84420"/>
                      <a:pt x="2257366" y="78072"/>
                    </a:cubicBezTo>
                    <a:cubicBezTo>
                      <a:pt x="2306088" y="63081"/>
                      <a:pt x="2358966" y="86539"/>
                      <a:pt x="2409766" y="90772"/>
                    </a:cubicBezTo>
                    <a:cubicBezTo>
                      <a:pt x="2424747" y="100759"/>
                      <a:pt x="2463432" y="131376"/>
                      <a:pt x="2485966" y="128872"/>
                    </a:cubicBezTo>
                    <a:cubicBezTo>
                      <a:pt x="2512576" y="125915"/>
                      <a:pt x="2536191" y="109966"/>
                      <a:pt x="2562166" y="103472"/>
                    </a:cubicBezTo>
                    <a:cubicBezTo>
                      <a:pt x="2579099" y="99239"/>
                      <a:pt x="2596248" y="95788"/>
                      <a:pt x="2612966" y="90772"/>
                    </a:cubicBezTo>
                    <a:cubicBezTo>
                      <a:pt x="2638611" y="83079"/>
                      <a:pt x="2689166" y="65372"/>
                      <a:pt x="2689166" y="65372"/>
                    </a:cubicBezTo>
                    <a:cubicBezTo>
                      <a:pt x="2701866" y="69605"/>
                      <a:pt x="2717800" y="68606"/>
                      <a:pt x="2727266" y="78072"/>
                    </a:cubicBezTo>
                    <a:cubicBezTo>
                      <a:pt x="2736732" y="87538"/>
                      <a:pt x="2727385" y="111597"/>
                      <a:pt x="2739966" y="116172"/>
                    </a:cubicBezTo>
                    <a:cubicBezTo>
                      <a:pt x="2779949" y="130711"/>
                      <a:pt x="2824633" y="124639"/>
                      <a:pt x="2866966" y="128872"/>
                    </a:cubicBezTo>
                    <a:cubicBezTo>
                      <a:pt x="2898046" y="222111"/>
                      <a:pt x="2873434" y="186140"/>
                      <a:pt x="2930466" y="243172"/>
                    </a:cubicBezTo>
                    <a:cubicBezTo>
                      <a:pt x="2934699" y="255872"/>
                      <a:pt x="2943166" y="267885"/>
                      <a:pt x="2943166" y="281272"/>
                    </a:cubicBezTo>
                    <a:cubicBezTo>
                      <a:pt x="2943166" y="392102"/>
                      <a:pt x="2933406" y="337893"/>
                      <a:pt x="2917766" y="408272"/>
                    </a:cubicBezTo>
                    <a:cubicBezTo>
                      <a:pt x="2912180" y="433409"/>
                      <a:pt x="2915722" y="461030"/>
                      <a:pt x="2905066" y="484472"/>
                    </a:cubicBezTo>
                    <a:cubicBezTo>
                      <a:pt x="2877437" y="545257"/>
                      <a:pt x="2854068" y="548071"/>
                      <a:pt x="2803466" y="573372"/>
                    </a:cubicBezTo>
                    <a:cubicBezTo>
                      <a:pt x="2807699" y="586072"/>
                      <a:pt x="2810179" y="599498"/>
                      <a:pt x="2816166" y="611472"/>
                    </a:cubicBezTo>
                    <a:cubicBezTo>
                      <a:pt x="2822992" y="625124"/>
                      <a:pt x="2839673" y="634426"/>
                      <a:pt x="2841566" y="649572"/>
                    </a:cubicBezTo>
                    <a:cubicBezTo>
                      <a:pt x="2844243" y="670991"/>
                      <a:pt x="2833099" y="691905"/>
                      <a:pt x="2828866" y="713072"/>
                    </a:cubicBezTo>
                    <a:cubicBezTo>
                      <a:pt x="2833099" y="725772"/>
                      <a:pt x="2835579" y="739198"/>
                      <a:pt x="2841566" y="751172"/>
                    </a:cubicBezTo>
                    <a:cubicBezTo>
                      <a:pt x="2848392" y="764824"/>
                      <a:pt x="2860767" y="775324"/>
                      <a:pt x="2866966" y="789272"/>
                    </a:cubicBezTo>
                    <a:cubicBezTo>
                      <a:pt x="2877840" y="813738"/>
                      <a:pt x="2892366" y="865472"/>
                      <a:pt x="2892366" y="865472"/>
                    </a:cubicBezTo>
                    <a:cubicBezTo>
                      <a:pt x="2879666" y="882405"/>
                      <a:pt x="2868041" y="900201"/>
                      <a:pt x="2854266" y="916272"/>
                    </a:cubicBezTo>
                    <a:cubicBezTo>
                      <a:pt x="2780927" y="1001835"/>
                      <a:pt x="2846904" y="908265"/>
                      <a:pt x="2790766" y="992472"/>
                    </a:cubicBezTo>
                    <a:cubicBezTo>
                      <a:pt x="2794999" y="1005172"/>
                      <a:pt x="2796040" y="1019433"/>
                      <a:pt x="2803466" y="1030572"/>
                    </a:cubicBezTo>
                    <a:cubicBezTo>
                      <a:pt x="2813429" y="1045516"/>
                      <a:pt x="2843549" y="1050821"/>
                      <a:pt x="2841566" y="1068672"/>
                    </a:cubicBezTo>
                    <a:cubicBezTo>
                      <a:pt x="2838195" y="1099012"/>
                      <a:pt x="2807699" y="1119472"/>
                      <a:pt x="2790766" y="1144872"/>
                    </a:cubicBezTo>
                    <a:cubicBezTo>
                      <a:pt x="2783340" y="1156011"/>
                      <a:pt x="2782299" y="1170272"/>
                      <a:pt x="2778066" y="1182972"/>
                    </a:cubicBezTo>
                    <a:cubicBezTo>
                      <a:pt x="2790766" y="1195672"/>
                      <a:pt x="2802368" y="1209574"/>
                      <a:pt x="2816166" y="1221072"/>
                    </a:cubicBezTo>
                    <a:cubicBezTo>
                      <a:pt x="2827892" y="1230843"/>
                      <a:pt x="2850073" y="1231796"/>
                      <a:pt x="2854266" y="1246472"/>
                    </a:cubicBezTo>
                    <a:cubicBezTo>
                      <a:pt x="2905151" y="1424571"/>
                      <a:pt x="2808870" y="1379507"/>
                      <a:pt x="2905066" y="1411572"/>
                    </a:cubicBezTo>
                    <a:cubicBezTo>
                      <a:pt x="2915523" y="1474312"/>
                      <a:pt x="2930466" y="1553723"/>
                      <a:pt x="2930466" y="1614772"/>
                    </a:cubicBezTo>
                    <a:cubicBezTo>
                      <a:pt x="2930466" y="1640522"/>
                      <a:pt x="2921999" y="1665572"/>
                      <a:pt x="2917766" y="1690972"/>
                    </a:cubicBezTo>
                    <a:cubicBezTo>
                      <a:pt x="2930862" y="1730261"/>
                      <a:pt x="2943166" y="1760570"/>
                      <a:pt x="2943166" y="1805272"/>
                    </a:cubicBezTo>
                    <a:cubicBezTo>
                      <a:pt x="2943166" y="1844296"/>
                      <a:pt x="2919516" y="1873154"/>
                      <a:pt x="2905066" y="1906872"/>
                    </a:cubicBezTo>
                    <a:cubicBezTo>
                      <a:pt x="2899793" y="1919177"/>
                      <a:pt x="2896599" y="1932272"/>
                      <a:pt x="2892366" y="1944972"/>
                    </a:cubicBezTo>
                    <a:cubicBezTo>
                      <a:pt x="2896599" y="1961905"/>
                      <a:pt x="2900271" y="1978989"/>
                      <a:pt x="2905066" y="1995772"/>
                    </a:cubicBezTo>
                    <a:cubicBezTo>
                      <a:pt x="2908744" y="2008644"/>
                      <a:pt x="2922738" y="2021443"/>
                      <a:pt x="2917766" y="2033872"/>
                    </a:cubicBezTo>
                    <a:cubicBezTo>
                      <a:pt x="2912097" y="2048044"/>
                      <a:pt x="2892366" y="2050805"/>
                      <a:pt x="2879666" y="2059272"/>
                    </a:cubicBezTo>
                    <a:cubicBezTo>
                      <a:pt x="2865406" y="2080661"/>
                      <a:pt x="2847359" y="2118316"/>
                      <a:pt x="2816166" y="2122772"/>
                    </a:cubicBezTo>
                    <a:cubicBezTo>
                      <a:pt x="2798887" y="2125240"/>
                      <a:pt x="2782149" y="2114867"/>
                      <a:pt x="2765366" y="2110072"/>
                    </a:cubicBezTo>
                    <a:cubicBezTo>
                      <a:pt x="2637829" y="2073633"/>
                      <a:pt x="2835275" y="2124374"/>
                      <a:pt x="2676466" y="2084672"/>
                    </a:cubicBezTo>
                    <a:cubicBezTo>
                      <a:pt x="2653559" y="2061765"/>
                      <a:pt x="2637025" y="2033872"/>
                      <a:pt x="2600266" y="2033872"/>
                    </a:cubicBezTo>
                    <a:cubicBezTo>
                      <a:pt x="2586879" y="2033872"/>
                      <a:pt x="2574866" y="2042339"/>
                      <a:pt x="2562166" y="2046572"/>
                    </a:cubicBezTo>
                    <a:cubicBezTo>
                      <a:pt x="2549466" y="2029639"/>
                      <a:pt x="2536369" y="2012996"/>
                      <a:pt x="2524066" y="1995772"/>
                    </a:cubicBezTo>
                    <a:cubicBezTo>
                      <a:pt x="2515194" y="1983352"/>
                      <a:pt x="2510585" y="1967207"/>
                      <a:pt x="2498666" y="1957672"/>
                    </a:cubicBezTo>
                    <a:cubicBezTo>
                      <a:pt x="2488213" y="1949309"/>
                      <a:pt x="2473266" y="1949205"/>
                      <a:pt x="2460566" y="1944972"/>
                    </a:cubicBezTo>
                    <a:cubicBezTo>
                      <a:pt x="2443633" y="1961905"/>
                      <a:pt x="2424468" y="1976869"/>
                      <a:pt x="2409766" y="1995772"/>
                    </a:cubicBezTo>
                    <a:cubicBezTo>
                      <a:pt x="2299305" y="2137794"/>
                      <a:pt x="2435048" y="1995890"/>
                      <a:pt x="2333566" y="2097372"/>
                    </a:cubicBezTo>
                    <a:cubicBezTo>
                      <a:pt x="2316633" y="2088905"/>
                      <a:pt x="2297310" y="2084092"/>
                      <a:pt x="2282766" y="2071972"/>
                    </a:cubicBezTo>
                    <a:cubicBezTo>
                      <a:pt x="2271040" y="2062201"/>
                      <a:pt x="2267299" y="2045461"/>
                      <a:pt x="2257366" y="2033872"/>
                    </a:cubicBezTo>
                    <a:cubicBezTo>
                      <a:pt x="2241781" y="2015690"/>
                      <a:pt x="2223499" y="2000005"/>
                      <a:pt x="2206566" y="1983072"/>
                    </a:cubicBezTo>
                    <a:cubicBezTo>
                      <a:pt x="2185399" y="1987305"/>
                      <a:pt x="2163544" y="1988946"/>
                      <a:pt x="2143066" y="1995772"/>
                    </a:cubicBezTo>
                    <a:cubicBezTo>
                      <a:pt x="2077909" y="2017491"/>
                      <a:pt x="2102297" y="2024511"/>
                      <a:pt x="2041466" y="2059272"/>
                    </a:cubicBezTo>
                    <a:cubicBezTo>
                      <a:pt x="2029843" y="2065914"/>
                      <a:pt x="2016066" y="2067739"/>
                      <a:pt x="2003366" y="2071972"/>
                    </a:cubicBezTo>
                    <a:cubicBezTo>
                      <a:pt x="1990666" y="2063505"/>
                      <a:pt x="1977477" y="2055730"/>
                      <a:pt x="1965266" y="2046572"/>
                    </a:cubicBezTo>
                    <a:cubicBezTo>
                      <a:pt x="1943581" y="2030308"/>
                      <a:pt x="1924752" y="2010138"/>
                      <a:pt x="1901766" y="1995772"/>
                    </a:cubicBezTo>
                    <a:cubicBezTo>
                      <a:pt x="1890414" y="1988677"/>
                      <a:pt x="1876366" y="1987305"/>
                      <a:pt x="1863666" y="1983072"/>
                    </a:cubicBezTo>
                    <a:cubicBezTo>
                      <a:pt x="1812866" y="1991539"/>
                      <a:pt x="1759488" y="1990389"/>
                      <a:pt x="1711266" y="2008472"/>
                    </a:cubicBezTo>
                    <a:cubicBezTo>
                      <a:pt x="1656199" y="2029122"/>
                      <a:pt x="1558866" y="2097372"/>
                      <a:pt x="1558866" y="2097372"/>
                    </a:cubicBezTo>
                    <a:cubicBezTo>
                      <a:pt x="1530416" y="2087889"/>
                      <a:pt x="1499582" y="2076528"/>
                      <a:pt x="1469966" y="2071972"/>
                    </a:cubicBezTo>
                    <a:cubicBezTo>
                      <a:pt x="1208514" y="2031749"/>
                      <a:pt x="1464036" y="2080946"/>
                      <a:pt x="1292166" y="2046572"/>
                    </a:cubicBezTo>
                    <a:cubicBezTo>
                      <a:pt x="1279466" y="2038105"/>
                      <a:pt x="1268095" y="2027185"/>
                      <a:pt x="1254066" y="2021172"/>
                    </a:cubicBezTo>
                    <a:cubicBezTo>
                      <a:pt x="1219514" y="2006364"/>
                      <a:pt x="1124069" y="1998572"/>
                      <a:pt x="1101666" y="1995772"/>
                    </a:cubicBezTo>
                    <a:cubicBezTo>
                      <a:pt x="1055099" y="2000005"/>
                      <a:pt x="1008013" y="2016598"/>
                      <a:pt x="961966" y="2008472"/>
                    </a:cubicBezTo>
                    <a:cubicBezTo>
                      <a:pt x="931904" y="2003167"/>
                      <a:pt x="885766" y="1957672"/>
                      <a:pt x="885766" y="1957672"/>
                    </a:cubicBezTo>
                    <a:cubicBezTo>
                      <a:pt x="800100" y="2043338"/>
                      <a:pt x="843644" y="2045231"/>
                      <a:pt x="771466" y="2021172"/>
                    </a:cubicBezTo>
                    <a:cubicBezTo>
                      <a:pt x="758766" y="2008472"/>
                      <a:pt x="748310" y="1993035"/>
                      <a:pt x="733366" y="1983072"/>
                    </a:cubicBezTo>
                    <a:cubicBezTo>
                      <a:pt x="722227" y="1975646"/>
                      <a:pt x="708088" y="1974219"/>
                      <a:pt x="695266" y="1970372"/>
                    </a:cubicBezTo>
                    <a:cubicBezTo>
                      <a:pt x="549878" y="1926755"/>
                      <a:pt x="654549" y="1961033"/>
                      <a:pt x="568266" y="1932272"/>
                    </a:cubicBezTo>
                    <a:cubicBezTo>
                      <a:pt x="521699" y="1940739"/>
                      <a:pt x="474845" y="1947755"/>
                      <a:pt x="428566" y="1957672"/>
                    </a:cubicBezTo>
                    <a:cubicBezTo>
                      <a:pt x="415476" y="1960477"/>
                      <a:pt x="403718" y="1972265"/>
                      <a:pt x="390466" y="1970372"/>
                    </a:cubicBezTo>
                    <a:cubicBezTo>
                      <a:pt x="371724" y="1967695"/>
                      <a:pt x="356599" y="1953439"/>
                      <a:pt x="339666" y="1944972"/>
                    </a:cubicBezTo>
                    <a:cubicBezTo>
                      <a:pt x="331199" y="1932272"/>
                      <a:pt x="325059" y="1917665"/>
                      <a:pt x="314266" y="1906872"/>
                    </a:cubicBezTo>
                    <a:cubicBezTo>
                      <a:pt x="308513" y="1901119"/>
                      <a:pt x="239788" y="1850583"/>
                      <a:pt x="225366" y="1843372"/>
                    </a:cubicBezTo>
                    <a:cubicBezTo>
                      <a:pt x="213392" y="1837385"/>
                      <a:pt x="199966" y="1834905"/>
                      <a:pt x="187266" y="1830672"/>
                    </a:cubicBezTo>
                    <a:cubicBezTo>
                      <a:pt x="170333" y="1834905"/>
                      <a:pt x="153786" y="1845537"/>
                      <a:pt x="136466" y="1843372"/>
                    </a:cubicBezTo>
                    <a:cubicBezTo>
                      <a:pt x="116635" y="1840893"/>
                      <a:pt x="65444" y="1804491"/>
                      <a:pt x="47566" y="1792572"/>
                    </a:cubicBezTo>
                    <a:cubicBezTo>
                      <a:pt x="34866" y="1796805"/>
                      <a:pt x="0" y="1814738"/>
                      <a:pt x="9466" y="1805272"/>
                    </a:cubicBezTo>
                    <a:cubicBezTo>
                      <a:pt x="137073" y="1677665"/>
                      <a:pt x="36250" y="1809245"/>
                      <a:pt x="136466" y="1729072"/>
                    </a:cubicBezTo>
                    <a:cubicBezTo>
                      <a:pt x="198604" y="1679362"/>
                      <a:pt x="203302" y="1666918"/>
                      <a:pt x="238066" y="1614772"/>
                    </a:cubicBezTo>
                    <a:cubicBezTo>
                      <a:pt x="233833" y="1589372"/>
                      <a:pt x="233509" y="1563001"/>
                      <a:pt x="225366" y="1538572"/>
                    </a:cubicBezTo>
                    <a:cubicBezTo>
                      <a:pt x="220539" y="1524092"/>
                      <a:pt x="206792" y="1514124"/>
                      <a:pt x="199966" y="1500472"/>
                    </a:cubicBezTo>
                    <a:cubicBezTo>
                      <a:pt x="189771" y="1480082"/>
                      <a:pt x="184761" y="1457362"/>
                      <a:pt x="174566" y="1436972"/>
                    </a:cubicBezTo>
                    <a:cubicBezTo>
                      <a:pt x="165281" y="1418401"/>
                      <a:pt x="119695" y="1359577"/>
                      <a:pt x="111066" y="1348072"/>
                    </a:cubicBezTo>
                    <a:cubicBezTo>
                      <a:pt x="106833" y="1335372"/>
                      <a:pt x="104353" y="1321946"/>
                      <a:pt x="98366" y="1309972"/>
                    </a:cubicBezTo>
                    <a:cubicBezTo>
                      <a:pt x="69771" y="1252782"/>
                      <a:pt x="44509" y="1275575"/>
                      <a:pt x="85666" y="1182972"/>
                    </a:cubicBezTo>
                    <a:cubicBezTo>
                      <a:pt x="91865" y="1169024"/>
                      <a:pt x="111066" y="1166039"/>
                      <a:pt x="123766" y="1157572"/>
                    </a:cubicBezTo>
                    <a:cubicBezTo>
                      <a:pt x="119533" y="1144872"/>
                      <a:pt x="109406" y="1132756"/>
                      <a:pt x="111066" y="1119472"/>
                    </a:cubicBezTo>
                    <a:cubicBezTo>
                      <a:pt x="115846" y="1081234"/>
                      <a:pt x="141422" y="1048538"/>
                      <a:pt x="161866" y="1017872"/>
                    </a:cubicBezTo>
                    <a:cubicBezTo>
                      <a:pt x="157633" y="1005172"/>
                      <a:pt x="158632" y="989238"/>
                      <a:pt x="149166" y="979772"/>
                    </a:cubicBezTo>
                    <a:cubicBezTo>
                      <a:pt x="127580" y="958186"/>
                      <a:pt x="72966" y="928972"/>
                      <a:pt x="72966" y="928972"/>
                    </a:cubicBezTo>
                    <a:cubicBezTo>
                      <a:pt x="60124" y="909709"/>
                      <a:pt x="34866" y="879062"/>
                      <a:pt x="34866" y="852772"/>
                    </a:cubicBezTo>
                    <a:cubicBezTo>
                      <a:pt x="34866" y="839385"/>
                      <a:pt x="39534" y="825382"/>
                      <a:pt x="47566" y="814672"/>
                    </a:cubicBezTo>
                    <a:cubicBezTo>
                      <a:pt x="65527" y="790725"/>
                      <a:pt x="87898" y="770127"/>
                      <a:pt x="111066" y="751172"/>
                    </a:cubicBezTo>
                    <a:cubicBezTo>
                      <a:pt x="134693" y="731841"/>
                      <a:pt x="187266" y="700372"/>
                      <a:pt x="187266" y="700372"/>
                    </a:cubicBezTo>
                    <a:cubicBezTo>
                      <a:pt x="236079" y="627153"/>
                      <a:pt x="213125" y="688131"/>
                      <a:pt x="174566" y="649572"/>
                    </a:cubicBezTo>
                    <a:cubicBezTo>
                      <a:pt x="165100" y="640106"/>
                      <a:pt x="166099" y="624172"/>
                      <a:pt x="161866" y="611472"/>
                    </a:cubicBezTo>
                    <a:cubicBezTo>
                      <a:pt x="178799" y="594539"/>
                      <a:pt x="193179" y="574591"/>
                      <a:pt x="212666" y="560672"/>
                    </a:cubicBezTo>
                    <a:cubicBezTo>
                      <a:pt x="223559" y="552891"/>
                      <a:pt x="240482" y="556542"/>
                      <a:pt x="250766" y="547972"/>
                    </a:cubicBezTo>
                    <a:cubicBezTo>
                      <a:pt x="267027" y="534421"/>
                      <a:pt x="276166" y="514105"/>
                      <a:pt x="288866" y="497172"/>
                    </a:cubicBezTo>
                    <a:cubicBezTo>
                      <a:pt x="276166" y="488705"/>
                      <a:pt x="260301" y="483691"/>
                      <a:pt x="250766" y="471772"/>
                    </a:cubicBezTo>
                    <a:cubicBezTo>
                      <a:pt x="226473" y="441406"/>
                      <a:pt x="242738" y="414985"/>
                      <a:pt x="250766" y="382872"/>
                    </a:cubicBezTo>
                    <a:cubicBezTo>
                      <a:pt x="242299" y="365939"/>
                      <a:pt x="240772" y="343076"/>
                      <a:pt x="225366" y="332072"/>
                    </a:cubicBezTo>
                    <a:cubicBezTo>
                      <a:pt x="207801" y="319525"/>
                      <a:pt x="168692" y="339850"/>
                      <a:pt x="161866" y="319372"/>
                    </a:cubicBezTo>
                    <a:cubicBezTo>
                      <a:pt x="143124" y="263147"/>
                      <a:pt x="161866" y="200839"/>
                      <a:pt x="161866" y="141572"/>
                    </a:cubicBezTo>
                    <a:lnTo>
                      <a:pt x="199966" y="90772"/>
                    </a:lnTo>
                    <a:lnTo>
                      <a:pt x="225366" y="166972"/>
                    </a:lnTo>
                    <a:close/>
                  </a:path>
                </a:pathLst>
              </a:custGeom>
              <a:solidFill>
                <a:schemeClr val="tx1">
                  <a:lumMod val="20000"/>
                  <a:lumOff val="80000"/>
                </a:schemeClr>
              </a:solidFill>
              <a:ln w="25400" cap="flat" cmpd="sng" algn="ctr">
                <a:solidFill>
                  <a:schemeClr val="tx1">
                    <a:lumMod val="50000"/>
                  </a:schemeClr>
                </a:solidFill>
                <a:prstDash val="solid"/>
                <a:round/>
                <a:headEnd type="none" w="med" len="med"/>
                <a:tailEnd type="none" w="med" len="med"/>
              </a:ln>
              <a:effectLst>
                <a:outerShdw blurRad="50800" dist="50800" dir="5400000" algn="ctr" rotWithShape="0">
                  <a:schemeClr val="tx1">
                    <a:lumMod val="65000"/>
                  </a:schemeClr>
                </a:outerShdw>
              </a:effectLst>
            </p:spPr>
            <p:txBody>
              <a:bodyPr lIns="0" tIns="0" rIns="0" bIns="0"/>
              <a:lstStyle/>
              <a:p>
                <a:pPr eaLnBrk="0" hangingPunct="0">
                  <a:defRPr/>
                </a:pPr>
                <a:endParaRPr lang="en-GB">
                  <a:latin typeface="Arial" charset="0"/>
                </a:endParaRPr>
              </a:p>
            </p:txBody>
          </p:sp>
        </p:grpSp>
        <p:sp>
          <p:nvSpPr>
            <p:cNvPr id="10" name="Title 1"/>
            <p:cNvSpPr txBox="1">
              <a:spLocks/>
            </p:cNvSpPr>
            <p:nvPr/>
          </p:nvSpPr>
          <p:spPr bwMode="auto">
            <a:xfrm>
              <a:off x="4171952" y="553908"/>
              <a:ext cx="3068637" cy="1052513"/>
            </a:xfrm>
            <a:prstGeom prst="rect">
              <a:avLst/>
            </a:prstGeom>
            <a:noFill/>
            <a:ln w="9525">
              <a:noFill/>
              <a:miter lim="800000"/>
              <a:headEnd/>
              <a:tailEnd/>
            </a:ln>
            <a:effectLst/>
          </p:spPr>
          <p:txBody>
            <a:bodyPr lIns="0" tIns="0" rIns="0" bIns="0" anchor="ctr"/>
            <a:lstStyle/>
            <a:p>
              <a:pPr algn="ctr">
                <a:defRPr/>
              </a:pPr>
              <a:r>
                <a:rPr lang="en-US" sz="1800" b="1" kern="0" dirty="0" err="1">
                  <a:solidFill>
                    <a:schemeClr val="bg2">
                      <a:lumMod val="90000"/>
                      <a:lumOff val="10000"/>
                    </a:schemeClr>
                  </a:solidFill>
                  <a:latin typeface="+mj-lt"/>
                  <a:ea typeface="+mj-ea"/>
                  <a:cs typeface="+mj-cs"/>
                </a:rPr>
                <a:t>Incyte</a:t>
              </a:r>
              <a:r>
                <a:rPr lang="en-US" sz="1800" b="1" kern="0" dirty="0">
                  <a:solidFill>
                    <a:schemeClr val="bg2">
                      <a:lumMod val="90000"/>
                      <a:lumOff val="10000"/>
                    </a:schemeClr>
                  </a:solidFill>
                  <a:latin typeface="+mj-lt"/>
                  <a:ea typeface="+mj-ea"/>
                  <a:cs typeface="+mj-cs"/>
                </a:rPr>
                <a:t> gained approval for </a:t>
              </a:r>
              <a:r>
                <a:rPr lang="en-US" sz="1800" b="1" kern="0" dirty="0" err="1">
                  <a:solidFill>
                    <a:schemeClr val="bg2">
                      <a:lumMod val="90000"/>
                      <a:lumOff val="10000"/>
                    </a:schemeClr>
                  </a:solidFill>
                  <a:latin typeface="+mj-lt"/>
                  <a:ea typeface="+mj-ea"/>
                  <a:cs typeface="+mj-cs"/>
                </a:rPr>
                <a:t>Jakafi</a:t>
              </a:r>
              <a:r>
                <a:rPr lang="en-US" sz="1800" b="1" kern="0" baseline="30000" dirty="0" err="1">
                  <a:solidFill>
                    <a:schemeClr val="bg2">
                      <a:lumMod val="90000"/>
                      <a:lumOff val="10000"/>
                    </a:schemeClr>
                  </a:solidFill>
                  <a:latin typeface="+mj-lt"/>
                  <a:ea typeface="+mj-ea"/>
                  <a:cs typeface="+mj-cs"/>
                </a:rPr>
                <a:t>TM</a:t>
              </a:r>
              <a:r>
                <a:rPr lang="en-US" sz="1800" b="1" kern="0" dirty="0">
                  <a:solidFill>
                    <a:schemeClr val="bg2">
                      <a:lumMod val="90000"/>
                      <a:lumOff val="10000"/>
                    </a:schemeClr>
                  </a:solidFill>
                  <a:latin typeface="+mj-lt"/>
                  <a:ea typeface="+mj-ea"/>
                  <a:cs typeface="+mj-cs"/>
                </a:rPr>
                <a:t> – (Nov. 2011) the first approved medication for </a:t>
              </a:r>
              <a:r>
                <a:rPr lang="en-US" sz="1800" b="1" kern="0" dirty="0" err="1">
                  <a:solidFill>
                    <a:schemeClr val="bg2">
                      <a:lumMod val="90000"/>
                      <a:lumOff val="10000"/>
                    </a:schemeClr>
                  </a:solidFill>
                  <a:latin typeface="+mj-lt"/>
                  <a:ea typeface="+mj-ea"/>
                  <a:cs typeface="+mj-cs"/>
                </a:rPr>
                <a:t>Myleofibrosis</a:t>
              </a:r>
              <a:endParaRPr lang="en-US" sz="1800" b="1" kern="0" dirty="0">
                <a:solidFill>
                  <a:schemeClr val="bg2">
                    <a:lumMod val="90000"/>
                    <a:lumOff val="10000"/>
                  </a:schemeClr>
                </a:solidFill>
                <a:latin typeface="+mj-lt"/>
                <a:ea typeface="+mj-ea"/>
                <a:cs typeface="+mj-cs"/>
              </a:endParaRPr>
            </a:p>
          </p:txBody>
        </p:sp>
      </p:grpSp>
      <p:sp>
        <p:nvSpPr>
          <p:cNvPr id="112650" name="Text Box 4"/>
          <p:cNvSpPr txBox="1">
            <a:spLocks noChangeArrowheads="1"/>
          </p:cNvSpPr>
          <p:nvPr/>
        </p:nvSpPr>
        <p:spPr bwMode="auto">
          <a:xfrm>
            <a:off x="8564563" y="6321425"/>
            <a:ext cx="282575" cy="304800"/>
          </a:xfrm>
          <a:prstGeom prst="rect">
            <a:avLst/>
          </a:prstGeom>
          <a:noFill/>
          <a:ln w="9525">
            <a:noFill/>
            <a:miter lim="800000"/>
            <a:headEnd/>
            <a:tailEnd/>
          </a:ln>
        </p:spPr>
        <p:txBody>
          <a:bodyPr wrap="none">
            <a:spAutoFit/>
          </a:bodyPr>
          <a:lstStyle/>
          <a:p>
            <a:fld id="{DFD8CD15-17C8-4117-8021-87BFB8BF8EB3}" type="slidenum">
              <a:rPr lang="en-US" sz="1400"/>
              <a:pPr/>
              <a:t>5</a:t>
            </a:fld>
            <a:endParaRPr lang="en-US" sz="1400"/>
          </a:p>
        </p:txBody>
      </p:sp>
      <p:sp>
        <p:nvSpPr>
          <p:cNvPr id="22" name="Rectangle 21"/>
          <p:cNvSpPr/>
          <p:nvPr/>
        </p:nvSpPr>
        <p:spPr>
          <a:xfrm>
            <a:off x="357187" y="5757863"/>
            <a:ext cx="8215313" cy="338554"/>
          </a:xfrm>
          <a:prstGeom prst="rect">
            <a:avLst/>
          </a:prstGeom>
        </p:spPr>
        <p:txBody>
          <a:bodyPr wrap="square">
            <a:spAutoFit/>
          </a:bodyPr>
          <a:lstStyle/>
          <a:p>
            <a:r>
              <a:rPr lang="en-US" sz="1600" dirty="0" smtClean="0"/>
              <a:t> </a:t>
            </a:r>
            <a:endParaRPr lang="en-US" sz="1600" dirty="0"/>
          </a:p>
        </p:txBody>
      </p:sp>
      <p:sp>
        <p:nvSpPr>
          <p:cNvPr id="26" name="Content Placeholder 25"/>
          <p:cNvSpPr>
            <a:spLocks noGrp="1"/>
          </p:cNvSpPr>
          <p:nvPr>
            <p:ph idx="10"/>
          </p:nvPr>
        </p:nvSpPr>
        <p:spPr/>
        <p:txBody>
          <a:bodyPr/>
          <a:lstStyle/>
          <a:p>
            <a:endParaRPr lang="en-US"/>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95536" y="360363"/>
            <a:ext cx="7416824" cy="369332"/>
          </a:xfrm>
        </p:spPr>
        <p:txBody>
          <a:bodyPr/>
          <a:lstStyle/>
          <a:p>
            <a:pPr algn="ctr"/>
            <a:r>
              <a:rPr lang="en-GB" sz="2400" dirty="0" smtClean="0"/>
              <a:t>But Where to Start?</a:t>
            </a:r>
            <a:endParaRPr lang="en-GB" sz="2400" dirty="0"/>
          </a:p>
        </p:txBody>
      </p:sp>
      <p:sp>
        <p:nvSpPr>
          <p:cNvPr id="6" name="Slide Number Placeholder 5"/>
          <p:cNvSpPr>
            <a:spLocks noGrp="1"/>
          </p:cNvSpPr>
          <p:nvPr>
            <p:ph type="sldNum" sz="quarter" idx="12"/>
          </p:nvPr>
        </p:nvSpPr>
        <p:spPr/>
        <p:txBody>
          <a:bodyPr/>
          <a:lstStyle/>
          <a:p>
            <a:fld id="{2FE18977-94FB-415F-B497-03350E8854FC}" type="slidenum">
              <a:rPr lang="en-GB" smtClean="0"/>
              <a:pPr/>
              <a:t>6</a:t>
            </a:fld>
            <a:endParaRPr lang="en-GB" dirty="0"/>
          </a:p>
        </p:txBody>
      </p:sp>
      <p:sp>
        <p:nvSpPr>
          <p:cNvPr id="4" name="Date Placeholder 3"/>
          <p:cNvSpPr>
            <a:spLocks noGrp="1"/>
          </p:cNvSpPr>
          <p:nvPr>
            <p:ph type="dt" sz="half" idx="2"/>
          </p:nvPr>
        </p:nvSpPr>
        <p:spPr/>
        <p:txBody>
          <a:bodyPr/>
          <a:lstStyle/>
          <a:p>
            <a:r>
              <a:rPr lang="en-GB" smtClean="0"/>
              <a:t>00 Month 0000</a:t>
            </a:r>
            <a:endParaRPr lang="en-GB" dirty="0"/>
          </a:p>
        </p:txBody>
      </p:sp>
      <p:sp>
        <p:nvSpPr>
          <p:cNvPr id="5" name="Footer Placeholder 4"/>
          <p:cNvSpPr>
            <a:spLocks noGrp="1"/>
          </p:cNvSpPr>
          <p:nvPr>
            <p:ph type="ftr" sz="quarter" idx="3"/>
          </p:nvPr>
        </p:nvSpPr>
        <p:spPr/>
        <p:txBody>
          <a:bodyPr/>
          <a:lstStyle/>
          <a:p>
            <a:r>
              <a:rPr lang="en-GB" dirty="0" smtClean="0"/>
              <a:t>Presentation title in footer</a:t>
            </a:r>
            <a:endParaRPr lang="en-GB" dirty="0"/>
          </a:p>
        </p:txBody>
      </p:sp>
      <p:pic>
        <p:nvPicPr>
          <p:cNvPr id="60418" name="Picture 2" descr="http://dharmaconsulting.com/wp-content/uploads/hurtfeelings1cartoon.jpg"/>
          <p:cNvPicPr>
            <a:picLocks noChangeAspect="1" noChangeArrowheads="1"/>
          </p:cNvPicPr>
          <p:nvPr/>
        </p:nvPicPr>
        <p:blipFill>
          <a:blip r:embed="rId2"/>
          <a:srcRect/>
          <a:stretch>
            <a:fillRect/>
          </a:stretch>
        </p:blipFill>
        <p:spPr bwMode="auto">
          <a:xfrm>
            <a:off x="3461657" y="809761"/>
            <a:ext cx="4441371" cy="4886326"/>
          </a:xfrm>
          <a:prstGeom prst="rect">
            <a:avLst/>
          </a:prstGeom>
          <a:noFill/>
        </p:spPr>
      </p:pic>
      <p:pic>
        <p:nvPicPr>
          <p:cNvPr id="60420" name="Picture 4" descr="https://encrypted-tbn3.gstatic.com/images?q=tbn:ANd9GcS_7JXNQz0uhyL6_-beIz2H0O28PV75RPpZXcSczqMI8NxTjiNa"/>
          <p:cNvPicPr>
            <a:picLocks noChangeAspect="1" noChangeArrowheads="1"/>
          </p:cNvPicPr>
          <p:nvPr/>
        </p:nvPicPr>
        <p:blipFill>
          <a:blip r:embed="rId3"/>
          <a:srcRect/>
          <a:stretch>
            <a:fillRect/>
          </a:stretch>
        </p:blipFill>
        <p:spPr bwMode="auto">
          <a:xfrm>
            <a:off x="1854927" y="2599509"/>
            <a:ext cx="2338250" cy="2600212"/>
          </a:xfrm>
          <a:prstGeom prst="rect">
            <a:avLst/>
          </a:prstGeom>
          <a:noFill/>
        </p:spPr>
      </p:pic>
    </p:spTree>
    <p:extLst>
      <p:ext uri="{BB962C8B-B14F-4D97-AF65-F5344CB8AC3E}">
        <p14:creationId xmlns:p14="http://schemas.microsoft.com/office/powerpoint/2010/main" val="1617262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60363"/>
            <a:ext cx="7416824" cy="738664"/>
          </a:xfrm>
        </p:spPr>
        <p:txBody>
          <a:bodyPr/>
          <a:lstStyle/>
          <a:p>
            <a:pPr algn="ctr"/>
            <a:r>
              <a:rPr lang="en-US" sz="2400" dirty="0" smtClean="0"/>
              <a:t>The Old Way of Developing Questionnaires for Measuring Patient Perspective….</a:t>
            </a:r>
            <a:endParaRPr lang="en-US" sz="2400" dirty="0"/>
          </a:p>
        </p:txBody>
      </p:sp>
      <p:sp>
        <p:nvSpPr>
          <p:cNvPr id="3" name="Slide Number Placeholder 2"/>
          <p:cNvSpPr>
            <a:spLocks noGrp="1"/>
          </p:cNvSpPr>
          <p:nvPr>
            <p:ph type="sldNum" sz="quarter" idx="12"/>
          </p:nvPr>
        </p:nvSpPr>
        <p:spPr/>
        <p:txBody>
          <a:bodyPr/>
          <a:lstStyle/>
          <a:p>
            <a:fld id="{2FE18977-94FB-415F-B497-03350E8854FC}" type="slidenum">
              <a:rPr lang="en-GB" smtClean="0"/>
              <a:pPr/>
              <a:t>7</a:t>
            </a:fld>
            <a:endParaRPr lang="en-GB" dirty="0"/>
          </a:p>
        </p:txBody>
      </p:sp>
      <p:sp>
        <p:nvSpPr>
          <p:cNvPr id="5" name="Date Placeholder 4"/>
          <p:cNvSpPr>
            <a:spLocks noGrp="1"/>
          </p:cNvSpPr>
          <p:nvPr>
            <p:ph type="dt" sz="half" idx="2"/>
          </p:nvPr>
        </p:nvSpPr>
        <p:spPr/>
        <p:txBody>
          <a:bodyPr/>
          <a:lstStyle/>
          <a:p>
            <a:r>
              <a:rPr lang="en-GB" smtClean="0"/>
              <a:t>00 Month 0000</a:t>
            </a:r>
            <a:endParaRPr lang="en-GB" dirty="0"/>
          </a:p>
        </p:txBody>
      </p:sp>
      <p:sp>
        <p:nvSpPr>
          <p:cNvPr id="6" name="Footer Placeholder 5"/>
          <p:cNvSpPr>
            <a:spLocks noGrp="1"/>
          </p:cNvSpPr>
          <p:nvPr>
            <p:ph type="ftr" sz="quarter" idx="3"/>
          </p:nvPr>
        </p:nvSpPr>
        <p:spPr/>
        <p:txBody>
          <a:bodyPr/>
          <a:lstStyle/>
          <a:p>
            <a:r>
              <a:rPr lang="en-GB" smtClean="0"/>
              <a:t>Presentation title in footer</a:t>
            </a:r>
            <a:endParaRPr lang="en-GB" dirty="0"/>
          </a:p>
        </p:txBody>
      </p:sp>
      <p:sp>
        <p:nvSpPr>
          <p:cNvPr id="7" name="Cloud Callout 6"/>
          <p:cNvSpPr/>
          <p:nvPr/>
        </p:nvSpPr>
        <p:spPr>
          <a:xfrm>
            <a:off x="2194560" y="1920240"/>
            <a:ext cx="1509303" cy="944662"/>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1"/>
                </a:solidFill>
              </a:rPr>
              <a:t>What I think is…blah </a:t>
            </a:r>
            <a:r>
              <a:rPr lang="en-US" sz="800" b="1" dirty="0" err="1" smtClean="0">
                <a:solidFill>
                  <a:schemeClr val="tx1"/>
                </a:solidFill>
              </a:rPr>
              <a:t>blah</a:t>
            </a:r>
            <a:r>
              <a:rPr lang="en-US" sz="800" b="1" dirty="0" smtClean="0">
                <a:solidFill>
                  <a:schemeClr val="tx1"/>
                </a:solidFill>
              </a:rPr>
              <a:t> </a:t>
            </a:r>
            <a:r>
              <a:rPr lang="en-US" sz="800" b="1" dirty="0" smtClean="0"/>
              <a:t> </a:t>
            </a:r>
            <a:endParaRPr lang="en-US" sz="800" b="1" dirty="0"/>
          </a:p>
        </p:txBody>
      </p:sp>
      <p:sp>
        <p:nvSpPr>
          <p:cNvPr id="8" name="Cloud Callout 7"/>
          <p:cNvSpPr/>
          <p:nvPr/>
        </p:nvSpPr>
        <p:spPr>
          <a:xfrm>
            <a:off x="3647801" y="1976844"/>
            <a:ext cx="1303021" cy="857795"/>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1"/>
                </a:solidFill>
              </a:rPr>
              <a:t>But what </a:t>
            </a:r>
            <a:r>
              <a:rPr lang="en-US" sz="800" b="1" i="1" dirty="0" smtClean="0">
                <a:solidFill>
                  <a:schemeClr val="tx1"/>
                </a:solidFill>
              </a:rPr>
              <a:t>I </a:t>
            </a:r>
            <a:r>
              <a:rPr lang="en-US" sz="800" b="1" dirty="0" smtClean="0">
                <a:solidFill>
                  <a:schemeClr val="tx1"/>
                </a:solidFill>
              </a:rPr>
              <a:t>think is…blah </a:t>
            </a:r>
            <a:r>
              <a:rPr lang="en-US" sz="800" b="1" dirty="0" err="1" smtClean="0">
                <a:solidFill>
                  <a:schemeClr val="tx1"/>
                </a:solidFill>
              </a:rPr>
              <a:t>blah</a:t>
            </a:r>
            <a:r>
              <a:rPr lang="en-US" sz="800" b="1" dirty="0" smtClean="0">
                <a:solidFill>
                  <a:schemeClr val="tx1"/>
                </a:solidFill>
              </a:rPr>
              <a:t> </a:t>
            </a:r>
            <a:r>
              <a:rPr lang="en-US" sz="800" b="1" dirty="0" smtClean="0"/>
              <a:t> </a:t>
            </a:r>
            <a:endParaRPr lang="en-US" sz="800" b="1" dirty="0"/>
          </a:p>
        </p:txBody>
      </p:sp>
      <p:pic>
        <p:nvPicPr>
          <p:cNvPr id="9" name="Picture 9" descr="http://www.advancedmedicalpractice.com/images/choosing%20doctor.jpg"/>
          <p:cNvPicPr>
            <a:picLocks noChangeAspect="1" noChangeArrowheads="1"/>
          </p:cNvPicPr>
          <p:nvPr/>
        </p:nvPicPr>
        <p:blipFill>
          <a:blip r:embed="rId3" cstate="print"/>
          <a:srcRect/>
          <a:stretch>
            <a:fillRect/>
          </a:stretch>
        </p:blipFill>
        <p:spPr bwMode="auto">
          <a:xfrm>
            <a:off x="2217964" y="3054532"/>
            <a:ext cx="676274" cy="676274"/>
          </a:xfrm>
          <a:prstGeom prst="rect">
            <a:avLst/>
          </a:prstGeom>
          <a:noFill/>
        </p:spPr>
      </p:pic>
      <p:pic>
        <p:nvPicPr>
          <p:cNvPr id="10" name="Picture 9" descr="http://www.advancedmedicalpractice.com/images/choosing%20doctor.jpg"/>
          <p:cNvPicPr>
            <a:picLocks noChangeAspect="1" noChangeArrowheads="1"/>
          </p:cNvPicPr>
          <p:nvPr/>
        </p:nvPicPr>
        <p:blipFill>
          <a:blip r:embed="rId3" cstate="print"/>
          <a:srcRect/>
          <a:stretch>
            <a:fillRect/>
          </a:stretch>
        </p:blipFill>
        <p:spPr bwMode="auto">
          <a:xfrm>
            <a:off x="3811634" y="3041467"/>
            <a:ext cx="676274" cy="676274"/>
          </a:xfrm>
          <a:prstGeom prst="rect">
            <a:avLst/>
          </a:prstGeom>
          <a:noFill/>
        </p:spPr>
      </p:pic>
      <p:sp>
        <p:nvSpPr>
          <p:cNvPr id="11" name="Cloud Callout 10"/>
          <p:cNvSpPr/>
          <p:nvPr/>
        </p:nvSpPr>
        <p:spPr>
          <a:xfrm>
            <a:off x="5001169" y="1953169"/>
            <a:ext cx="1478008" cy="881471"/>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1"/>
                </a:solidFill>
              </a:rPr>
              <a:t>No, really they think …blah </a:t>
            </a:r>
            <a:r>
              <a:rPr lang="en-US" sz="800" b="1" dirty="0" err="1" smtClean="0">
                <a:solidFill>
                  <a:schemeClr val="tx1"/>
                </a:solidFill>
              </a:rPr>
              <a:t>blah</a:t>
            </a:r>
            <a:r>
              <a:rPr lang="en-US" sz="800" b="1" dirty="0" smtClean="0">
                <a:solidFill>
                  <a:schemeClr val="tx1"/>
                </a:solidFill>
              </a:rPr>
              <a:t> </a:t>
            </a:r>
            <a:r>
              <a:rPr lang="en-US" sz="800" b="1" dirty="0" smtClean="0"/>
              <a:t> </a:t>
            </a:r>
            <a:endParaRPr lang="en-US" sz="800" b="1" dirty="0"/>
          </a:p>
        </p:txBody>
      </p:sp>
      <p:sp>
        <p:nvSpPr>
          <p:cNvPr id="12" name="TextBox 11"/>
          <p:cNvSpPr txBox="1"/>
          <p:nvPr/>
        </p:nvSpPr>
        <p:spPr>
          <a:xfrm>
            <a:off x="1854926" y="3993968"/>
            <a:ext cx="4441371" cy="1877437"/>
          </a:xfrm>
          <a:prstGeom prst="rect">
            <a:avLst/>
          </a:prstGeom>
          <a:noFill/>
        </p:spPr>
        <p:txBody>
          <a:bodyPr wrap="square" rtlCol="0">
            <a:spAutoFit/>
          </a:bodyPr>
          <a:lstStyle/>
          <a:p>
            <a:pPr marL="114300" lvl="1" indent="0">
              <a:buFont typeface="Arial" pitchFamily="34" charset="0"/>
              <a:buChar char="•"/>
            </a:pPr>
            <a:r>
              <a:rPr lang="en-US" sz="1600" dirty="0" smtClean="0"/>
              <a:t> Developed without patient/respondent perspective</a:t>
            </a:r>
            <a:br>
              <a:rPr lang="en-US" sz="1600" dirty="0" smtClean="0"/>
            </a:br>
            <a:endParaRPr lang="en-US" sz="1600" dirty="0" smtClean="0"/>
          </a:p>
          <a:p>
            <a:pPr marL="114300" lvl="1" indent="0">
              <a:buFont typeface="Arial" pitchFamily="34" charset="0"/>
              <a:buChar char="•"/>
            </a:pPr>
            <a:r>
              <a:rPr lang="en-US" sz="1600" dirty="0" smtClean="0"/>
              <a:t> Added to studies without a strategy, hypothesis or understanding concept being measured</a:t>
            </a:r>
          </a:p>
          <a:p>
            <a:pPr marL="114300" lvl="1" indent="0">
              <a:buFont typeface="Arial" pitchFamily="34" charset="0"/>
              <a:buChar char="•"/>
            </a:pPr>
            <a:endParaRPr lang="en-US" sz="1000" b="1" dirty="0" smtClean="0"/>
          </a:p>
          <a:p>
            <a:pPr marL="114300" lvl="1" indent="0">
              <a:buFont typeface="Arial" pitchFamily="34" charset="0"/>
              <a:buChar char="•"/>
            </a:pPr>
            <a:endParaRPr lang="en-US" sz="1000" b="1" dirty="0" smtClean="0"/>
          </a:p>
        </p:txBody>
      </p:sp>
      <p:pic>
        <p:nvPicPr>
          <p:cNvPr id="13" name="Picture 12" descr="http://www.advancedmedicalpractice.com/images/choosing%20doctor.jpg"/>
          <p:cNvPicPr>
            <a:picLocks noChangeAspect="1" noChangeArrowheads="1"/>
          </p:cNvPicPr>
          <p:nvPr/>
        </p:nvPicPr>
        <p:blipFill>
          <a:blip r:embed="rId3" cstate="print"/>
          <a:srcRect/>
          <a:stretch>
            <a:fillRect/>
          </a:stretch>
        </p:blipFill>
        <p:spPr bwMode="auto">
          <a:xfrm>
            <a:off x="5113566" y="3089365"/>
            <a:ext cx="676274" cy="67627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241300" y="177800"/>
            <a:ext cx="8504238" cy="1003300"/>
          </a:xfrm>
        </p:spPr>
        <p:txBody>
          <a:bodyPr>
            <a:normAutofit/>
          </a:bodyPr>
          <a:lstStyle/>
          <a:p>
            <a:pPr algn="ctr"/>
            <a:r>
              <a:rPr lang="en-US" sz="2400" dirty="0" smtClean="0"/>
              <a:t>Current Standard for Measurement of the Patient Perspective: FDA PRO Guidance</a:t>
            </a:r>
          </a:p>
        </p:txBody>
      </p:sp>
      <p:sp>
        <p:nvSpPr>
          <p:cNvPr id="116739" name="Content Placeholder 8"/>
          <p:cNvSpPr>
            <a:spLocks noGrp="1"/>
          </p:cNvSpPr>
          <p:nvPr>
            <p:ph idx="10"/>
          </p:nvPr>
        </p:nvSpPr>
        <p:spPr bwMode="auto">
          <a:xfrm>
            <a:off x="0" y="6523038"/>
            <a:ext cx="8926513" cy="334962"/>
          </a:xfrm>
          <a:noFill/>
          <a:ln>
            <a:miter lim="800000"/>
            <a:headEnd/>
            <a:tailEnd/>
          </a:ln>
        </p:spPr>
        <p:txBody>
          <a:bodyPr vert="horz" wrap="square" lIns="91440" tIns="45720" rIns="91440" bIns="45720" numCol="1" anchorCtr="0" compatLnSpc="1">
            <a:prstTxWarp prst="textNoShape">
              <a:avLst/>
            </a:prstTxWarp>
          </a:bodyPr>
          <a:lstStyle/>
          <a:p>
            <a:r>
              <a:rPr lang="en-US" smtClean="0"/>
              <a:t>FDA PRO Guidance 2009</a:t>
            </a:r>
          </a:p>
        </p:txBody>
      </p:sp>
      <p:pic>
        <p:nvPicPr>
          <p:cNvPr id="4" name="Content Placeholder 3" descr="Final PRO cover.bmp"/>
          <p:cNvPicPr>
            <a:picLocks noGrp="1" noChangeAspect="1"/>
          </p:cNvPicPr>
          <p:nvPr>
            <p:ph idx="1"/>
          </p:nvPr>
        </p:nvPicPr>
        <p:blipFill>
          <a:blip r:embed="rId3" cstate="print"/>
          <a:stretch>
            <a:fillRect/>
          </a:stretch>
        </p:blipFill>
        <p:spPr>
          <a:xfrm>
            <a:off x="2377439" y="1307012"/>
            <a:ext cx="4008892" cy="4610462"/>
          </a:xfrm>
          <a:ln>
            <a:solidFill>
              <a:schemeClr val="accent1">
                <a:shade val="50000"/>
              </a:schemeClr>
            </a:solidFill>
          </a:ln>
        </p:spPr>
      </p:pic>
      <p:sp>
        <p:nvSpPr>
          <p:cNvPr id="116744" name="Text Box 4"/>
          <p:cNvSpPr txBox="1">
            <a:spLocks noChangeArrowheads="1"/>
          </p:cNvSpPr>
          <p:nvPr/>
        </p:nvSpPr>
        <p:spPr bwMode="auto">
          <a:xfrm>
            <a:off x="8564563" y="6321425"/>
            <a:ext cx="282575" cy="304800"/>
          </a:xfrm>
          <a:prstGeom prst="rect">
            <a:avLst/>
          </a:prstGeom>
          <a:noFill/>
          <a:ln w="9525">
            <a:noFill/>
            <a:miter lim="800000"/>
            <a:headEnd/>
            <a:tailEnd/>
          </a:ln>
        </p:spPr>
        <p:txBody>
          <a:bodyPr wrap="none">
            <a:spAutoFit/>
          </a:bodyPr>
          <a:lstStyle/>
          <a:p>
            <a:fld id="{C6BA2907-AB9E-4DD0-855D-44BD094147C3}" type="slidenum">
              <a:rPr lang="en-US" sz="1400"/>
              <a:pPr/>
              <a:t>8</a:t>
            </a:fld>
            <a:endParaRPr lang="en-US" sz="140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a:xfrm>
            <a:off x="198438" y="198438"/>
            <a:ext cx="8656637" cy="369332"/>
          </a:xfrm>
        </p:spPr>
        <p:txBody>
          <a:bodyPr/>
          <a:lstStyle/>
          <a:p>
            <a:pPr algn="ctr"/>
            <a:r>
              <a:rPr lang="en-US" sz="2400" dirty="0" smtClean="0"/>
              <a:t>Key: Understand the </a:t>
            </a:r>
            <a:r>
              <a:rPr lang="en-US" dirty="0" smtClean="0"/>
              <a:t>Concept</a:t>
            </a:r>
            <a:endParaRPr lang="en-US" sz="2400" dirty="0" smtClean="0"/>
          </a:p>
        </p:txBody>
      </p:sp>
      <p:sp>
        <p:nvSpPr>
          <p:cNvPr id="130051" name="Content Placeholder 2"/>
          <p:cNvSpPr>
            <a:spLocks noGrp="1"/>
          </p:cNvSpPr>
          <p:nvPr>
            <p:ph idx="1"/>
          </p:nvPr>
        </p:nvSpPr>
        <p:spPr bwMode="auto">
          <a:xfrm>
            <a:off x="304800" y="1374412"/>
            <a:ext cx="8594725" cy="4800600"/>
          </a:xfrm>
          <a:noFill/>
          <a:ln>
            <a:miter lim="800000"/>
            <a:headEnd/>
            <a:tailEnd/>
          </a:ln>
        </p:spPr>
        <p:txBody>
          <a:bodyPr vert="horz" wrap="square" lIns="91440" tIns="45720" rIns="91440" bIns="45720" numCol="1" anchor="t" anchorCtr="0" compatLnSpc="1">
            <a:prstTxWarp prst="textNoShape">
              <a:avLst/>
            </a:prstTxWarp>
          </a:bodyPr>
          <a:lstStyle/>
          <a:p>
            <a:r>
              <a:rPr lang="en-US" sz="2000" dirty="0" smtClean="0"/>
              <a:t>Concept of Measurement: The specific measurement goal (i.e., </a:t>
            </a:r>
            <a:r>
              <a:rPr lang="en-US" sz="2000" b="1" dirty="0" smtClean="0"/>
              <a:t>the </a:t>
            </a:r>
            <a:r>
              <a:rPr lang="en-US" sz="2000" b="1" i="1" dirty="0" smtClean="0"/>
              <a:t>thing </a:t>
            </a:r>
            <a:r>
              <a:rPr lang="en-US" sz="2000" b="1" dirty="0" smtClean="0"/>
              <a:t>that is to be measured by a </a:t>
            </a:r>
            <a:r>
              <a:rPr lang="en-US" sz="2000" b="1" dirty="0" err="1" smtClean="0"/>
              <a:t>COA</a:t>
            </a:r>
            <a:r>
              <a:rPr lang="en-US" sz="2000" b="1" dirty="0" smtClean="0"/>
              <a:t>)</a:t>
            </a:r>
          </a:p>
          <a:p>
            <a:r>
              <a:rPr lang="en-US" sz="2000" dirty="0" smtClean="0"/>
              <a:t>Underlying concepts of a </a:t>
            </a:r>
            <a:r>
              <a:rPr lang="en-US" sz="2000" u="sng" dirty="0" smtClean="0"/>
              <a:t>direct assessment </a:t>
            </a:r>
            <a:r>
              <a:rPr lang="en-US" sz="2000" dirty="0" smtClean="0"/>
              <a:t>of treatment benefit document how a patient feels or functions and can fall on a proximal-distal continuum…</a:t>
            </a:r>
          </a:p>
        </p:txBody>
      </p:sp>
      <p:sp>
        <p:nvSpPr>
          <p:cNvPr id="130052" name="Slide Number Placeholder 3"/>
          <p:cNvSpPr>
            <a:spLocks noGrp="1"/>
          </p:cNvSpPr>
          <p:nvPr>
            <p:ph type="sldNum" sz="quarter" idx="4294967295"/>
          </p:nvPr>
        </p:nvSpPr>
        <p:spPr bwMode="auto">
          <a:xfrm>
            <a:off x="603814" y="6492875"/>
            <a:ext cx="6253162" cy="365125"/>
          </a:xfrm>
          <a:prstGeom prst="rect">
            <a:avLst/>
          </a:prstGeom>
          <a:noFill/>
          <a:ln>
            <a:miter lim="800000"/>
            <a:headEnd/>
            <a:tailEnd/>
          </a:ln>
        </p:spPr>
        <p:txBody>
          <a:bodyPr/>
          <a:lstStyle/>
          <a:p>
            <a:pPr algn="l"/>
            <a:r>
              <a:rPr lang="en-US" sz="1000" dirty="0" smtClean="0">
                <a:cs typeface="Arial" pitchFamily="34" charset="0"/>
              </a:rPr>
              <a:t>Adapted from Critical Path Institute PRO Consortium “Core Messages”</a:t>
            </a:r>
          </a:p>
          <a:p>
            <a:pPr algn="l"/>
            <a:endParaRPr lang="en-US" sz="1000" dirty="0">
              <a:cs typeface="Arial" pitchFamily="34" charset="0"/>
            </a:endParaRPr>
          </a:p>
        </p:txBody>
      </p:sp>
      <p:sp>
        <p:nvSpPr>
          <p:cNvPr id="130053" name="Text Box 4"/>
          <p:cNvSpPr txBox="1">
            <a:spLocks noChangeArrowheads="1"/>
          </p:cNvSpPr>
          <p:nvPr/>
        </p:nvSpPr>
        <p:spPr bwMode="auto">
          <a:xfrm>
            <a:off x="8564563" y="6321425"/>
            <a:ext cx="282575" cy="304800"/>
          </a:xfrm>
          <a:prstGeom prst="rect">
            <a:avLst/>
          </a:prstGeom>
          <a:noFill/>
          <a:ln w="9525">
            <a:noFill/>
            <a:miter lim="800000"/>
            <a:headEnd/>
            <a:tailEnd/>
          </a:ln>
        </p:spPr>
        <p:txBody>
          <a:bodyPr wrap="none">
            <a:spAutoFit/>
          </a:bodyPr>
          <a:lstStyle/>
          <a:p>
            <a:fld id="{54A87D3C-534B-40BE-AB5C-17670213AF6D}" type="slidenum">
              <a:rPr lang="en-US" sz="1400"/>
              <a:pPr/>
              <a:t>9</a:t>
            </a:fld>
            <a:endParaRPr lang="en-US" sz="14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SK 2013">
  <a:themeElements>
    <a:clrScheme name="GSK 2013">
      <a:dk1>
        <a:srgbClr val="9A8B7D"/>
      </a:dk1>
      <a:lt1>
        <a:srgbClr val="FFFFFF"/>
      </a:lt1>
      <a:dk2>
        <a:srgbClr val="C9C1B8"/>
      </a:dk2>
      <a:lt2>
        <a:srgbClr val="FF6600"/>
      </a:lt2>
      <a:accent1>
        <a:srgbClr val="BE0077"/>
      </a:accent1>
      <a:accent2>
        <a:srgbClr val="007BC3"/>
      </a:accent2>
      <a:accent3>
        <a:srgbClr val="DF321B"/>
      </a:accent3>
      <a:accent4>
        <a:srgbClr val="4A8322"/>
      </a:accent4>
      <a:accent5>
        <a:srgbClr val="00B6C9"/>
      </a:accent5>
      <a:accent6>
        <a:srgbClr val="C9C1B8"/>
      </a:accent6>
      <a:hlink>
        <a:srgbClr val="F7511B"/>
      </a:hlink>
      <a:folHlink>
        <a:srgbClr val="808080"/>
      </a:folHlink>
    </a:clrScheme>
    <a:fontScheme name="GS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3F4D54D2E508241A84BBAF482CFD7C5" ma:contentTypeVersion="0" ma:contentTypeDescription="Create a new document." ma:contentTypeScope="" ma:versionID="0a0eee634d8c455e7f9090526e64bea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B326EA-061C-44C6-A493-BA5B9831AE47}">
  <ds:schemaRefs>
    <ds:schemaRef ds:uri="http://purl.org/dc/terms/"/>
    <ds:schemaRef ds:uri="http://purl.org/dc/elements/1.1/"/>
    <ds:schemaRef ds:uri="http://schemas.microsoft.com/office/infopath/2007/PartnerControls"/>
    <ds:schemaRef ds:uri="http://purl.org/dc/dcmitype/"/>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EEDC4DDA-6A6B-4CDB-8E34-AFD0FEF8D2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9310B77-E1C4-4D3E-869B-74EF4A0A49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GSK 2013</Template>
  <TotalTime>3709</TotalTime>
  <Words>2312</Words>
  <Application>Microsoft Office PowerPoint</Application>
  <PresentationFormat>On-screen Show (4:3)</PresentationFormat>
  <Paragraphs>252</Paragraphs>
  <Slides>19</Slides>
  <Notes>14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GSK 2013</vt:lpstr>
      <vt:lpstr>Current Challenges for Measurement of Treatment Benefits</vt:lpstr>
      <vt:lpstr>Interest in the Patient Perspective!</vt:lpstr>
      <vt:lpstr>Environmental Influences: Connectivity, Technology, Social Media</vt:lpstr>
      <vt:lpstr>Use PROs to Demonstrate Patient Perspective on Treatment Benefits, for A Variety for Reasons &amp; Stakeholders</vt:lpstr>
      <vt:lpstr>Pharma Recognized the Value of Claims… Many Have Been Successful!</vt:lpstr>
      <vt:lpstr>But Where to Start?</vt:lpstr>
      <vt:lpstr>The Old Way of Developing Questionnaires for Measuring Patient Perspective….</vt:lpstr>
      <vt:lpstr>Current Standard for Measurement of the Patient Perspective: FDA PRO Guidance</vt:lpstr>
      <vt:lpstr>Key: Understand the Concept</vt:lpstr>
      <vt:lpstr>Understand the Concept of Measurement</vt:lpstr>
      <vt:lpstr>Begin With the End in Mind</vt:lpstr>
      <vt:lpstr>Clinical Outcomes Assessment Development  within Drug Development</vt:lpstr>
      <vt:lpstr>To Establish Content Validity…. When Developing New COA</vt:lpstr>
      <vt:lpstr>Additional Steps / Alternative Approach Proposed</vt:lpstr>
      <vt:lpstr>Application of FDA PRO Guidance to other Clinical Outcomes Assessments</vt:lpstr>
      <vt:lpstr>ePROs: Enhance Ability to Achieve PRO Claims, Improve Data Quality &amp; Support Regulatory Compliance</vt:lpstr>
      <vt:lpstr>So Where to Go from Here? Some challenges for PROs</vt:lpstr>
      <vt:lpstr>Summary</vt:lpstr>
      <vt:lpstr>Thank you</vt:lpstr>
    </vt:vector>
  </TitlesOfParts>
  <Company>GSK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clive.boyland</dc:creator>
  <cp:lastModifiedBy>Kumudu Pathiraja</cp:lastModifiedBy>
  <cp:revision>259</cp:revision>
  <dcterms:created xsi:type="dcterms:W3CDTF">2013-05-02T11:13:53Z</dcterms:created>
  <dcterms:modified xsi:type="dcterms:W3CDTF">2013-10-22T15:09:23Z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0x01010073F4D54D2E508241A84BBAF482CFD7C5</vt:lpwstr>
  </property>
</Properties>
</file>