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68" r:id="rId2"/>
  </p:sldMasterIdLst>
  <p:notesMasterIdLst>
    <p:notesMasterId r:id="rId66"/>
  </p:notesMasterIdLst>
  <p:handoutMasterIdLst>
    <p:handoutMasterId r:id="rId67"/>
  </p:handoutMasterIdLst>
  <p:sldIdLst>
    <p:sldId id="435" r:id="rId3"/>
    <p:sldId id="655" r:id="rId4"/>
    <p:sldId id="586" r:id="rId5"/>
    <p:sldId id="596" r:id="rId6"/>
    <p:sldId id="381" r:id="rId7"/>
    <p:sldId id="436" r:id="rId8"/>
    <p:sldId id="691" r:id="rId9"/>
    <p:sldId id="692" r:id="rId10"/>
    <p:sldId id="606" r:id="rId11"/>
    <p:sldId id="724" r:id="rId12"/>
    <p:sldId id="489" r:id="rId13"/>
    <p:sldId id="631" r:id="rId14"/>
    <p:sldId id="633" r:id="rId15"/>
    <p:sldId id="634" r:id="rId16"/>
    <p:sldId id="695" r:id="rId17"/>
    <p:sldId id="698" r:id="rId18"/>
    <p:sldId id="699" r:id="rId19"/>
    <p:sldId id="704" r:id="rId20"/>
    <p:sldId id="700" r:id="rId21"/>
    <p:sldId id="721" r:id="rId22"/>
    <p:sldId id="567" r:id="rId23"/>
    <p:sldId id="527" r:id="rId24"/>
    <p:sldId id="528" r:id="rId25"/>
    <p:sldId id="542" r:id="rId26"/>
    <p:sldId id="543" r:id="rId27"/>
    <p:sldId id="544" r:id="rId28"/>
    <p:sldId id="545" r:id="rId29"/>
    <p:sldId id="597" r:id="rId30"/>
    <p:sldId id="569" r:id="rId31"/>
    <p:sldId id="529" r:id="rId32"/>
    <p:sldId id="530" r:id="rId33"/>
    <p:sldId id="531" r:id="rId34"/>
    <p:sldId id="570" r:id="rId35"/>
    <p:sldId id="546" r:id="rId36"/>
    <p:sldId id="547" r:id="rId37"/>
    <p:sldId id="548" r:id="rId38"/>
    <p:sldId id="549" r:id="rId39"/>
    <p:sldId id="550" r:id="rId40"/>
    <p:sldId id="551" r:id="rId41"/>
    <p:sldId id="552" r:id="rId42"/>
    <p:sldId id="553" r:id="rId43"/>
    <p:sldId id="571" r:id="rId44"/>
    <p:sldId id="536" r:id="rId45"/>
    <p:sldId id="537" r:id="rId46"/>
    <p:sldId id="539" r:id="rId47"/>
    <p:sldId id="572" r:id="rId48"/>
    <p:sldId id="573" r:id="rId49"/>
    <p:sldId id="574" r:id="rId50"/>
    <p:sldId id="575" r:id="rId51"/>
    <p:sldId id="576" r:id="rId52"/>
    <p:sldId id="577" r:id="rId53"/>
    <p:sldId id="578" r:id="rId54"/>
    <p:sldId id="579" r:id="rId55"/>
    <p:sldId id="580" r:id="rId56"/>
    <p:sldId id="581" r:id="rId57"/>
    <p:sldId id="688" r:id="rId58"/>
    <p:sldId id="689" r:id="rId59"/>
    <p:sldId id="690" r:id="rId60"/>
    <p:sldId id="733" r:id="rId61"/>
    <p:sldId id="734" r:id="rId62"/>
    <p:sldId id="736" r:id="rId63"/>
    <p:sldId id="686" r:id="rId64"/>
    <p:sldId id="687" r:id="rId6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6FFFF"/>
    <a:srgbClr val="FFFF66"/>
    <a:srgbClr val="FFCC00"/>
    <a:srgbClr val="FF99FF"/>
    <a:srgbClr val="000099"/>
    <a:srgbClr val="3333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2" autoAdjust="0"/>
    <p:restoredTop sz="86808" autoAdjust="0"/>
  </p:normalViewPr>
  <p:slideViewPr>
    <p:cSldViewPr>
      <p:cViewPr>
        <p:scale>
          <a:sx n="75" d="100"/>
          <a:sy n="75" d="100"/>
        </p:scale>
        <p:origin x="-264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96" y="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2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2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EBEA73E4-4937-42B9-9E4E-7ABE5313E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86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4838"/>
            <a:ext cx="5607050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/>
            </a:lvl1pPr>
          </a:lstStyle>
          <a:p>
            <a:pPr>
              <a:defRPr/>
            </a:pPr>
            <a:fld id="{1D1D215E-6A27-479F-A3F9-A43BADE33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77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4B9CEA-E7BD-4621-B9B6-C748633EAFE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8467F-B88E-4C7A-AE80-1A2B3AD139B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FC77B-6D8D-4DAB-911E-AE392C3481B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4274F2-4EAA-47A0-A2EA-9FC55A9D488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86A44C-EF2A-4140-A8AB-2D8B8077A019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46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A80DCF-E41A-41A4-8560-56214911888A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52C8D2-EE9A-4B80-907B-C9D8869DFB2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52891-B01D-4EE0-8090-7F48DC80D86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E210FB-673B-4E61-BD45-A6ABBB421EB4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3B49BF-5530-48B3-800C-1F7EEBA6F431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2B8536-E8A1-41D3-8C11-2D78775AD91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47215-4441-4057-BE7B-9813D38DEDE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649802-87DD-4B43-93CD-4297078E992B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2B1C44-ED2A-4AA5-84EC-03B770AB938C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2D977-8777-4153-AD6A-8D1E43EA66AB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020E5D-2776-47A3-97A7-CBC84E3C8377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D33B9E-4EF0-4E33-9CF2-23204347F52F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6721E-0553-400F-BFE6-83B48A267CCF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796F31-85D0-4092-8DA3-C0CA30DA1F5C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BDBE7-F221-48C9-8B61-7F6C80F56AD8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94795-D9CE-4422-8C02-D42E00C691CD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FC7EAD-CAAE-4990-9509-ECF03FA7EBE8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8ED69-1F24-4B0C-94C1-7F6B07B8547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DF9773-E1F5-455E-8720-9E1A11A35E8B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A1AC00-6DB0-44A8-9B28-1B0B064363A5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D7C57D-8EE8-4120-8D9C-84C5A9D9491F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B43A9-B333-45AB-B41A-DA80D8BB5298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FDD080-8E36-4BDC-891A-58C34A3605A2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210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96A675-F14B-4F1E-9D6F-A6AA5030C820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2A473-D796-4CD0-A1DC-7A73D3FFF0DA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06C082-4B51-4D6F-AC4F-DB7007A0D93E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4907E1-0568-49D4-A28E-D579BFA02228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1C1260-274B-4ED4-96D7-6FBE76EE594F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905F12-B0EB-44B8-98C5-37E164B348C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844BDA-DAE8-4593-8F25-3228AD6E76C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2B5C9D-5E65-4969-9A6B-0B26DD11004F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83F16D-F3D5-44E2-B1B9-5CF2EEC365B6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B25C1-1079-4F1F-BBF5-F8353AF692D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4729C-6F65-4F34-90C5-E58972EACF1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648200"/>
            <a:ext cx="7769225" cy="1371600"/>
          </a:xfrm>
          <a:ln w="9525">
            <a:tailEnd/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ln w="9525">
            <a:tailEnd/>
          </a:ln>
        </p:spPr>
        <p:txBody>
          <a:bodyPr/>
          <a:lstStyle>
            <a:lvl1pPr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10400" y="6553200"/>
            <a:ext cx="19050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CB97975-E28E-479D-A8AF-7C57D8C04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457200"/>
            <a:ext cx="1941512" cy="5945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5313" cy="5945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692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39900"/>
            <a:ext cx="3808413" cy="4662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39900"/>
            <a:ext cx="3808412" cy="4662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rgbClr val="003366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27"/>
          <p:cNvSpPr>
            <a:spLocks/>
          </p:cNvSpPr>
          <p:nvPr/>
        </p:nvSpPr>
        <p:spPr bwMode="invGray">
          <a:xfrm>
            <a:off x="0" y="381000"/>
            <a:ext cx="9144000" cy="19319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877"/>
              </a:cxn>
              <a:cxn ang="0">
                <a:pos x="3600" y="760"/>
              </a:cxn>
              <a:cxn ang="0">
                <a:pos x="0" y="1217"/>
              </a:cxn>
              <a:cxn ang="0">
                <a:pos x="640" y="1053"/>
              </a:cxn>
              <a:cxn ang="0">
                <a:pos x="0" y="0"/>
              </a:cxn>
            </a:cxnLst>
            <a:rect l="0" t="0" r="r" b="b"/>
            <a:pathLst>
              <a:path w="5760" h="1217">
                <a:moveTo>
                  <a:pt x="0" y="0"/>
                </a:moveTo>
                <a:lnTo>
                  <a:pt x="5760" y="0"/>
                </a:lnTo>
                <a:lnTo>
                  <a:pt x="5760" y="877"/>
                </a:lnTo>
                <a:cubicBezTo>
                  <a:pt x="5400" y="1003"/>
                  <a:pt x="4560" y="702"/>
                  <a:pt x="3600" y="760"/>
                </a:cubicBezTo>
                <a:cubicBezTo>
                  <a:pt x="2640" y="817"/>
                  <a:pt x="493" y="1168"/>
                  <a:pt x="0" y="1217"/>
                </a:cubicBezTo>
                <a:lnTo>
                  <a:pt x="640" y="1053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5" name="Freeform 1028"/>
          <p:cNvSpPr>
            <a:spLocks/>
          </p:cNvSpPr>
          <p:nvPr/>
        </p:nvSpPr>
        <p:spPr bwMode="invGray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6" name="Freeform 1030"/>
          <p:cNvSpPr>
            <a:spLocks/>
          </p:cNvSpPr>
          <p:nvPr/>
        </p:nvSpPr>
        <p:spPr bwMode="hidden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7" name="Freeform 1033"/>
          <p:cNvSpPr>
            <a:spLocks/>
          </p:cNvSpPr>
          <p:nvPr/>
        </p:nvSpPr>
        <p:spPr bwMode="white">
          <a:xfrm>
            <a:off x="0" y="3810000"/>
            <a:ext cx="8686800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8" name="Rectangle 1040"/>
          <p:cNvSpPr>
            <a:spLocks noChangeArrowheads="1"/>
          </p:cNvSpPr>
          <p:nvPr/>
        </p:nvSpPr>
        <p:spPr bwMode="auto">
          <a:xfrm>
            <a:off x="304800" y="0"/>
            <a:ext cx="8839200" cy="533400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93194" name="Rectangle 103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195" name="Rectangle 103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fld id="{038B7206-B25E-44C6-96EF-25B1AFD3E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1577-9C00-424A-A4CB-AD4282D1D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2540C-A651-4E7F-9A0E-EAC102C2E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D07A9-27C6-45CA-8AA4-0B7AB9852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330D0-2952-422B-80DF-DE585BA6F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B163B-A8EB-4467-818D-1C0D48B03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E1A0-CDC2-424F-A08D-6D0197F9F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8867E-BF57-48C9-BA9A-B027160B8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2D3D8-7736-4763-AB54-E1490F533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44F4E-74C9-4E78-AB14-42098A4D5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5940F-1EDA-4574-AB88-E4A3A191E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E8C9F-C667-40E3-8409-2ED453598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998C-8A49-499B-96B4-08E782D0D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B1A39-A01F-4727-9441-951A34F4B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39900"/>
            <a:ext cx="3808413" cy="4662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39900"/>
            <a:ext cx="3808412" cy="4662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69225" cy="11430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39900"/>
            <a:ext cx="7769225" cy="4662488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62088" y="6553200"/>
            <a:ext cx="14620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3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2575" indent="-28257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63600" indent="-292100" algn="l" rtl="0" eaLnBrk="0" fontAlgn="base" hangingPunct="0">
        <a:spcBef>
          <a:spcPct val="20000"/>
        </a:spcBef>
        <a:spcAft>
          <a:spcPct val="0"/>
        </a:spcAft>
        <a:buClr>
          <a:srgbClr val="BBE0E3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3208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907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352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924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496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068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64000" indent="-2921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rgbClr val="003366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6" name="Freeform 6"/>
          <p:cNvSpPr>
            <a:spLocks/>
          </p:cNvSpPr>
          <p:nvPr/>
        </p:nvSpPr>
        <p:spPr bwMode="invGray">
          <a:xfrm>
            <a:off x="0" y="4343400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92167" name="Freeform 7"/>
          <p:cNvSpPr>
            <a:spLocks/>
          </p:cNvSpPr>
          <p:nvPr/>
        </p:nvSpPr>
        <p:spPr bwMode="white">
          <a:xfrm>
            <a:off x="4648200" y="2667000"/>
            <a:ext cx="4495800" cy="4191000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92169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512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		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7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7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37D9F08-F290-4196-B388-8BD2FAD21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4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66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seph.c.cappelleri@pfizer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png"/><Relationship Id="rId4" Type="http://schemas.openxmlformats.org/officeDocument/2006/relationships/oleObject" Target="../embeddings/oleObject2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Interpreting of Patient-Reported Outcomes</a:t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915400" cy="5715000"/>
          </a:xfrm>
        </p:spPr>
        <p:txBody>
          <a:bodyPr/>
          <a:lstStyle/>
          <a:p>
            <a:pPr algn="ctr">
              <a:buFontTx/>
              <a:buNone/>
              <a:defRPr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>
              <a:buFontTx/>
              <a:buNone/>
              <a:defRPr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>
              <a:buFontTx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Joseph C. Cappelleri, PhD, MPH</a:t>
            </a:r>
          </a:p>
          <a:p>
            <a:pPr algn="ctr">
              <a:buFontTx/>
              <a:buNone/>
              <a:defRPr/>
            </a:pPr>
            <a:r>
              <a:rPr lang="en-US" sz="2800" b="0" i="1" dirty="0" smtClean="0"/>
              <a:t>Pfizer Inc</a:t>
            </a:r>
          </a:p>
          <a:p>
            <a:pPr algn="ctr">
              <a:buFontTx/>
              <a:buNone/>
              <a:defRPr/>
            </a:pPr>
            <a:r>
              <a:rPr lang="en-US" sz="2800" b="0" i="1" dirty="0" smtClean="0"/>
              <a:t>(e-mail: </a:t>
            </a:r>
            <a:r>
              <a:rPr lang="en-US" sz="2800" b="0" i="1" dirty="0" smtClean="0">
                <a:hlinkClick r:id="rId3"/>
              </a:rPr>
              <a:t>joseph.c.cappelleri@pfizer.com</a:t>
            </a:r>
            <a:r>
              <a:rPr lang="en-US" sz="2800" b="0" i="1" dirty="0" smtClean="0"/>
              <a:t>)</a:t>
            </a:r>
          </a:p>
          <a:p>
            <a:pPr algn="ctr">
              <a:buFontTx/>
              <a:buNone/>
              <a:defRPr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>
              <a:buFontTx/>
              <a:buNone/>
              <a:defRPr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Presentation at the Meeting of the New Jersey Chapter of the American Statistical Association, Bridgewater, New Jersey, October 18, 2013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8458200" cy="2667000"/>
          </a:xfrm>
        </p:spPr>
        <p:txBody>
          <a:bodyPr/>
          <a:lstStyle/>
          <a:p>
            <a:pPr lvl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3600" smtClean="0"/>
              <a:t>3. Unknown relevant change </a:t>
            </a:r>
          </a:p>
          <a:p>
            <a:pPr lvl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3600" smtClean="0"/>
              <a:t>    standards for PRO measures</a:t>
            </a:r>
            <a:endParaRPr lang="en-US" sz="4000" smtClean="0"/>
          </a:p>
          <a:p>
            <a:pPr lvl="2">
              <a:lnSpc>
                <a:spcPct val="85000"/>
              </a:lnSpc>
              <a:spcBef>
                <a:spcPct val="0"/>
              </a:spcBef>
            </a:pPr>
            <a:endParaRPr lang="en-US" sz="800" smtClean="0"/>
          </a:p>
          <a:p>
            <a:pPr lvl="2">
              <a:lnSpc>
                <a:spcPct val="85000"/>
              </a:lnSpc>
              <a:spcBef>
                <a:spcPct val="0"/>
              </a:spcBef>
            </a:pPr>
            <a:r>
              <a:rPr lang="en-US" sz="3200" smtClean="0"/>
              <a:t>research tools </a:t>
            </a:r>
          </a:p>
          <a:p>
            <a:pPr lvl="2">
              <a:lnSpc>
                <a:spcPct val="85000"/>
              </a:lnSpc>
              <a:spcBef>
                <a:spcPct val="0"/>
              </a:spcBef>
            </a:pPr>
            <a:r>
              <a:rPr lang="en-US" sz="3200" smtClean="0"/>
              <a:t>little training or patient experiences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838200" y="22098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r>
              <a:rPr kumimoji="1" lang="en-US" sz="3600" b="0">
                <a:solidFill>
                  <a:srgbClr val="FFFFFF"/>
                </a:solidFill>
              </a:rPr>
              <a:t>	2. Developed familiarity with  </a:t>
            </a: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r>
              <a:rPr kumimoji="1" lang="en-US" sz="3600" b="0">
                <a:solidFill>
                  <a:srgbClr val="FFFFFF"/>
                </a:solidFill>
              </a:rPr>
              <a:t>       physiological measures</a:t>
            </a: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</a:pPr>
            <a:r>
              <a:rPr kumimoji="1" lang="en-US" sz="800" b="0">
                <a:solidFill>
                  <a:srgbClr val="FFFFFF"/>
                </a:solidFill>
              </a:rPr>
              <a:t> </a:t>
            </a:r>
          </a:p>
          <a:p>
            <a:pPr marL="342900" indent="-342900" eaLnBrk="0" hangingPunct="0">
              <a:lnSpc>
                <a:spcPct val="85000"/>
              </a:lnSpc>
              <a:spcBef>
                <a:spcPct val="10000"/>
              </a:spcBef>
            </a:pPr>
            <a:r>
              <a:rPr kumimoji="1" lang="en-US" sz="3600" b="0">
                <a:solidFill>
                  <a:srgbClr val="FFFFFF"/>
                </a:solidFill>
              </a:rPr>
              <a:t>     • </a:t>
            </a:r>
            <a:r>
              <a:rPr kumimoji="1" lang="en-US" b="0">
                <a:solidFill>
                  <a:srgbClr val="FFFFFF"/>
                </a:solidFill>
              </a:rPr>
              <a:t>professional training </a:t>
            </a:r>
          </a:p>
          <a:p>
            <a:pPr marL="342900" indent="-342900" eaLnBrk="0" hangingPunct="0">
              <a:lnSpc>
                <a:spcPct val="85000"/>
              </a:lnSpc>
              <a:spcBef>
                <a:spcPct val="10000"/>
              </a:spcBef>
            </a:pPr>
            <a:r>
              <a:rPr kumimoji="1" lang="en-US" b="0">
                <a:solidFill>
                  <a:srgbClr val="FFFFFF"/>
                </a:solidFill>
              </a:rPr>
              <a:t>	   • experience gained by observing  </a:t>
            </a:r>
          </a:p>
          <a:p>
            <a:pPr marL="742950" lvl="1" indent="-285750" eaLnBrk="0" hangingPunct="0">
              <a:lnSpc>
                <a:spcPct val="85000"/>
              </a:lnSpc>
              <a:spcBef>
                <a:spcPct val="10000"/>
              </a:spcBef>
            </a:pPr>
            <a:r>
              <a:rPr kumimoji="1" lang="en-US" b="0">
                <a:solidFill>
                  <a:srgbClr val="FFFFFF"/>
                </a:solidFill>
              </a:rPr>
              <a:t>     changes among many patients </a:t>
            </a:r>
          </a:p>
        </p:txBody>
      </p:sp>
      <p:sp>
        <p:nvSpPr>
          <p:cNvPr id="24580" name="Rectangle 13"/>
          <p:cNvSpPr>
            <a:spLocks noChangeArrowheads="1"/>
          </p:cNvSpPr>
          <p:nvPr/>
        </p:nvSpPr>
        <p:spPr bwMode="auto">
          <a:xfrm>
            <a:off x="0" y="304800"/>
            <a:ext cx="685800" cy="6553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>
              <a:solidFill>
                <a:srgbClr val="FFFF00"/>
              </a:solidFill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33400" y="165100"/>
            <a:ext cx="8610600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lvl="1" eaLnBrk="0" hangingPunct="0">
              <a:lnSpc>
                <a:spcPct val="85000"/>
              </a:lnSpc>
            </a:pPr>
            <a:r>
              <a:rPr lang="en-US" sz="3600" b="0">
                <a:solidFill>
                  <a:srgbClr val="FFFFFF"/>
                </a:solidFill>
              </a:rPr>
              <a:t>1. Known relevant change standards </a:t>
            </a:r>
          </a:p>
          <a:p>
            <a:pPr eaLnBrk="0" hangingPunct="0">
              <a:lnSpc>
                <a:spcPct val="85000"/>
              </a:lnSpc>
            </a:pPr>
            <a:r>
              <a:rPr lang="en-US" sz="3600" b="0">
                <a:solidFill>
                  <a:srgbClr val="FFFFFF"/>
                </a:solidFill>
              </a:rPr>
              <a:t>        for physiological measures</a:t>
            </a:r>
          </a:p>
          <a:p>
            <a:pPr eaLnBrk="0" hangingPunct="0">
              <a:lnSpc>
                <a:spcPct val="85000"/>
              </a:lnSpc>
            </a:pPr>
            <a:endParaRPr lang="en-US" sz="800" b="0">
              <a:solidFill>
                <a:srgbClr val="FFFFFF"/>
              </a:solidFill>
            </a:endParaRPr>
          </a:p>
          <a:p>
            <a:pPr eaLnBrk="0" hangingPunct="0">
              <a:lnSpc>
                <a:spcPct val="85000"/>
              </a:lnSpc>
            </a:pPr>
            <a:r>
              <a:rPr lang="en-US" b="0">
                <a:solidFill>
                  <a:srgbClr val="FFFFFF"/>
                </a:solidFill>
              </a:rPr>
              <a:t>	• blood pressure </a:t>
            </a:r>
          </a:p>
          <a:p>
            <a:pPr lvl="2" eaLnBrk="0" hangingPunct="0">
              <a:lnSpc>
                <a:spcPct val="85000"/>
              </a:lnSpc>
              <a:buFontTx/>
              <a:buChar char="•"/>
            </a:pPr>
            <a:r>
              <a:rPr lang="en-US" b="0">
                <a:solidFill>
                  <a:srgbClr val="FFFFFF"/>
                </a:solidFill>
              </a:rPr>
              <a:t> serum creatinine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autoUpdateAnimBg="0"/>
      <p:bldP spid="256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 txBox="1">
            <a:spLocks noGrp="1"/>
          </p:cNvSpPr>
          <p:nvPr/>
        </p:nvSpPr>
        <p:spPr bwMode="auto">
          <a:xfrm>
            <a:off x="381000" y="6324600"/>
            <a:ext cx="60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fld id="{D2C1B4A6-E855-4FF0-B78D-27E5337F9079}" type="slidenum">
              <a:rPr lang="en-US" sz="1200" b="0">
                <a:solidFill>
                  <a:srgbClr val="203159"/>
                </a:solidFill>
                <a:ea typeface="ＭＳ Ｐゴシック" pitchFamily="34" charset="-128"/>
                <a:cs typeface="Arial" charset="0"/>
              </a:rPr>
              <a:pPr eaLnBrk="0" hangingPunct="0"/>
              <a:t>11</a:t>
            </a:fld>
            <a:endParaRPr lang="en-US" sz="1200" b="0">
              <a:solidFill>
                <a:srgbClr val="203159"/>
              </a:solidFill>
              <a:ea typeface="ＭＳ Ｐゴシック" pitchFamily="34" charset="-128"/>
              <a:cs typeface="Arial" charset="0"/>
            </a:endParaRPr>
          </a:p>
        </p:txBody>
      </p:sp>
      <p:sp>
        <p:nvSpPr>
          <p:cNvPr id="4464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95400"/>
            <a:ext cx="8991600" cy="5106988"/>
          </a:xfrm>
        </p:spPr>
        <p:txBody>
          <a:bodyPr/>
          <a:lstStyle/>
          <a:p>
            <a:pPr marL="231775" indent="-231775" eaLnBrk="1" hangingPunct="1">
              <a:lnSpc>
                <a:spcPct val="90000"/>
              </a:lnSpc>
              <a:defRPr/>
            </a:pPr>
            <a:r>
              <a:rPr lang="en-US" sz="2800" dirty="0" smtClean="0"/>
              <a:t>Need to achieve statistically significant differences between the active treatment and placebo arms for clinical trials, but it’s just not enough</a:t>
            </a:r>
          </a:p>
          <a:p>
            <a:pPr marL="231775" indent="-231775" eaLnBrk="1" hangingPunct="1">
              <a:lnSpc>
                <a:spcPct val="90000"/>
              </a:lnSpc>
              <a:defRPr/>
            </a:pPr>
            <a:endParaRPr lang="en-US" sz="900" dirty="0" smtClean="0"/>
          </a:p>
          <a:p>
            <a:pPr marL="231775" indent="-231775" eaLnBrk="1" hangingPunct="1">
              <a:lnSpc>
                <a:spcPct val="90000"/>
              </a:lnSpc>
              <a:defRPr/>
            </a:pPr>
            <a:r>
              <a:rPr lang="en-US" sz="2800" dirty="0" smtClean="0"/>
              <a:t>Need a way to determine if statistically significant differences are meaningful and important to clinical trial participants</a:t>
            </a:r>
          </a:p>
          <a:p>
            <a:pPr marL="231775" indent="-231775" eaLnBrk="1" hangingPunct="1">
              <a:lnSpc>
                <a:spcPct val="90000"/>
              </a:lnSpc>
              <a:defRPr/>
            </a:pPr>
            <a:endParaRPr lang="en-US" sz="900" dirty="0" smtClean="0"/>
          </a:p>
          <a:p>
            <a:pPr marL="231775" indent="-231775" eaLnBrk="1" hangingPunct="1">
              <a:lnSpc>
                <a:spcPct val="90000"/>
              </a:lnSpc>
              <a:defRPr/>
            </a:pPr>
            <a:r>
              <a:rPr lang="en-US" sz="2800" dirty="0" smtClean="0"/>
              <a:t>Can’t rely on p&lt;0.05 to demonstrate an interpretable difference —Many PRO scales are new to label readers and familiarity with what types of changes are important requires experience over time</a:t>
            </a:r>
          </a:p>
        </p:txBody>
      </p:sp>
      <p:sp>
        <p:nvSpPr>
          <p:cNvPr id="446469" name="Rectangle 5"/>
          <p:cNvSpPr>
            <a:spLocks noChangeArrowheads="1"/>
          </p:cNvSpPr>
          <p:nvPr/>
        </p:nvSpPr>
        <p:spPr bwMode="auto">
          <a:xfrm>
            <a:off x="152400" y="228600"/>
            <a:ext cx="8991600" cy="11430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Interpretation 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More Than p&lt;0.05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342E3-20B6-4305-886D-A540A0E78236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720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5000"/>
              </a:lnSpc>
              <a:defRPr/>
            </a:pPr>
            <a:r>
              <a:rPr lang="en-US" sz="3600" smtClean="0"/>
              <a:t>How do you determine the </a:t>
            </a:r>
            <a:r>
              <a:rPr lang="en-US" sz="3600" i="1" smtClean="0"/>
              <a:t>Responder Definition </a:t>
            </a:r>
            <a:br>
              <a:rPr lang="en-US" sz="3600" i="1" smtClean="0"/>
            </a:br>
            <a:r>
              <a:rPr lang="en-US" sz="3600" smtClean="0"/>
              <a:t>for a PRO instrument?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2"/>
                </a:solidFill>
              </a:rPr>
              <a:t>	Key to Interpretation: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	</a:t>
            </a:r>
            <a:r>
              <a:rPr lang="en-US" i="1" dirty="0" smtClean="0">
                <a:solidFill>
                  <a:schemeClr val="accent2"/>
                </a:solidFill>
              </a:rPr>
              <a:t>Responder Definition</a:t>
            </a:r>
            <a:endParaRPr lang="en-US" b="0" i="1" dirty="0" smtClean="0">
              <a:solidFill>
                <a:schemeClr val="accent2"/>
              </a:solidFill>
            </a:endParaRP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181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Defined as the trial-specific important difference standard or threshold applied at the individual level of analysis</a:t>
            </a:r>
          </a:p>
          <a:p>
            <a:pPr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This represents the individual patient PRO score change over a predetermined time period that should be interpreted as a treatment benefit</a:t>
            </a:r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>
              <a:defRPr/>
            </a:pPr>
            <a:r>
              <a:rPr lang="en-US" i="1" dirty="0" smtClean="0">
                <a:solidFill>
                  <a:schemeClr val="accent2"/>
                </a:solidFill>
              </a:rPr>
              <a:t>   Responder Definition</a:t>
            </a:r>
            <a:endParaRPr lang="en-US" b="0" i="1" dirty="0" smtClean="0">
              <a:solidFill>
                <a:schemeClr val="accent2"/>
              </a:solidFill>
            </a:endParaRP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562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responder definition is determined empirically and may vary by target population or other clinical trial design characteristics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FDA reviewers will evaluate a PRO instrument’s responder definition in the context of each specific clinical trial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         Anchor-Based Methods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482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Anchor-based methods explore the associations between the targeted concept of the PRO instrument and the concept measured by the anchors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To be useful, the anchors chosen should be easier to interpret than the PRO measure itself  and should bear an appreciable correlation with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1731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000" dirty="0" smtClean="0"/>
              <a:t>Example of Responder Definition: </a:t>
            </a:r>
            <a:br>
              <a:rPr lang="en-US" sz="3000" dirty="0" smtClean="0"/>
            </a:br>
            <a:r>
              <a:rPr lang="en-US" sz="3000" dirty="0" smtClean="0"/>
              <a:t>Pain Intensity Numerical Rating Scale (PI-NRS)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505825" cy="524827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Farrar JT et al. </a:t>
            </a:r>
            <a:r>
              <a:rPr lang="en-US" i="1" dirty="0" smtClean="0"/>
              <a:t>Pain</a:t>
            </a:r>
            <a:r>
              <a:rPr lang="en-US" dirty="0" smtClean="0"/>
              <a:t> 2001; 94:149-158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11-point pain scale: 0 = no pain to 10 = worst pain</a:t>
            </a:r>
          </a:p>
          <a:p>
            <a:pPr lvl="1">
              <a:defRPr/>
            </a:pPr>
            <a:r>
              <a:rPr lang="en-US" dirty="0" smtClean="0"/>
              <a:t>Baseline score = mean of 7 diary entries prior to drug</a:t>
            </a:r>
          </a:p>
          <a:p>
            <a:pPr lvl="1">
              <a:defRPr/>
            </a:pPr>
            <a:r>
              <a:rPr lang="en-US" dirty="0" smtClean="0"/>
              <a:t>Endpoint score = mean of last 7 diary entries</a:t>
            </a:r>
          </a:p>
          <a:p>
            <a:pPr lvl="1">
              <a:defRPr/>
            </a:pPr>
            <a:r>
              <a:rPr lang="en-US" dirty="0" smtClean="0"/>
              <a:t>Interest centers on change score </a:t>
            </a:r>
          </a:p>
          <a:p>
            <a:pPr lvl="1">
              <a:defRPr/>
            </a:pPr>
            <a:r>
              <a:rPr lang="en-US" dirty="0" smtClean="0"/>
              <a:t>Primary endpoint in </a:t>
            </a:r>
            <a:r>
              <a:rPr lang="en-US" dirty="0" err="1" smtClean="0"/>
              <a:t>pregabalin</a:t>
            </a:r>
            <a:r>
              <a:rPr lang="en-US" dirty="0" smtClean="0"/>
              <a:t> program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10 chronic pain studies with 2724 subjects </a:t>
            </a:r>
          </a:p>
          <a:p>
            <a:pPr lvl="1">
              <a:defRPr/>
            </a:pPr>
            <a:r>
              <a:rPr lang="en-US" dirty="0" smtClean="0"/>
              <a:t>Placebo-controlled trials of </a:t>
            </a:r>
            <a:r>
              <a:rPr lang="en-US" dirty="0" err="1" smtClean="0"/>
              <a:t>pregabalin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Several conditions (e.g., fibromyalgia and osteoarthritis)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991600" cy="914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000" dirty="0" smtClean="0"/>
              <a:t>Example of Responder Definition: Pain Intensity Numerical Rating Scale (PI-NRS)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86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sz="4100" dirty="0" smtClean="0"/>
              <a:t>Patient Global Impression of Change (anchor)</a:t>
            </a:r>
          </a:p>
          <a:p>
            <a:pPr lvl="1">
              <a:defRPr/>
            </a:pPr>
            <a:r>
              <a:rPr lang="en-US" sz="4000" b="0" dirty="0" smtClean="0"/>
              <a:t>Clinical improvement  of interest</a:t>
            </a:r>
          </a:p>
          <a:p>
            <a:pPr lvl="1">
              <a:defRPr/>
            </a:pPr>
            <a:r>
              <a:rPr lang="en-US" sz="4000" b="0" dirty="0" smtClean="0"/>
              <a:t>Best change score for distinguishing ‘much improved’ or better on PGIC</a:t>
            </a:r>
          </a:p>
          <a:p>
            <a:pPr>
              <a:lnSpc>
                <a:spcPct val="110000"/>
              </a:lnSpc>
              <a:defRPr/>
            </a:pPr>
            <a:r>
              <a:rPr lang="en-US" sz="4000" i="1" dirty="0" smtClean="0"/>
              <a:t>Since the start of the study, my overall status is:</a:t>
            </a:r>
            <a:r>
              <a:rPr lang="en-US" sz="1700" dirty="0" smtClean="0"/>
              <a:t>	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>
                <a:solidFill>
                  <a:srgbClr val="FFC000"/>
                </a:solidFill>
              </a:rPr>
              <a:t>Very much improved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>
                <a:solidFill>
                  <a:srgbClr val="FFC000"/>
                </a:solidFill>
              </a:rPr>
              <a:t>Much improved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/>
              <a:t>Minimally improved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/>
              <a:t>No change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/>
              <a:t>Minimally worse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/>
              <a:t>Much worse</a:t>
            </a:r>
          </a:p>
          <a:p>
            <a:pPr marL="857250" lvl="1" indent="-400050"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US" sz="4000" b="0" dirty="0" smtClean="0"/>
              <a:t>Very much worse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ChangeArrowheads="1"/>
          </p:cNvSpPr>
          <p:nvPr/>
        </p:nvSpPr>
        <p:spPr bwMode="auto">
          <a:xfrm>
            <a:off x="381000" y="1143000"/>
            <a:ext cx="85344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Receiver operating characteristic curve 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Favorable: much or very much improved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 favorable: otherwise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~30% reduction on PI-NRS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Sensitivity = 78% and specificity = 78%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Area under curve = 86%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8451" name="Rectangle 3"/>
          <p:cNvSpPr>
            <a:spLocks noChangeArrowheads="1"/>
          </p:cNvSpPr>
          <p:nvPr/>
        </p:nvSpPr>
        <p:spPr bwMode="auto">
          <a:xfrm>
            <a:off x="561975" y="201613"/>
            <a:ext cx="8193088" cy="9461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Responder Definition:</a:t>
            </a:r>
            <a:b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Pain Intensity Numerical Rating Scale  (PI-NRS)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medcalc.be/manual/_help/images/roc_intro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7175" y="2517775"/>
            <a:ext cx="44958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 t="12326" r="18321" b="-16347"/>
          <a:stretch>
            <a:fillRect/>
          </a:stretch>
        </p:blipFill>
        <p:spPr bwMode="auto">
          <a:xfrm>
            <a:off x="0" y="0"/>
            <a:ext cx="9085263" cy="29718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cxnSp>
        <p:nvCxnSpPr>
          <p:cNvPr id="5" name="Straight Arrow Connector 4"/>
          <p:cNvCxnSpPr/>
          <p:nvPr/>
        </p:nvCxnSpPr>
        <p:spPr bwMode="auto">
          <a:xfrm>
            <a:off x="2286000" y="2667000"/>
            <a:ext cx="685800" cy="60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133" name="Rectangle 9"/>
          <p:cNvSpPr>
            <a:spLocks noChangeArrowheads="1"/>
          </p:cNvSpPr>
          <p:nvPr/>
        </p:nvSpPr>
        <p:spPr bwMode="auto">
          <a:xfrm>
            <a:off x="0" y="685800"/>
            <a:ext cx="8839200" cy="228600"/>
          </a:xfrm>
          <a:prstGeom prst="rect">
            <a:avLst/>
          </a:prstGeom>
          <a:noFill/>
          <a:ln w="12700" algn="ctr">
            <a:solidFill>
              <a:srgbClr val="FFFFFF">
                <a:alpha val="16078"/>
              </a:srgbClr>
            </a:solidFill>
            <a:round/>
            <a:headEnd/>
            <a:tailEnd type="none" w="lg" len="lg"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 bwMode="auto">
          <a:xfrm rot="16200000" flipH="1">
            <a:off x="1295400" y="457200"/>
            <a:ext cx="381000" cy="381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 bwMode="auto">
          <a:xfrm rot="16200000" flipH="1">
            <a:off x="5410200" y="447675"/>
            <a:ext cx="381000" cy="381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 bwMode="auto">
          <a:xfrm rot="16200000" flipH="1">
            <a:off x="1295400" y="1295400"/>
            <a:ext cx="381000" cy="381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5267325" y="1276350"/>
            <a:ext cx="457200" cy="381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Disclaimer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39900"/>
            <a:ext cx="7924800" cy="4662488"/>
          </a:xfrm>
          <a:ln w="9525"/>
        </p:spPr>
        <p:txBody>
          <a:bodyPr/>
          <a:lstStyle/>
          <a:p>
            <a:pPr>
              <a:buFontTx/>
              <a:buNone/>
              <a:defRPr/>
            </a:pPr>
            <a:r>
              <a:rPr lang="en-US" sz="2800" dirty="0" smtClean="0"/>
              <a:t>	The views expressed here do not reflect the views of Pfizer Inc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69225" cy="990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Types of Anchors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553075"/>
          </a:xfrm>
        </p:spPr>
        <p:txBody>
          <a:bodyPr>
            <a:normAutofit/>
          </a:bodyPr>
          <a:lstStyle/>
          <a:p>
            <a:pPr>
              <a:spcBef>
                <a:spcPts val="788"/>
              </a:spcBef>
              <a:defRPr/>
            </a:pPr>
            <a:r>
              <a:rPr lang="en-US" sz="2800" dirty="0" smtClean="0"/>
              <a:t>Clinical measure </a:t>
            </a:r>
          </a:p>
          <a:p>
            <a:pPr lvl="1">
              <a:spcBef>
                <a:spcPts val="788"/>
              </a:spcBef>
              <a:defRPr/>
            </a:pPr>
            <a:r>
              <a:rPr lang="en-US" sz="2800" i="1" u="sng" dirty="0" smtClean="0"/>
              <a:t>a 50% reduction in incontinence episodes </a:t>
            </a:r>
            <a:r>
              <a:rPr lang="en-US" sz="2800" dirty="0" smtClean="0"/>
              <a:t>might be proposed as the anchor for defining a responder</a:t>
            </a:r>
          </a:p>
          <a:p>
            <a:pPr lvl="1">
              <a:spcBef>
                <a:spcPts val="788"/>
              </a:spcBef>
              <a:defRPr/>
            </a:pPr>
            <a:endParaRPr lang="en-US" sz="2800" dirty="0" smtClean="0"/>
          </a:p>
          <a:p>
            <a:pPr>
              <a:spcBef>
                <a:spcPts val="788"/>
              </a:spcBef>
              <a:defRPr/>
            </a:pPr>
            <a:r>
              <a:rPr lang="en-US" sz="2800" dirty="0" smtClean="0"/>
              <a:t>Clinician-reported outcome </a:t>
            </a:r>
          </a:p>
          <a:p>
            <a:pPr lvl="1">
              <a:spcBef>
                <a:spcPts val="788"/>
              </a:spcBef>
              <a:defRPr/>
            </a:pPr>
            <a:r>
              <a:rPr lang="en-US" sz="2800" dirty="0" smtClean="0"/>
              <a:t>Clinician global rating of change (CGIC) in mental health conditions</a:t>
            </a:r>
          </a:p>
          <a:p>
            <a:pPr lvl="1">
              <a:spcBef>
                <a:spcPts val="788"/>
              </a:spcBef>
              <a:defRPr/>
            </a:pPr>
            <a:endParaRPr lang="en-US" sz="2800" dirty="0" smtClean="0"/>
          </a:p>
          <a:p>
            <a:pPr>
              <a:spcBef>
                <a:spcPts val="788"/>
              </a:spcBef>
              <a:defRPr/>
            </a:pPr>
            <a:r>
              <a:rPr lang="en-US" sz="2800" dirty="0" smtClean="0"/>
              <a:t>Patient global ratings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14400" y="5514975"/>
            <a:ext cx="7086600" cy="13430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742950" lvl="1" indent="-285750" defTabSz="457200" fontAlgn="auto">
              <a:spcBef>
                <a:spcPts val="672"/>
              </a:spcBef>
              <a:spcAft>
                <a:spcPts val="0"/>
              </a:spcAft>
              <a:buFont typeface="Arial"/>
              <a:buChar char="–"/>
              <a:defRPr/>
            </a:pPr>
            <a:endParaRPr lang="en-US" sz="2800" b="0" dirty="0" smtClean="0">
              <a:latin typeface="+mn-lt"/>
            </a:endParaRPr>
          </a:p>
          <a:p>
            <a:pPr marL="742950" lvl="1" indent="-285750" defTabSz="457200" fontAlgn="auto">
              <a:spcBef>
                <a:spcPts val="672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US" sz="2800" b="0" dirty="0" smtClean="0">
                <a:latin typeface="+mn-lt"/>
              </a:rPr>
              <a:t>Patient </a:t>
            </a:r>
            <a:r>
              <a:rPr lang="en-US" sz="2800" b="0" dirty="0">
                <a:latin typeface="+mn-lt"/>
              </a:rPr>
              <a:t>global rating of </a:t>
            </a:r>
            <a:r>
              <a:rPr lang="en-US" sz="2800" b="0" i="1" dirty="0">
                <a:latin typeface="+mn-lt"/>
              </a:rPr>
              <a:t>change</a:t>
            </a:r>
          </a:p>
          <a:p>
            <a:pPr marL="742950" lvl="1" indent="-285750" defTabSz="457200" fontAlgn="auto">
              <a:spcBef>
                <a:spcPts val="672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US" sz="2800" b="0" dirty="0">
                <a:latin typeface="+mn-lt"/>
              </a:rPr>
              <a:t>Patient global rating of </a:t>
            </a:r>
            <a:r>
              <a:rPr lang="en-US" sz="2800" b="0" i="1" dirty="0">
                <a:latin typeface="+mn-lt"/>
              </a:rPr>
              <a:t>concept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E3A6A-C4CB-40E3-B3F9-E574FAB11F0A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90800"/>
            <a:ext cx="8153400" cy="1920875"/>
          </a:xfrm>
        </p:spPr>
        <p:txBody>
          <a:bodyPr/>
          <a:lstStyle/>
          <a:p>
            <a:pPr>
              <a:defRPr/>
            </a:pPr>
            <a:r>
              <a:rPr lang="en-US" sz="3600" smtClean="0"/>
              <a:t> Cumulative Distribution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smtClean="0"/>
              <a:t>Cumulative Distribution Function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98612"/>
            <a:ext cx="8991600" cy="52593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000" dirty="0" smtClean="0"/>
              <a:t> </a:t>
            </a:r>
            <a:r>
              <a:rPr lang="en-US" sz="2400" dirty="0" smtClean="0"/>
              <a:t>An alternative or supplement to responder analysis</a:t>
            </a:r>
          </a:p>
          <a:p>
            <a:pPr>
              <a:lnSpc>
                <a:spcPct val="90000"/>
              </a:lnSpc>
              <a:defRPr/>
            </a:pPr>
            <a:endParaRPr lang="en-US" sz="1600" dirty="0" smtClean="0"/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Display a continuous plot of the percent change (or absolute change) from baseline on the horizontal axis and the cumulative percent of patients experiencing up to that change on the vertical axis</a:t>
            </a:r>
          </a:p>
          <a:p>
            <a:pPr>
              <a:lnSpc>
                <a:spcPct val="90000"/>
              </a:lnSpc>
              <a:defRPr/>
            </a:pPr>
            <a:endParaRPr lang="en-US" sz="1600" dirty="0" smtClean="0"/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Such a cumulative distribution of response curve – one for each treatment group – would allow a variety of response thresholds to be examined simultaneously and collectively, encompassing all available data</a:t>
            </a:r>
          </a:p>
          <a:p>
            <a:pPr>
              <a:lnSpc>
                <a:spcPct val="90000"/>
              </a:lnSpc>
              <a:defRPr/>
            </a:pPr>
            <a:endParaRPr lang="en-US" sz="1600" dirty="0" smtClean="0"/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algn="l">
              <a:defRPr/>
            </a:pPr>
            <a:r>
              <a:rPr lang="en-US" sz="2400" smtClean="0"/>
              <a:t>Illustrative Cumulative Distribution Function: Experimental Treatment (solid line) better than Control Treatment (dash line)  --  Negative changes indicate improvement</a:t>
            </a:r>
            <a:r>
              <a:rPr lang="en-US" altLang="ko-KR" sz="2400" smtClean="0">
                <a:ea typeface="굴림" pitchFamily="34" charset="-127"/>
              </a:rPr>
              <a:t> </a:t>
            </a:r>
            <a:endParaRPr lang="en-US" sz="2400" smtClean="0"/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447800"/>
            <a:ext cx="7391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11263"/>
            <a:ext cx="8534400" cy="564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CDF results that do not demonstrate the comparative efficacy of</a:t>
            </a:r>
            <a:r>
              <a:rPr lang="en-US" i="1">
                <a:solidFill>
                  <a:srgbClr val="B4302F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US" i="1">
                <a:solidFill>
                  <a:srgbClr val="66FFFF"/>
                </a:solidFill>
                <a:ea typeface="ＭＳ Ｐゴシック" pitchFamily="34" charset="-128"/>
                <a:cs typeface="Arial" charset="0"/>
              </a:rPr>
              <a:t>Drug A</a:t>
            </a:r>
            <a:r>
              <a:rPr lang="en-US" i="1">
                <a:solidFill>
                  <a:srgbClr val="B4302F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US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or</a:t>
            </a:r>
            <a:r>
              <a:rPr lang="en-US" i="1">
                <a:solidFill>
                  <a:srgbClr val="B4302F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US" i="1">
                <a:solidFill>
                  <a:srgbClr val="33CC33"/>
                </a:solidFill>
                <a:ea typeface="ＭＳ Ｐゴシック" pitchFamily="34" charset="-128"/>
                <a:cs typeface="Arial" charset="0"/>
              </a:rPr>
              <a:t>Drug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500" y="1447800"/>
            <a:ext cx="8953500" cy="5321300"/>
          </a:xfrm>
        </p:spPr>
      </p:pic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Better result for demonstrating the efficacy of </a:t>
            </a:r>
            <a:r>
              <a:rPr lang="en-US" i="1">
                <a:solidFill>
                  <a:srgbClr val="66FFFF"/>
                </a:solidFill>
                <a:ea typeface="ＭＳ Ｐゴシック" pitchFamily="34" charset="-128"/>
                <a:cs typeface="Arial" charset="0"/>
              </a:rPr>
              <a:t>Drug A</a:t>
            </a:r>
            <a:r>
              <a:rPr lang="en-US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 over</a:t>
            </a:r>
            <a:r>
              <a:rPr lang="en-US" i="1">
                <a:solidFill>
                  <a:srgbClr val="B4302F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US" i="1">
                <a:solidFill>
                  <a:srgbClr val="33CC33"/>
                </a:solidFill>
                <a:ea typeface="ＭＳ Ｐゴシック" pitchFamily="34" charset="-128"/>
                <a:cs typeface="Arial" charset="0"/>
              </a:rPr>
              <a:t>Drug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609600" y="228600"/>
            <a:ext cx="7924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Aricept</a:t>
            </a:r>
            <a:r>
              <a:rPr lang="en-US" sz="3600" i="1" baseline="30000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®</a:t>
            </a:r>
            <a:r>
              <a:rPr lang="en-US" sz="3600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 label from 10/13/2006</a:t>
            </a:r>
          </a:p>
          <a:p>
            <a:pPr>
              <a:spcBef>
                <a:spcPct val="50000"/>
              </a:spcBef>
            </a:pPr>
            <a:endParaRPr lang="en-US" sz="3600" i="1">
              <a:solidFill>
                <a:schemeClr val="accent2"/>
              </a:solidFill>
              <a:ea typeface="ＭＳ Ｐゴシック" pitchFamily="34" charset="-128"/>
              <a:cs typeface="Arial" charset="0"/>
            </a:endParaRPr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2" cstate="print"/>
          <a:srcRect t="8316"/>
          <a:stretch>
            <a:fillRect/>
          </a:stretch>
        </p:blipFill>
        <p:spPr bwMode="auto">
          <a:xfrm>
            <a:off x="152400" y="1066800"/>
            <a:ext cx="8991600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477000" y="3733800"/>
            <a:ext cx="533400" cy="990600"/>
          </a:xfrm>
          <a:prstGeom prst="rect">
            <a:avLst/>
          </a:prstGeom>
          <a:noFill/>
          <a:ln w="38100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7086600" y="3733800"/>
            <a:ext cx="533400" cy="990600"/>
          </a:xfrm>
          <a:prstGeom prst="rect">
            <a:avLst/>
          </a:prstGeom>
          <a:noFill/>
          <a:ln w="38100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7620000" y="3733800"/>
            <a:ext cx="533400" cy="990600"/>
          </a:xfrm>
          <a:prstGeom prst="rect">
            <a:avLst/>
          </a:prstGeom>
          <a:noFill/>
          <a:ln w="38100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524000"/>
            <a:ext cx="9144000" cy="5334000"/>
          </a:xfrm>
        </p:spPr>
      </p:pic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7924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Cymbalta</a:t>
            </a:r>
            <a:r>
              <a:rPr lang="en-US" sz="3600" i="1" baseline="30000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®</a:t>
            </a:r>
            <a:r>
              <a:rPr lang="en-US" sz="3600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 label from 11/19/2009  (</a:t>
            </a:r>
            <a:r>
              <a:rPr lang="en-US" sz="3600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x-axis</a:t>
            </a:r>
            <a:r>
              <a:rPr lang="en-US" sz="3600" i="1">
                <a:solidFill>
                  <a:schemeClr val="accent2"/>
                </a:solidFill>
                <a:ea typeface="ＭＳ Ｐゴシック" pitchFamily="34" charset="-128"/>
                <a:cs typeface="Arial" charset="0"/>
              </a:rPr>
              <a:t> reversed)</a:t>
            </a:r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2819400" y="5486400"/>
            <a:ext cx="609600" cy="304800"/>
          </a:xfrm>
          <a:prstGeom prst="ellipse">
            <a:avLst/>
          </a:prstGeom>
          <a:noFill/>
          <a:ln w="9525">
            <a:solidFill>
              <a:srgbClr val="9900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4038600" y="5486400"/>
            <a:ext cx="609600" cy="304800"/>
          </a:xfrm>
          <a:prstGeom prst="ellipse">
            <a:avLst/>
          </a:prstGeom>
          <a:noFill/>
          <a:ln w="9525">
            <a:solidFill>
              <a:srgbClr val="9900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6670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Part 2: Moving Beyond the FDA Guidance – Extended Approaches </a:t>
            </a:r>
            <a:br>
              <a:rPr lang="en-US" sz="3200" smtClean="0"/>
            </a:br>
            <a:r>
              <a:rPr lang="en-US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57400"/>
            <a:ext cx="7769225" cy="20574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Moving Beyond the 2009 PRO Guidance: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Cumulative Proportions and Responder Analysis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Outline: </a:t>
            </a:r>
            <a:br>
              <a:rPr lang="en-US" dirty="0" smtClean="0"/>
            </a:br>
            <a:r>
              <a:rPr lang="en-US" dirty="0" smtClean="0"/>
              <a:t>Learning Objectives 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534400" cy="46624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Part 1: To understand the methods for interpretation of patient-reported outcomes for label and promotional claims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Part 2: To move beyond the 2009 FDA guidance – extended approaches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Cumulative Proportion </a:t>
            </a:r>
            <a:br>
              <a:rPr lang="en-US" sz="2800" smtClean="0"/>
            </a:br>
            <a:r>
              <a:rPr lang="en-US" sz="2800" smtClean="0"/>
              <a:t>of Responders Analysis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69225" cy="466248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Variation of cumulative distribution function analysis and considers only subjects with improvement scores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Cumulative proportion of patients who achieved a specific response rate (percentage) or better as improvement from baseline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Such descriptive (cumulative) response profiles can be numerically enriched using area under the curve</a:t>
            </a:r>
          </a:p>
          <a:p>
            <a:pPr>
              <a:defRPr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39900"/>
            <a:ext cx="8610600" cy="4662488"/>
          </a:xfrm>
        </p:spPr>
        <p:txBody>
          <a:bodyPr/>
          <a:lstStyle/>
          <a:p>
            <a:pPr>
              <a:defRPr/>
            </a:pPr>
            <a:r>
              <a:rPr lang="en-US" sz="2400" smtClean="0"/>
              <a:t>Farrar et al. </a:t>
            </a:r>
            <a:r>
              <a:rPr lang="en-US" sz="2400" i="1" smtClean="0"/>
              <a:t>Journal of Pain and Symptom Management</a:t>
            </a:r>
            <a:r>
              <a:rPr lang="en-US" sz="2400" smtClean="0"/>
              <a:t> 2006; 31:369-377</a:t>
            </a:r>
          </a:p>
          <a:p>
            <a:pPr>
              <a:defRPr/>
            </a:pPr>
            <a:endParaRPr lang="en-US" sz="2400" smtClean="0"/>
          </a:p>
          <a:p>
            <a:pPr>
              <a:defRPr/>
            </a:pPr>
            <a:r>
              <a:rPr lang="en-US" sz="2400" smtClean="0"/>
              <a:t>Randomized, double-blind trial of patients with postherpetic neuralgia treated with pregabalin over an eight-week period</a:t>
            </a:r>
          </a:p>
          <a:p>
            <a:pPr>
              <a:defRPr/>
            </a:pPr>
            <a:endParaRPr lang="en-US" sz="2400" smtClean="0"/>
          </a:p>
          <a:p>
            <a:pPr>
              <a:defRPr/>
            </a:pPr>
            <a:r>
              <a:rPr lang="en-US" sz="2400" smtClean="0"/>
              <a:t>Outcome: 11-point pain intensity rating scale (0 = no pain to 10 = worst possible pain)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Example:</a:t>
            </a:r>
            <a:br>
              <a:rPr lang="en-US" sz="2800" smtClean="0"/>
            </a:br>
            <a:r>
              <a:rPr lang="en-US" sz="2800" smtClean="0"/>
              <a:t>Cumulative Proportion </a:t>
            </a:r>
            <a:br>
              <a:rPr lang="en-US" sz="2800" smtClean="0"/>
            </a:br>
            <a:r>
              <a:rPr lang="en-US" sz="2800" smtClean="0"/>
              <a:t>of Responders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Example: </a:t>
            </a:r>
            <a:br>
              <a:rPr lang="en-US" sz="2800" smtClean="0"/>
            </a:br>
            <a:r>
              <a:rPr lang="en-US" sz="2800" smtClean="0"/>
              <a:t>Cumulative Proportion of Responders Analysis (CPRA)</a:t>
            </a:r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219200"/>
            <a:ext cx="8001000" cy="4684713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5851525"/>
            <a:ext cx="8534400" cy="10064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The proportions of patients with at least 30% decreases in mean pain scores were greater with pregabalin than with placebo (63% vs. 25%, </a:t>
            </a:r>
          </a:p>
          <a:p>
            <a:pPr eaLnBrk="0" hangingPunct="0"/>
            <a:r>
              <a:rPr lang="en-US" sz="2000" i="1"/>
              <a:t>P</a:t>
            </a:r>
            <a:r>
              <a:rPr lang="en-US" sz="2000"/>
              <a:t> = 0.001)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57400"/>
            <a:ext cx="7769225" cy="20574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Moving Beyond the 2009 PRO Guidance: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mtClean="0"/>
              <a:t> </a:t>
            </a:r>
            <a:r>
              <a:rPr lang="en-US" sz="3200" smtClean="0"/>
              <a:t>Reference-group Interpretation:</a:t>
            </a:r>
            <a:br>
              <a:rPr lang="en-US" sz="3200" smtClean="0"/>
            </a:br>
            <a:r>
              <a:rPr lang="en-US" sz="3200" smtClean="0"/>
              <a:t>Variation of Anchor-based Approach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Reference-Group Interpretation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smtClean="0"/>
              <a:t>Compare trial-based values with values from a reference (anchor) group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Reference values can come from a general population or healthy population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763000" cy="762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Example of Reference-Group Interpretation:</a:t>
            </a:r>
            <a:br>
              <a:rPr lang="en-US" sz="2800" dirty="0" smtClean="0"/>
            </a:br>
            <a:r>
              <a:rPr lang="en-US" sz="2800" dirty="0" smtClean="0"/>
              <a:t>Self-Esteem And Relationship (SEAR) Questionnaire 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38862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endParaRPr lang="en-US" sz="2800" b="0" dirty="0" smtClean="0"/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2800" b="0" dirty="0" smtClean="0">
                <a:effectLst/>
              </a:rPr>
              <a:t>Consider 93 men with erectile dysfunction who were measured before and after treatment  with </a:t>
            </a:r>
            <a:r>
              <a:rPr lang="en-US" sz="2800" b="0" dirty="0" err="1" smtClean="0">
                <a:effectLst/>
              </a:rPr>
              <a:t>sildenafil</a:t>
            </a:r>
            <a:endParaRPr lang="en-US" sz="2800" b="0" dirty="0" smtClean="0">
              <a:effectLst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endParaRPr lang="en-US" sz="2800" b="0" dirty="0" smtClean="0">
              <a:effectLst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2800" b="0" dirty="0" smtClean="0">
                <a:effectLst/>
              </a:rPr>
              <a:t>Add independent study of men with no clinical diagnosis of ED in past year (control sample)</a:t>
            </a:r>
          </a:p>
          <a:p>
            <a:pPr>
              <a:lnSpc>
                <a:spcPct val="80000"/>
              </a:lnSpc>
              <a:spcBef>
                <a:spcPct val="25000"/>
              </a:spcBef>
              <a:buFontTx/>
              <a:buNone/>
              <a:defRPr/>
            </a:pPr>
            <a:r>
              <a:rPr lang="en-US" sz="2800" b="0" dirty="0" smtClean="0">
                <a:effectLst/>
              </a:rPr>
              <a:t> </a:t>
            </a: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2800" b="0" dirty="0" smtClean="0">
                <a:effectLst/>
              </a:rPr>
              <a:t>Relationship with a partner</a:t>
            </a: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endParaRPr lang="en-US" sz="2800" b="0" dirty="0" smtClean="0">
              <a:effectLst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2800" b="0" dirty="0" smtClean="0">
                <a:effectLst/>
              </a:rPr>
              <a:t>94 control subjects received no treatment  </a:t>
            </a: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endParaRPr lang="en-US" sz="2800" b="0" dirty="0" smtClean="0">
              <a:effectLst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2800" b="0" dirty="0" smtClean="0">
                <a:effectLst/>
              </a:rPr>
              <a:t>SEAR assessments completed at a single visit</a:t>
            </a:r>
          </a:p>
          <a:p>
            <a:pPr>
              <a:lnSpc>
                <a:spcPct val="80000"/>
              </a:lnSpc>
              <a:defRPr/>
            </a:pPr>
            <a:endParaRPr lang="en-US" sz="28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2286000" y="2514600"/>
            <a:ext cx="6477000" cy="2357438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 b="0">
              <a:latin typeface="Times New Roman" pitchFamily="18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2209800" y="1600200"/>
            <a:ext cx="6464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/>
              <a:t>                Traditional Statistical Test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274888" y="1941513"/>
            <a:ext cx="6410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 b="0"/>
              <a:t>               </a:t>
            </a:r>
            <a:r>
              <a:rPr lang="en-US" sz="1800"/>
              <a:t>Significant   	                  Not   Significant</a:t>
            </a:r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>
            <a:off x="2219325" y="3565525"/>
            <a:ext cx="648493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2400300" y="2486025"/>
            <a:ext cx="28305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0"/>
              <a:t>Cell I</a:t>
            </a:r>
          </a:p>
          <a:p>
            <a:pPr algn="ctr" eaLnBrk="0" hangingPunct="0"/>
            <a:r>
              <a:rPr lang="en-US" sz="2000" b="0"/>
              <a:t>Clinically Equivalent, </a:t>
            </a:r>
          </a:p>
          <a:p>
            <a:pPr algn="ctr" eaLnBrk="0" hangingPunct="0"/>
            <a:r>
              <a:rPr lang="en-US" sz="2000" b="0"/>
              <a:t>Statistically Different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5581650" y="2487613"/>
            <a:ext cx="29495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0"/>
              <a:t>Cell II</a:t>
            </a:r>
          </a:p>
          <a:p>
            <a:pPr algn="ctr" eaLnBrk="0" hangingPunct="0"/>
            <a:r>
              <a:rPr lang="en-US" sz="2000" b="0"/>
              <a:t>Clinically Equivalent, </a:t>
            </a:r>
          </a:p>
          <a:p>
            <a:pPr algn="ctr" eaLnBrk="0" hangingPunct="0"/>
            <a:r>
              <a:rPr lang="en-US" sz="2000" b="0"/>
              <a:t>Not Statistically Different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2324100" y="3673475"/>
            <a:ext cx="29829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0"/>
              <a:t>Cell III</a:t>
            </a:r>
          </a:p>
          <a:p>
            <a:pPr algn="ctr" eaLnBrk="0" hangingPunct="0"/>
            <a:r>
              <a:rPr lang="en-US" sz="2000" b="0"/>
              <a:t>Not Clinically Equivalent,</a:t>
            </a:r>
          </a:p>
          <a:p>
            <a:pPr algn="ctr" eaLnBrk="0" hangingPunct="0"/>
            <a:r>
              <a:rPr lang="en-US" sz="2000" b="0"/>
              <a:t>Statistically Different 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944563" y="2784475"/>
            <a:ext cx="1435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/>
              <a:t>Significant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762000" y="3917950"/>
            <a:ext cx="1520825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5000"/>
              </a:lnSpc>
            </a:pPr>
            <a:r>
              <a:rPr lang="en-US" sz="1800" b="0"/>
              <a:t>    </a:t>
            </a:r>
            <a:r>
              <a:rPr lang="en-US" sz="1800"/>
              <a:t>Not </a:t>
            </a:r>
          </a:p>
          <a:p>
            <a:pPr eaLnBrk="0" hangingPunct="0">
              <a:lnSpc>
                <a:spcPct val="95000"/>
              </a:lnSpc>
            </a:pPr>
            <a:r>
              <a:rPr lang="en-US" sz="1800"/>
              <a:t>Significant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122238" y="3124200"/>
            <a:ext cx="19034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Clinical </a:t>
            </a:r>
          </a:p>
          <a:p>
            <a:pPr eaLnBrk="0" hangingPunct="0"/>
            <a:r>
              <a:rPr lang="en-US" sz="2000"/>
              <a:t>Equivalency</a:t>
            </a:r>
          </a:p>
          <a:p>
            <a:pPr eaLnBrk="0" hangingPunct="0"/>
            <a:r>
              <a:rPr lang="en-US" sz="2000"/>
              <a:t>Test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5362575" y="3673475"/>
            <a:ext cx="33877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0"/>
              <a:t>Cell IV</a:t>
            </a:r>
          </a:p>
          <a:p>
            <a:pPr algn="ctr" eaLnBrk="0" hangingPunct="0"/>
            <a:r>
              <a:rPr lang="en-US" sz="2000" b="0"/>
              <a:t>Not Clinically Equivalent,</a:t>
            </a:r>
          </a:p>
          <a:p>
            <a:pPr algn="ctr" eaLnBrk="0" hangingPunct="0"/>
            <a:r>
              <a:rPr lang="en-US" sz="2000" b="0"/>
              <a:t>Not Statistically Different</a:t>
            </a:r>
          </a:p>
        </p:txBody>
      </p:sp>
      <p:sp>
        <p:nvSpPr>
          <p:cNvPr id="85005" name="Line 13"/>
          <p:cNvSpPr>
            <a:spLocks noChangeShapeType="1"/>
          </p:cNvSpPr>
          <p:nvPr/>
        </p:nvSpPr>
        <p:spPr bwMode="auto">
          <a:xfrm flipH="1" flipV="1">
            <a:off x="5349875" y="2441575"/>
            <a:ext cx="9525" cy="23542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30" name="Rectangle 14"/>
          <p:cNvSpPr>
            <a:spLocks noChangeArrowheads="1"/>
          </p:cNvSpPr>
          <p:nvPr/>
        </p:nvSpPr>
        <p:spPr bwMode="auto">
          <a:xfrm>
            <a:off x="914400" y="3810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Reference-Group Interpretation: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SEAR  Questionnaire 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Clinical and Statistical Significance</a:t>
            </a:r>
          </a:p>
        </p:txBody>
      </p:sp>
      <p:sp>
        <p:nvSpPr>
          <p:cNvPr id="85007" name="Rectangle 15"/>
          <p:cNvSpPr>
            <a:spLocks noChangeArrowheads="1"/>
          </p:cNvSpPr>
          <p:nvPr/>
        </p:nvSpPr>
        <p:spPr bwMode="auto">
          <a:xfrm>
            <a:off x="381000" y="5029200"/>
            <a:ext cx="8458200" cy="1754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SzPct val="100000"/>
              <a:buFontTx/>
              <a:buChar char="•"/>
            </a:pPr>
            <a:r>
              <a:rPr lang="en-US" sz="2400" b="0"/>
              <a:t> Dysfunctional population vs. functional population (type of anchor-based method)</a:t>
            </a:r>
          </a:p>
          <a:p>
            <a:pPr eaLnBrk="0" hangingPunct="0">
              <a:spcBef>
                <a:spcPct val="50000"/>
              </a:spcBef>
              <a:buSzPct val="100000"/>
              <a:buFontTx/>
              <a:buChar char="•"/>
            </a:pPr>
            <a:r>
              <a:rPr lang="en-US" sz="2400" b="0"/>
              <a:t> Classification of tests using statistical significance and clinical equivalence</a:t>
            </a:r>
          </a:p>
        </p:txBody>
      </p:sp>
      <p:sp>
        <p:nvSpPr>
          <p:cNvPr id="85008" name="Line 16"/>
          <p:cNvSpPr>
            <a:spLocks noChangeShapeType="1"/>
          </p:cNvSpPr>
          <p:nvPr/>
        </p:nvSpPr>
        <p:spPr bwMode="auto">
          <a:xfrm>
            <a:off x="2286000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09" name="Line 17"/>
          <p:cNvSpPr>
            <a:spLocks noChangeShapeType="1"/>
          </p:cNvSpPr>
          <p:nvPr/>
        </p:nvSpPr>
        <p:spPr bwMode="auto">
          <a:xfrm>
            <a:off x="2286000" y="2514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0" name="Line 18"/>
          <p:cNvSpPr>
            <a:spLocks noChangeShapeType="1"/>
          </p:cNvSpPr>
          <p:nvPr/>
        </p:nvSpPr>
        <p:spPr bwMode="auto">
          <a:xfrm>
            <a:off x="2286000" y="4876800"/>
            <a:ext cx="6477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1" name="Line 19"/>
          <p:cNvSpPr>
            <a:spLocks noChangeShapeType="1"/>
          </p:cNvSpPr>
          <p:nvPr/>
        </p:nvSpPr>
        <p:spPr bwMode="auto">
          <a:xfrm>
            <a:off x="8763000" y="2514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>
            <a:off x="5334000" y="2514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3" name="Line 21"/>
          <p:cNvSpPr>
            <a:spLocks noChangeShapeType="1"/>
          </p:cNvSpPr>
          <p:nvPr/>
        </p:nvSpPr>
        <p:spPr bwMode="auto">
          <a:xfrm>
            <a:off x="2362200" y="3581400"/>
            <a:ext cx="640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990600"/>
            <a:ext cx="8680450" cy="420688"/>
          </a:xfrm>
        </p:spPr>
        <p:txBody>
          <a:bodyPr anchor="b">
            <a:spAutoFit/>
          </a:bodyPr>
          <a:lstStyle/>
          <a:p>
            <a:pPr algn="l">
              <a:defRPr/>
            </a:pPr>
            <a:r>
              <a:rPr lang="en-US" sz="2400" smtClean="0"/>
              <a:t>           Clinical Significance Adding Control Group</a:t>
            </a:r>
          </a:p>
        </p:txBody>
      </p:sp>
      <p:sp>
        <p:nvSpPr>
          <p:cNvPr id="523267" name="Rectangle 3"/>
          <p:cNvSpPr>
            <a:spLocks noChangeArrowheads="1"/>
          </p:cNvSpPr>
          <p:nvPr/>
        </p:nvSpPr>
        <p:spPr bwMode="auto">
          <a:xfrm>
            <a:off x="304800" y="1828800"/>
            <a:ext cx="855345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Confidence intervals were used to determine equivalence (or lack thereof) within a prespecified range </a:t>
            </a: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r>
              <a:rPr lang="en-US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0.5 SD of domain score in control group  </a:t>
            </a: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r>
              <a:rPr lang="en-US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Rogers et al. </a:t>
            </a:r>
            <a:r>
              <a:rPr lang="en-US" sz="2000" b="0" i="1">
                <a:effectLst>
                  <a:outerShdw blurRad="38100" dist="38100" dir="2700000" algn="tl">
                    <a:srgbClr val="000000"/>
                  </a:outerShdw>
                </a:effectLst>
              </a:rPr>
              <a:t>Psychological Bulletin</a:t>
            </a:r>
            <a:r>
              <a:rPr lang="en-US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1993; 113:553-565</a:t>
            </a: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r>
              <a:rPr lang="en-US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Cappelleri et al.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0" i="1">
                <a:effectLst>
                  <a:outerShdw blurRad="38100" dist="38100" dir="2700000" algn="tl">
                    <a:srgbClr val="000000"/>
                  </a:outerShdw>
                </a:effectLst>
              </a:rPr>
              <a:t>Journal of Sexual Medicine</a:t>
            </a:r>
            <a:r>
              <a:rPr lang="en-US" sz="2000" b="0">
                <a:effectLst>
                  <a:outerShdw blurRad="38100" dist="38100" dir="2700000" algn="tl">
                    <a:srgbClr val="000000"/>
                  </a:outerShdw>
                </a:effectLst>
              </a:rPr>
              <a:t> 2006; 3:274-282  </a:t>
            </a:r>
          </a:p>
          <a:p>
            <a:pPr marL="863600" lvl="1" indent="-292100" eaLnBrk="0" hangingPunct="0">
              <a:spcBef>
                <a:spcPct val="20000"/>
              </a:spcBef>
              <a:buClr>
                <a:srgbClr val="BBE0E3"/>
              </a:buClr>
              <a:buSzPct val="120000"/>
              <a:buFontTx/>
              <a:buChar char="•"/>
              <a:defRPr/>
            </a:pPr>
            <a:endParaRPr lang="en-US" sz="20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ED group before treatment vs. control sample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ED group after treatment vs. control sample </a:t>
            </a:r>
          </a:p>
          <a:p>
            <a:pPr marL="282575" indent="-282575" eaLnBrk="0" hangingPunct="0">
              <a:spcBef>
                <a:spcPct val="50000"/>
              </a:spcBef>
              <a:buClr>
                <a:schemeClr val="tx2"/>
              </a:buClr>
              <a:buSzPct val="120000"/>
              <a:buFontTx/>
              <a:buChar char="•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3268" name="Rectangle 4"/>
          <p:cNvSpPr>
            <a:spLocks noChangeArrowheads="1"/>
          </p:cNvSpPr>
          <p:nvPr/>
        </p:nvSpPr>
        <p:spPr bwMode="auto">
          <a:xfrm>
            <a:off x="838200" y="1524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Reference-Group Interpretation: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SEAR  Questionnaire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9200"/>
            <a:ext cx="8680450" cy="1311275"/>
          </a:xfrm>
        </p:spPr>
        <p:txBody>
          <a:bodyPr/>
          <a:lstStyle/>
          <a:p>
            <a:pPr>
              <a:defRPr/>
            </a:pPr>
            <a:r>
              <a:rPr lang="en-US" sz="2400" smtClean="0"/>
              <a:t>Descriptive Statistics*</a:t>
            </a: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0" y="63500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10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152400" y="1752600"/>
            <a:ext cx="8607425" cy="4602163"/>
            <a:chOff x="201" y="966"/>
            <a:chExt cx="5422" cy="2899"/>
          </a:xfrm>
        </p:grpSpPr>
        <p:sp>
          <p:nvSpPr>
            <p:cNvPr id="87047" name="Rectangle 5"/>
            <p:cNvSpPr>
              <a:spLocks noChangeArrowheads="1"/>
            </p:cNvSpPr>
            <p:nvPr/>
          </p:nvSpPr>
          <p:spPr bwMode="auto">
            <a:xfrm>
              <a:off x="1942" y="2210"/>
              <a:ext cx="1225" cy="330"/>
            </a:xfrm>
            <a:prstGeom prst="rect">
              <a:avLst/>
            </a:prstGeom>
            <a:noFill/>
            <a:ln w="7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grpSp>
          <p:nvGrpSpPr>
            <p:cNvPr id="87048" name="Group 6"/>
            <p:cNvGrpSpPr>
              <a:grpSpLocks/>
            </p:cNvGrpSpPr>
            <p:nvPr/>
          </p:nvGrpSpPr>
          <p:grpSpPr bwMode="auto">
            <a:xfrm>
              <a:off x="201" y="966"/>
              <a:ext cx="5422" cy="2899"/>
              <a:chOff x="201" y="906"/>
              <a:chExt cx="5422" cy="2899"/>
            </a:xfrm>
          </p:grpSpPr>
          <p:grpSp>
            <p:nvGrpSpPr>
              <p:cNvPr id="87049" name="Group 7"/>
              <p:cNvGrpSpPr>
                <a:grpSpLocks/>
              </p:cNvGrpSpPr>
              <p:nvPr/>
            </p:nvGrpSpPr>
            <p:grpSpPr bwMode="auto">
              <a:xfrm>
                <a:off x="206" y="909"/>
                <a:ext cx="2961" cy="419"/>
                <a:chOff x="0" y="394"/>
                <a:chExt cx="1948" cy="500"/>
              </a:xfrm>
            </p:grpSpPr>
            <p:sp>
              <p:nvSpPr>
                <p:cNvPr id="87125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394"/>
                  <a:ext cx="1862" cy="5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87126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948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/>
                </a:p>
              </p:txBody>
            </p:sp>
          </p:grpSp>
          <p:grpSp>
            <p:nvGrpSpPr>
              <p:cNvPr id="87050" name="Group 10"/>
              <p:cNvGrpSpPr>
                <a:grpSpLocks/>
              </p:cNvGrpSpPr>
              <p:nvPr/>
            </p:nvGrpSpPr>
            <p:grpSpPr bwMode="auto">
              <a:xfrm>
                <a:off x="201" y="906"/>
                <a:ext cx="5422" cy="2899"/>
                <a:chOff x="201" y="906"/>
                <a:chExt cx="5422" cy="2899"/>
              </a:xfrm>
            </p:grpSpPr>
            <p:grpSp>
              <p:nvGrpSpPr>
                <p:cNvPr id="87051" name="Group 11"/>
                <p:cNvGrpSpPr>
                  <a:grpSpLocks/>
                </p:cNvGrpSpPr>
                <p:nvPr/>
              </p:nvGrpSpPr>
              <p:grpSpPr bwMode="auto">
                <a:xfrm>
                  <a:off x="3167" y="909"/>
                  <a:ext cx="2451" cy="419"/>
                  <a:chOff x="1948" y="394"/>
                  <a:chExt cx="1612" cy="500"/>
                </a:xfrm>
              </p:grpSpPr>
              <p:sp>
                <p:nvSpPr>
                  <p:cNvPr id="87123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394"/>
                    <a:ext cx="1526" cy="5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Sildenafil Trial</a:t>
                    </a: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(n=93)</a:t>
                    </a:r>
                  </a:p>
                  <a:p>
                    <a:pPr algn="ctr" eaLnBrk="0" hangingPunct="0"/>
                    <a:endParaRPr lang="en-US" sz="1800"/>
                  </a:p>
                </p:txBody>
              </p:sp>
              <p:sp>
                <p:nvSpPr>
                  <p:cNvPr id="87124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394"/>
                    <a:ext cx="1612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2" name="Group 14"/>
                <p:cNvGrpSpPr>
                  <a:grpSpLocks/>
                </p:cNvGrpSpPr>
                <p:nvPr/>
              </p:nvGrpSpPr>
              <p:grpSpPr bwMode="auto">
                <a:xfrm>
                  <a:off x="206" y="1328"/>
                  <a:ext cx="1736" cy="822"/>
                  <a:chOff x="0" y="894"/>
                  <a:chExt cx="1142" cy="980"/>
                </a:xfrm>
              </p:grpSpPr>
              <p:sp>
                <p:nvSpPr>
                  <p:cNvPr id="87121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894"/>
                    <a:ext cx="1056" cy="9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76176" rIns="0" bIns="0"/>
                  <a:lstStyle/>
                  <a:p>
                    <a:pPr eaLnBrk="0" hangingPunct="0"/>
                    <a:endParaRPr lang="en-US" sz="18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en-US" sz="18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en-US" sz="18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SEAR Component </a:t>
                    </a:r>
                  </a:p>
                  <a:p>
                    <a:pPr eaLnBrk="0" hangingPunct="0"/>
                    <a:endParaRPr lang="en-US" sz="1800"/>
                  </a:p>
                </p:txBody>
              </p:sp>
              <p:sp>
                <p:nvSpPr>
                  <p:cNvPr id="87122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94"/>
                    <a:ext cx="1142" cy="9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3" name="Group 17"/>
                <p:cNvGrpSpPr>
                  <a:grpSpLocks/>
                </p:cNvGrpSpPr>
                <p:nvPr/>
              </p:nvGrpSpPr>
              <p:grpSpPr bwMode="auto">
                <a:xfrm>
                  <a:off x="1942" y="1328"/>
                  <a:ext cx="1225" cy="822"/>
                  <a:chOff x="1142" y="894"/>
                  <a:chExt cx="806" cy="980"/>
                </a:xfrm>
              </p:grpSpPr>
              <p:sp>
                <p:nvSpPr>
                  <p:cNvPr id="87119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185" y="894"/>
                    <a:ext cx="720" cy="9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 sz="1800"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Control Sample</a:t>
                    </a: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(n=94)</a:t>
                    </a:r>
                  </a:p>
                  <a:p>
                    <a:pPr algn="ctr" eaLnBrk="0" hangingPunct="0"/>
                    <a:endParaRPr lang="en-US" sz="1800"/>
                  </a:p>
                </p:txBody>
              </p:sp>
              <p:sp>
                <p:nvSpPr>
                  <p:cNvPr id="87120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142" y="894"/>
                    <a:ext cx="806" cy="9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4" name="Group 20"/>
                <p:cNvGrpSpPr>
                  <a:grpSpLocks/>
                </p:cNvGrpSpPr>
                <p:nvPr/>
              </p:nvGrpSpPr>
              <p:grpSpPr bwMode="auto">
                <a:xfrm>
                  <a:off x="3167" y="1328"/>
                  <a:ext cx="1113" cy="822"/>
                  <a:chOff x="1948" y="894"/>
                  <a:chExt cx="732" cy="980"/>
                </a:xfrm>
              </p:grpSpPr>
              <p:sp>
                <p:nvSpPr>
                  <p:cNvPr id="87117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894"/>
                    <a:ext cx="646" cy="9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76176" rIns="0" bIns="0"/>
                  <a:lstStyle/>
                  <a:p>
                    <a:pPr algn="ctr" eaLnBrk="0" hangingPunct="0"/>
                    <a:endParaRPr lang="en-US" sz="1800">
                      <a:cs typeface="Times New Roman" pitchFamily="18" charset="0"/>
                    </a:endParaRPr>
                  </a:p>
                  <a:p>
                    <a:pPr algn="ctr" eaLnBrk="0" hangingPunct="0"/>
                    <a:endParaRPr lang="en-US" sz="1800"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Pretreatment:</a:t>
                    </a: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Baseline</a:t>
                    </a:r>
                  </a:p>
                  <a:p>
                    <a:pPr algn="ctr" eaLnBrk="0" hangingPunct="0"/>
                    <a:endParaRPr lang="en-US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7118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894"/>
                    <a:ext cx="732" cy="9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5" name="Group 23"/>
                <p:cNvGrpSpPr>
                  <a:grpSpLocks/>
                </p:cNvGrpSpPr>
                <p:nvPr/>
              </p:nvGrpSpPr>
              <p:grpSpPr bwMode="auto">
                <a:xfrm>
                  <a:off x="4280" y="1328"/>
                  <a:ext cx="1338" cy="822"/>
                  <a:chOff x="2680" y="894"/>
                  <a:chExt cx="880" cy="980"/>
                </a:xfrm>
              </p:grpSpPr>
              <p:sp>
                <p:nvSpPr>
                  <p:cNvPr id="8711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894"/>
                    <a:ext cx="794" cy="9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 algn="ctr" eaLnBrk="0" hangingPunct="0"/>
                    <a:endParaRPr lang="en-US" sz="18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endParaRPr lang="en-US" sz="1800">
                      <a:cs typeface="Times New Roman" pitchFamily="18" charset="0"/>
                    </a:endParaRPr>
                  </a:p>
                  <a:p>
                    <a:pPr algn="ctr" eaLnBrk="0" hangingPunct="0"/>
                    <a:endParaRPr lang="en-US" sz="1800"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Post-treatment:</a:t>
                    </a:r>
                  </a:p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End of Treatment</a:t>
                    </a:r>
                  </a:p>
                  <a:p>
                    <a:pPr algn="ctr" eaLnBrk="0" hangingPunct="0"/>
                    <a:endParaRPr lang="en-US" sz="1800"/>
                  </a:p>
                </p:txBody>
              </p:sp>
              <p:sp>
                <p:nvSpPr>
                  <p:cNvPr id="87116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894"/>
                    <a:ext cx="880" cy="9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6" name="Group 26"/>
                <p:cNvGrpSpPr>
                  <a:grpSpLocks/>
                </p:cNvGrpSpPr>
                <p:nvPr/>
              </p:nvGrpSpPr>
              <p:grpSpPr bwMode="auto">
                <a:xfrm>
                  <a:off x="206" y="2150"/>
                  <a:ext cx="1736" cy="330"/>
                  <a:chOff x="0" y="1874"/>
                  <a:chExt cx="1142" cy="394"/>
                </a:xfrm>
              </p:grpSpPr>
              <p:sp>
                <p:nvSpPr>
                  <p:cNvPr id="87113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874"/>
                    <a:ext cx="105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1. Sexual Relationship</a:t>
                    </a:r>
                    <a:endParaRPr lang="en-US" sz="1800"/>
                  </a:p>
                </p:txBody>
              </p:sp>
              <p:sp>
                <p:nvSpPr>
                  <p:cNvPr id="8711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74"/>
                    <a:ext cx="114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sp>
              <p:nvSpPr>
                <p:cNvPr id="87057" name="Rectangle 29"/>
                <p:cNvSpPr>
                  <a:spLocks noChangeArrowheads="1"/>
                </p:cNvSpPr>
                <p:nvPr/>
              </p:nvSpPr>
              <p:spPr bwMode="auto">
                <a:xfrm>
                  <a:off x="2007" y="2150"/>
                  <a:ext cx="109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eaLnBrk="0" hangingPunct="0"/>
                  <a:r>
                    <a:rPr lang="en-US" sz="1800">
                      <a:cs typeface="Times New Roman" pitchFamily="18" charset="0"/>
                    </a:rPr>
                    <a:t> 74 (24)</a:t>
                  </a:r>
                  <a:endParaRPr lang="en-US" sz="1800"/>
                </a:p>
              </p:txBody>
            </p:sp>
            <p:grpSp>
              <p:nvGrpSpPr>
                <p:cNvPr id="87058" name="Group 30"/>
                <p:cNvGrpSpPr>
                  <a:grpSpLocks/>
                </p:cNvGrpSpPr>
                <p:nvPr/>
              </p:nvGrpSpPr>
              <p:grpSpPr bwMode="auto">
                <a:xfrm>
                  <a:off x="3167" y="2150"/>
                  <a:ext cx="1113" cy="330"/>
                  <a:chOff x="1948" y="1874"/>
                  <a:chExt cx="732" cy="394"/>
                </a:xfrm>
              </p:grpSpPr>
              <p:sp>
                <p:nvSpPr>
                  <p:cNvPr id="871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1874"/>
                    <a:ext cx="64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42  (21.7)</a:t>
                    </a:r>
                    <a:endParaRPr lang="en-US" sz="1800"/>
                  </a:p>
                </p:txBody>
              </p:sp>
              <p:sp>
                <p:nvSpPr>
                  <p:cNvPr id="871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1874"/>
                    <a:ext cx="73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59" name="Group 33"/>
                <p:cNvGrpSpPr>
                  <a:grpSpLocks/>
                </p:cNvGrpSpPr>
                <p:nvPr/>
              </p:nvGrpSpPr>
              <p:grpSpPr bwMode="auto">
                <a:xfrm>
                  <a:off x="4280" y="2150"/>
                  <a:ext cx="1338" cy="330"/>
                  <a:chOff x="2680" y="1874"/>
                  <a:chExt cx="880" cy="394"/>
                </a:xfrm>
              </p:grpSpPr>
              <p:sp>
                <p:nvSpPr>
                  <p:cNvPr id="87109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1874"/>
                    <a:ext cx="794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78 (21)</a:t>
                    </a:r>
                    <a:endParaRPr lang="en-US" sz="1800"/>
                  </a:p>
                </p:txBody>
              </p:sp>
              <p:sp>
                <p:nvSpPr>
                  <p:cNvPr id="87110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1874"/>
                    <a:ext cx="880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0" name="Group 36"/>
                <p:cNvGrpSpPr>
                  <a:grpSpLocks/>
                </p:cNvGrpSpPr>
                <p:nvPr/>
              </p:nvGrpSpPr>
              <p:grpSpPr bwMode="auto">
                <a:xfrm>
                  <a:off x="206" y="2480"/>
                  <a:ext cx="1736" cy="331"/>
                  <a:chOff x="0" y="2268"/>
                  <a:chExt cx="1142" cy="394"/>
                </a:xfrm>
              </p:grpSpPr>
              <p:sp>
                <p:nvSpPr>
                  <p:cNvPr id="87107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2268"/>
                    <a:ext cx="105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2. Confidence</a:t>
                    </a:r>
                    <a:endParaRPr lang="en-US" sz="1800"/>
                  </a:p>
                </p:txBody>
              </p:sp>
              <p:sp>
                <p:nvSpPr>
                  <p:cNvPr id="87108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268"/>
                    <a:ext cx="114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1" name="Group 39"/>
                <p:cNvGrpSpPr>
                  <a:grpSpLocks/>
                </p:cNvGrpSpPr>
                <p:nvPr/>
              </p:nvGrpSpPr>
              <p:grpSpPr bwMode="auto">
                <a:xfrm>
                  <a:off x="1942" y="2480"/>
                  <a:ext cx="1225" cy="331"/>
                  <a:chOff x="1142" y="2268"/>
                  <a:chExt cx="806" cy="394"/>
                </a:xfrm>
              </p:grpSpPr>
              <p:sp>
                <p:nvSpPr>
                  <p:cNvPr id="8710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185" y="2268"/>
                    <a:ext cx="720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 82 (22)</a:t>
                    </a:r>
                    <a:endParaRPr lang="en-US" sz="1800"/>
                  </a:p>
                </p:txBody>
              </p:sp>
              <p:sp>
                <p:nvSpPr>
                  <p:cNvPr id="87106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142" y="2268"/>
                    <a:ext cx="806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2" name="Group 42"/>
                <p:cNvGrpSpPr>
                  <a:grpSpLocks/>
                </p:cNvGrpSpPr>
                <p:nvPr/>
              </p:nvGrpSpPr>
              <p:grpSpPr bwMode="auto">
                <a:xfrm>
                  <a:off x="3167" y="2480"/>
                  <a:ext cx="1113" cy="331"/>
                  <a:chOff x="1948" y="2268"/>
                  <a:chExt cx="732" cy="394"/>
                </a:xfrm>
              </p:grpSpPr>
              <p:sp>
                <p:nvSpPr>
                  <p:cNvPr id="87103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2268"/>
                    <a:ext cx="64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55 (25.5)</a:t>
                    </a:r>
                    <a:endParaRPr lang="en-US" sz="1800"/>
                  </a:p>
                </p:txBody>
              </p:sp>
              <p:sp>
                <p:nvSpPr>
                  <p:cNvPr id="87104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2268"/>
                    <a:ext cx="73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3" name="Group 45"/>
                <p:cNvGrpSpPr>
                  <a:grpSpLocks/>
                </p:cNvGrpSpPr>
                <p:nvPr/>
              </p:nvGrpSpPr>
              <p:grpSpPr bwMode="auto">
                <a:xfrm>
                  <a:off x="4280" y="2480"/>
                  <a:ext cx="1338" cy="331"/>
                  <a:chOff x="2680" y="2268"/>
                  <a:chExt cx="880" cy="394"/>
                </a:xfrm>
              </p:grpSpPr>
              <p:sp>
                <p:nvSpPr>
                  <p:cNvPr id="87101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2268"/>
                    <a:ext cx="794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81 (21)</a:t>
                    </a:r>
                    <a:endParaRPr lang="en-US" sz="1800"/>
                  </a:p>
                </p:txBody>
              </p:sp>
              <p:sp>
                <p:nvSpPr>
                  <p:cNvPr id="87102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2268"/>
                    <a:ext cx="880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4" name="Group 48"/>
                <p:cNvGrpSpPr>
                  <a:grpSpLocks/>
                </p:cNvGrpSpPr>
                <p:nvPr/>
              </p:nvGrpSpPr>
              <p:grpSpPr bwMode="auto">
                <a:xfrm>
                  <a:off x="206" y="2811"/>
                  <a:ext cx="1736" cy="330"/>
                  <a:chOff x="0" y="2662"/>
                  <a:chExt cx="1142" cy="394"/>
                </a:xfrm>
              </p:grpSpPr>
              <p:sp>
                <p:nvSpPr>
                  <p:cNvPr id="8709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2662"/>
                    <a:ext cx="105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a) Self-Esteem</a:t>
                    </a:r>
                    <a:endParaRPr lang="en-US" sz="1800"/>
                  </a:p>
                </p:txBody>
              </p:sp>
              <p:sp>
                <p:nvSpPr>
                  <p:cNvPr id="87100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62"/>
                    <a:ext cx="114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5" name="Group 51"/>
                <p:cNvGrpSpPr>
                  <a:grpSpLocks/>
                </p:cNvGrpSpPr>
                <p:nvPr/>
              </p:nvGrpSpPr>
              <p:grpSpPr bwMode="auto">
                <a:xfrm>
                  <a:off x="1942" y="2811"/>
                  <a:ext cx="1225" cy="330"/>
                  <a:chOff x="1142" y="2662"/>
                  <a:chExt cx="806" cy="394"/>
                </a:xfrm>
              </p:grpSpPr>
              <p:sp>
                <p:nvSpPr>
                  <p:cNvPr id="87097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185" y="2662"/>
                    <a:ext cx="720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  84 (23)</a:t>
                    </a:r>
                    <a:endParaRPr lang="en-US" sz="1800"/>
                  </a:p>
                </p:txBody>
              </p:sp>
              <p:sp>
                <p:nvSpPr>
                  <p:cNvPr id="87098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142" y="2662"/>
                    <a:ext cx="806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6" name="Group 54"/>
                <p:cNvGrpSpPr>
                  <a:grpSpLocks/>
                </p:cNvGrpSpPr>
                <p:nvPr/>
              </p:nvGrpSpPr>
              <p:grpSpPr bwMode="auto">
                <a:xfrm>
                  <a:off x="3167" y="2811"/>
                  <a:ext cx="1113" cy="330"/>
                  <a:chOff x="1948" y="2662"/>
                  <a:chExt cx="732" cy="394"/>
                </a:xfrm>
              </p:grpSpPr>
              <p:sp>
                <p:nvSpPr>
                  <p:cNvPr id="8709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2662"/>
                    <a:ext cx="64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52 (26.9)</a:t>
                    </a:r>
                    <a:endParaRPr lang="en-US" sz="1800"/>
                  </a:p>
                </p:txBody>
              </p:sp>
              <p:sp>
                <p:nvSpPr>
                  <p:cNvPr id="8709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2662"/>
                    <a:ext cx="73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7" name="Group 57"/>
                <p:cNvGrpSpPr>
                  <a:grpSpLocks/>
                </p:cNvGrpSpPr>
                <p:nvPr/>
              </p:nvGrpSpPr>
              <p:grpSpPr bwMode="auto">
                <a:xfrm>
                  <a:off x="4280" y="2811"/>
                  <a:ext cx="1338" cy="330"/>
                  <a:chOff x="2680" y="2662"/>
                  <a:chExt cx="880" cy="394"/>
                </a:xfrm>
              </p:grpSpPr>
              <p:sp>
                <p:nvSpPr>
                  <p:cNvPr id="87093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2662"/>
                    <a:ext cx="794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81 (22)</a:t>
                    </a:r>
                    <a:endParaRPr lang="en-US" sz="1800"/>
                  </a:p>
                </p:txBody>
              </p:sp>
              <p:sp>
                <p:nvSpPr>
                  <p:cNvPr id="87094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2662"/>
                    <a:ext cx="880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8" name="Group 60"/>
                <p:cNvGrpSpPr>
                  <a:grpSpLocks/>
                </p:cNvGrpSpPr>
                <p:nvPr/>
              </p:nvGrpSpPr>
              <p:grpSpPr bwMode="auto">
                <a:xfrm>
                  <a:off x="206" y="3141"/>
                  <a:ext cx="1736" cy="331"/>
                  <a:chOff x="0" y="3056"/>
                  <a:chExt cx="1142" cy="394"/>
                </a:xfrm>
              </p:grpSpPr>
              <p:sp>
                <p:nvSpPr>
                  <p:cNvPr id="87091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3056"/>
                    <a:ext cx="105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b) Overall Relationship</a:t>
                    </a:r>
                    <a:endParaRPr lang="en-US" sz="1800"/>
                  </a:p>
                </p:txBody>
              </p:sp>
              <p:sp>
                <p:nvSpPr>
                  <p:cNvPr id="87092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056"/>
                    <a:ext cx="114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69" name="Group 63"/>
                <p:cNvGrpSpPr>
                  <a:grpSpLocks/>
                </p:cNvGrpSpPr>
                <p:nvPr/>
              </p:nvGrpSpPr>
              <p:grpSpPr bwMode="auto">
                <a:xfrm>
                  <a:off x="1942" y="3141"/>
                  <a:ext cx="1225" cy="331"/>
                  <a:chOff x="1142" y="3056"/>
                  <a:chExt cx="806" cy="394"/>
                </a:xfrm>
              </p:grpSpPr>
              <p:sp>
                <p:nvSpPr>
                  <p:cNvPr id="87089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185" y="3056"/>
                    <a:ext cx="720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 80 (25)</a:t>
                    </a:r>
                    <a:endParaRPr lang="en-US" sz="1800"/>
                  </a:p>
                </p:txBody>
              </p:sp>
              <p:sp>
                <p:nvSpPr>
                  <p:cNvPr id="87090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1142" y="3056"/>
                    <a:ext cx="806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0" name="Group 66"/>
                <p:cNvGrpSpPr>
                  <a:grpSpLocks/>
                </p:cNvGrpSpPr>
                <p:nvPr/>
              </p:nvGrpSpPr>
              <p:grpSpPr bwMode="auto">
                <a:xfrm>
                  <a:off x="3167" y="3141"/>
                  <a:ext cx="1113" cy="331"/>
                  <a:chOff x="1948" y="3056"/>
                  <a:chExt cx="732" cy="394"/>
                </a:xfrm>
              </p:grpSpPr>
              <p:sp>
                <p:nvSpPr>
                  <p:cNvPr id="8708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3056"/>
                    <a:ext cx="64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62 (29.9)</a:t>
                    </a:r>
                    <a:endParaRPr lang="en-US" sz="1800"/>
                  </a:p>
                </p:txBody>
              </p:sp>
              <p:sp>
                <p:nvSpPr>
                  <p:cNvPr id="87088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3056"/>
                    <a:ext cx="73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1" name="Group 69"/>
                <p:cNvGrpSpPr>
                  <a:grpSpLocks/>
                </p:cNvGrpSpPr>
                <p:nvPr/>
              </p:nvGrpSpPr>
              <p:grpSpPr bwMode="auto">
                <a:xfrm>
                  <a:off x="4280" y="3141"/>
                  <a:ext cx="1338" cy="331"/>
                  <a:chOff x="2680" y="3056"/>
                  <a:chExt cx="880" cy="394"/>
                </a:xfrm>
              </p:grpSpPr>
              <p:sp>
                <p:nvSpPr>
                  <p:cNvPr id="87085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3056"/>
                    <a:ext cx="794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80 (24)</a:t>
                    </a:r>
                    <a:endParaRPr lang="en-US" sz="1800"/>
                  </a:p>
                </p:txBody>
              </p:sp>
              <p:sp>
                <p:nvSpPr>
                  <p:cNvPr id="87086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3056"/>
                    <a:ext cx="880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2" name="Group 72"/>
                <p:cNvGrpSpPr>
                  <a:grpSpLocks/>
                </p:cNvGrpSpPr>
                <p:nvPr/>
              </p:nvGrpSpPr>
              <p:grpSpPr bwMode="auto">
                <a:xfrm>
                  <a:off x="206" y="3472"/>
                  <a:ext cx="1736" cy="330"/>
                  <a:chOff x="0" y="3450"/>
                  <a:chExt cx="1142" cy="394"/>
                </a:xfrm>
              </p:grpSpPr>
              <p:sp>
                <p:nvSpPr>
                  <p:cNvPr id="87083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3450"/>
                    <a:ext cx="105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eaLnBrk="0" hangingPunct="0"/>
                    <a:r>
                      <a:rPr lang="en-US" sz="1800">
                        <a:cs typeface="Times New Roman" pitchFamily="18" charset="0"/>
                      </a:rPr>
                      <a:t>3. Overall score</a:t>
                    </a:r>
                    <a:endParaRPr lang="en-US" sz="1800"/>
                  </a:p>
                </p:txBody>
              </p:sp>
              <p:sp>
                <p:nvSpPr>
                  <p:cNvPr id="87084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450"/>
                    <a:ext cx="114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3" name="Group 75"/>
                <p:cNvGrpSpPr>
                  <a:grpSpLocks/>
                </p:cNvGrpSpPr>
                <p:nvPr/>
              </p:nvGrpSpPr>
              <p:grpSpPr bwMode="auto">
                <a:xfrm>
                  <a:off x="1942" y="3472"/>
                  <a:ext cx="1225" cy="330"/>
                  <a:chOff x="1142" y="3450"/>
                  <a:chExt cx="806" cy="394"/>
                </a:xfrm>
              </p:grpSpPr>
              <p:sp>
                <p:nvSpPr>
                  <p:cNvPr id="87081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1185" y="3450"/>
                    <a:ext cx="720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  78 (22)</a:t>
                    </a:r>
                    <a:endParaRPr lang="en-US" sz="1800"/>
                  </a:p>
                </p:txBody>
              </p:sp>
              <p:sp>
                <p:nvSpPr>
                  <p:cNvPr id="87082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1142" y="3450"/>
                    <a:ext cx="806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4" name="Group 78"/>
                <p:cNvGrpSpPr>
                  <a:grpSpLocks/>
                </p:cNvGrpSpPr>
                <p:nvPr/>
              </p:nvGrpSpPr>
              <p:grpSpPr bwMode="auto">
                <a:xfrm>
                  <a:off x="3167" y="3472"/>
                  <a:ext cx="1113" cy="330"/>
                  <a:chOff x="1948" y="3450"/>
                  <a:chExt cx="732" cy="394"/>
                </a:xfrm>
              </p:grpSpPr>
              <p:sp>
                <p:nvSpPr>
                  <p:cNvPr id="87079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1991" y="3450"/>
                    <a:ext cx="646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48 (21.6)</a:t>
                    </a:r>
                    <a:endParaRPr lang="en-US" sz="1800"/>
                  </a:p>
                </p:txBody>
              </p:sp>
              <p:sp>
                <p:nvSpPr>
                  <p:cNvPr id="8708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1948" y="3450"/>
                    <a:ext cx="732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grpSp>
              <p:nvGrpSpPr>
                <p:cNvPr id="87075" name="Group 81"/>
                <p:cNvGrpSpPr>
                  <a:grpSpLocks/>
                </p:cNvGrpSpPr>
                <p:nvPr/>
              </p:nvGrpSpPr>
              <p:grpSpPr bwMode="auto">
                <a:xfrm>
                  <a:off x="4280" y="3472"/>
                  <a:ext cx="1338" cy="330"/>
                  <a:chOff x="2680" y="3450"/>
                  <a:chExt cx="880" cy="394"/>
                </a:xfrm>
              </p:grpSpPr>
              <p:sp>
                <p:nvSpPr>
                  <p:cNvPr id="87077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723" y="3450"/>
                    <a:ext cx="794" cy="3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>
                        <a:cs typeface="Times New Roman" pitchFamily="18" charset="0"/>
                      </a:rPr>
                      <a:t>79 (20)</a:t>
                    </a:r>
                    <a:endParaRPr lang="en-US" sz="1800"/>
                  </a:p>
                </p:txBody>
              </p:sp>
              <p:sp>
                <p:nvSpPr>
                  <p:cNvPr id="87078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680" y="3450"/>
                    <a:ext cx="880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pPr algn="ctr" eaLnBrk="0" hangingPunct="0"/>
                    <a:endParaRPr lang="en-US"/>
                  </a:p>
                </p:txBody>
              </p:sp>
            </p:grpSp>
            <p:sp>
              <p:nvSpPr>
                <p:cNvPr id="87076" name="Rectangle 84"/>
                <p:cNvSpPr>
                  <a:spLocks noChangeArrowheads="1"/>
                </p:cNvSpPr>
                <p:nvPr/>
              </p:nvSpPr>
              <p:spPr bwMode="auto">
                <a:xfrm>
                  <a:off x="201" y="906"/>
                  <a:ext cx="5422" cy="2899"/>
                </a:xfrm>
                <a:prstGeom prst="rect">
                  <a:avLst/>
                </a:prstGeom>
                <a:noFill/>
                <a:ln w="9525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/>
                </a:p>
              </p:txBody>
            </p:sp>
          </p:grpSp>
        </p:grpSp>
      </p:grpSp>
      <p:sp>
        <p:nvSpPr>
          <p:cNvPr id="87045" name="Rectangle 85"/>
          <p:cNvSpPr>
            <a:spLocks noChangeArrowheads="1"/>
          </p:cNvSpPr>
          <p:nvPr/>
        </p:nvSpPr>
        <p:spPr bwMode="auto">
          <a:xfrm>
            <a:off x="228600" y="6491288"/>
            <a:ext cx="318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>
                <a:cs typeface="Times New Roman" pitchFamily="18" charset="0"/>
              </a:rPr>
              <a:t>*Data are mean (SD) </a:t>
            </a:r>
            <a:endParaRPr lang="en-US" sz="1800"/>
          </a:p>
        </p:txBody>
      </p:sp>
      <p:sp>
        <p:nvSpPr>
          <p:cNvPr id="525398" name="Rectangle 86"/>
          <p:cNvSpPr>
            <a:spLocks noChangeArrowheads="1"/>
          </p:cNvSpPr>
          <p:nvPr/>
        </p:nvSpPr>
        <p:spPr bwMode="auto">
          <a:xfrm>
            <a:off x="1371600" y="152400"/>
            <a:ext cx="6534150" cy="15525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Reference-Group Interpretation: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SEAR  Questionnaire</a:t>
            </a:r>
          </a:p>
          <a:p>
            <a:pPr algn="ctr" eaLnBrk="0" hangingPunct="0"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762000" y="1066800"/>
            <a:ext cx="6934200" cy="4800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381000" y="152400"/>
            <a:ext cx="845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Reference-Group Interpretation: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SEAR  Questionnaire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Sexual Relationship Satisfaction</a:t>
            </a:r>
          </a:p>
        </p:txBody>
      </p:sp>
      <p:sp>
        <p:nvSpPr>
          <p:cNvPr id="88068" name="Line 4"/>
          <p:cNvSpPr>
            <a:spLocks noChangeShapeType="1"/>
          </p:cNvSpPr>
          <p:nvPr/>
        </p:nvSpPr>
        <p:spPr bwMode="auto">
          <a:xfrm flipH="1">
            <a:off x="1209675" y="529113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69" name="Line 5"/>
          <p:cNvSpPr>
            <a:spLocks noChangeShapeType="1"/>
          </p:cNvSpPr>
          <p:nvPr/>
        </p:nvSpPr>
        <p:spPr bwMode="auto">
          <a:xfrm flipH="1">
            <a:off x="1209675" y="4889500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H="1">
            <a:off x="1209675" y="4479925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Line 7"/>
          <p:cNvSpPr>
            <a:spLocks noChangeShapeType="1"/>
          </p:cNvSpPr>
          <p:nvPr/>
        </p:nvSpPr>
        <p:spPr bwMode="auto">
          <a:xfrm flipH="1">
            <a:off x="1209675" y="4079875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>
            <a:off x="1209675" y="367823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H="1">
            <a:off x="1209675" y="287813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1209675" y="2466975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 flipH="1">
            <a:off x="1209675" y="2066925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1209675" y="166528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1219200" y="1219200"/>
            <a:ext cx="0" cy="44402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 flipH="1">
            <a:off x="1209675" y="570388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 flipH="1">
            <a:off x="1209675" y="3271838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209675" y="1262063"/>
            <a:ext cx="9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 flipH="1">
            <a:off x="1209675" y="3525838"/>
            <a:ext cx="6065838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1209675" y="5445125"/>
            <a:ext cx="6065838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 flipH="1">
            <a:off x="1209675" y="4476750"/>
            <a:ext cx="6065838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7546975" y="3522663"/>
            <a:ext cx="115888" cy="1919287"/>
          </a:xfrm>
          <a:prstGeom prst="rightBrace">
            <a:avLst>
              <a:gd name="adj1" fmla="val 138013"/>
              <a:gd name="adj2" fmla="val 4913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6256338" y="4276725"/>
            <a:ext cx="0" cy="1041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6" name="Oval 22"/>
          <p:cNvSpPr>
            <a:spLocks noChangeArrowheads="1"/>
          </p:cNvSpPr>
          <p:nvPr/>
        </p:nvSpPr>
        <p:spPr bwMode="auto">
          <a:xfrm>
            <a:off x="6234113" y="4765675"/>
            <a:ext cx="46037" cy="460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 flipH="1">
            <a:off x="6207125" y="5321300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8" name="Line 24"/>
          <p:cNvSpPr>
            <a:spLocks noChangeShapeType="1"/>
          </p:cNvSpPr>
          <p:nvPr/>
        </p:nvSpPr>
        <p:spPr bwMode="auto">
          <a:xfrm flipH="1">
            <a:off x="6207125" y="4276725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Line 25"/>
          <p:cNvSpPr>
            <a:spLocks noChangeShapeType="1"/>
          </p:cNvSpPr>
          <p:nvPr/>
        </p:nvSpPr>
        <p:spPr bwMode="auto">
          <a:xfrm>
            <a:off x="5243513" y="4359275"/>
            <a:ext cx="0" cy="8620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0" name="Oval 26"/>
          <p:cNvSpPr>
            <a:spLocks noChangeArrowheads="1"/>
          </p:cNvSpPr>
          <p:nvPr/>
        </p:nvSpPr>
        <p:spPr bwMode="auto">
          <a:xfrm>
            <a:off x="5221288" y="4757738"/>
            <a:ext cx="46037" cy="460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8091" name="Line 27"/>
          <p:cNvSpPr>
            <a:spLocks noChangeShapeType="1"/>
          </p:cNvSpPr>
          <p:nvPr/>
        </p:nvSpPr>
        <p:spPr bwMode="auto">
          <a:xfrm flipH="1">
            <a:off x="5194300" y="5227638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Line 28"/>
          <p:cNvSpPr>
            <a:spLocks noChangeShapeType="1"/>
          </p:cNvSpPr>
          <p:nvPr/>
        </p:nvSpPr>
        <p:spPr bwMode="auto">
          <a:xfrm flipH="1">
            <a:off x="5194300" y="4364038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3" name="Line 29"/>
          <p:cNvSpPr>
            <a:spLocks noChangeShapeType="1"/>
          </p:cNvSpPr>
          <p:nvPr/>
        </p:nvSpPr>
        <p:spPr bwMode="auto">
          <a:xfrm>
            <a:off x="3225800" y="1376363"/>
            <a:ext cx="0" cy="10588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4" name="Oval 30"/>
          <p:cNvSpPr>
            <a:spLocks noChangeArrowheads="1"/>
          </p:cNvSpPr>
          <p:nvPr/>
        </p:nvSpPr>
        <p:spPr bwMode="auto">
          <a:xfrm>
            <a:off x="3203575" y="1914525"/>
            <a:ext cx="46038" cy="460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8095" name="Line 31"/>
          <p:cNvSpPr>
            <a:spLocks noChangeShapeType="1"/>
          </p:cNvSpPr>
          <p:nvPr/>
        </p:nvSpPr>
        <p:spPr bwMode="auto">
          <a:xfrm flipH="1">
            <a:off x="3176588" y="2432050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6" name="Line 32"/>
          <p:cNvSpPr>
            <a:spLocks noChangeShapeType="1"/>
          </p:cNvSpPr>
          <p:nvPr/>
        </p:nvSpPr>
        <p:spPr bwMode="auto">
          <a:xfrm flipH="1">
            <a:off x="3176588" y="1387475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7" name="Line 33"/>
          <p:cNvSpPr>
            <a:spLocks noChangeShapeType="1"/>
          </p:cNvSpPr>
          <p:nvPr/>
        </p:nvSpPr>
        <p:spPr bwMode="auto">
          <a:xfrm>
            <a:off x="2209800" y="1447800"/>
            <a:ext cx="0" cy="889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8" name="Oval 34"/>
          <p:cNvSpPr>
            <a:spLocks noChangeArrowheads="1"/>
          </p:cNvSpPr>
          <p:nvPr/>
        </p:nvSpPr>
        <p:spPr bwMode="auto">
          <a:xfrm>
            <a:off x="2190750" y="1914525"/>
            <a:ext cx="46038" cy="460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8099" name="Line 35"/>
          <p:cNvSpPr>
            <a:spLocks noChangeShapeType="1"/>
          </p:cNvSpPr>
          <p:nvPr/>
        </p:nvSpPr>
        <p:spPr bwMode="auto">
          <a:xfrm flipH="1">
            <a:off x="2163763" y="2365375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00" name="Line 36"/>
          <p:cNvSpPr>
            <a:spLocks noChangeShapeType="1"/>
          </p:cNvSpPr>
          <p:nvPr/>
        </p:nvSpPr>
        <p:spPr bwMode="auto">
          <a:xfrm flipH="1">
            <a:off x="2163763" y="1463675"/>
            <a:ext cx="984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01" name="Text Box 37"/>
          <p:cNvSpPr txBox="1">
            <a:spLocks noChangeArrowheads="1"/>
          </p:cNvSpPr>
          <p:nvPr/>
        </p:nvSpPr>
        <p:spPr bwMode="auto">
          <a:xfrm>
            <a:off x="1371600" y="5788025"/>
            <a:ext cx="28003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/>
              <a:t>Control Mean (n=94) minus</a:t>
            </a:r>
          </a:p>
          <a:p>
            <a:pPr algn="ctr" eaLnBrk="0" hangingPunct="0"/>
            <a:r>
              <a:rPr lang="en-US" sz="1600"/>
              <a:t>Pretreatment Mean (n=93):</a:t>
            </a:r>
          </a:p>
          <a:p>
            <a:pPr algn="ctr" eaLnBrk="0" hangingPunct="0"/>
            <a:r>
              <a:rPr lang="en-US" sz="1600"/>
              <a:t>Statistically Different and</a:t>
            </a:r>
            <a:br>
              <a:rPr lang="en-US" sz="1600"/>
            </a:br>
            <a:r>
              <a:rPr lang="en-US" sz="1600"/>
              <a:t>Not Clinically Equivalent</a:t>
            </a:r>
          </a:p>
        </p:txBody>
      </p:sp>
      <p:sp>
        <p:nvSpPr>
          <p:cNvPr id="88102" name="Text Box 38"/>
          <p:cNvSpPr txBox="1">
            <a:spLocks noChangeArrowheads="1"/>
          </p:cNvSpPr>
          <p:nvPr/>
        </p:nvSpPr>
        <p:spPr bwMode="auto">
          <a:xfrm>
            <a:off x="690563" y="5513388"/>
            <a:ext cx="477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-15</a:t>
            </a:r>
          </a:p>
        </p:txBody>
      </p:sp>
      <p:sp>
        <p:nvSpPr>
          <p:cNvPr id="88103" name="Text Box 39"/>
          <p:cNvSpPr txBox="1">
            <a:spLocks noChangeArrowheads="1"/>
          </p:cNvSpPr>
          <p:nvPr/>
        </p:nvSpPr>
        <p:spPr bwMode="auto">
          <a:xfrm>
            <a:off x="690563" y="5124450"/>
            <a:ext cx="477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-10</a:t>
            </a:r>
          </a:p>
        </p:txBody>
      </p:sp>
      <p:sp>
        <p:nvSpPr>
          <p:cNvPr id="88104" name="Text Box 40"/>
          <p:cNvSpPr txBox="1">
            <a:spLocks noChangeArrowheads="1"/>
          </p:cNvSpPr>
          <p:nvPr/>
        </p:nvSpPr>
        <p:spPr bwMode="auto">
          <a:xfrm>
            <a:off x="803275" y="4713288"/>
            <a:ext cx="365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-5</a:t>
            </a:r>
          </a:p>
        </p:txBody>
      </p:sp>
      <p:sp>
        <p:nvSpPr>
          <p:cNvPr id="88105" name="Text Box 41"/>
          <p:cNvSpPr txBox="1">
            <a:spLocks noChangeArrowheads="1"/>
          </p:cNvSpPr>
          <p:nvPr/>
        </p:nvSpPr>
        <p:spPr bwMode="auto">
          <a:xfrm>
            <a:off x="871538" y="4303713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88106" name="Text Box 42"/>
          <p:cNvSpPr txBox="1">
            <a:spLocks noChangeArrowheads="1"/>
          </p:cNvSpPr>
          <p:nvPr/>
        </p:nvSpPr>
        <p:spPr bwMode="auto">
          <a:xfrm>
            <a:off x="871538" y="391160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758825" y="350996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8108" name="Text Box 44"/>
          <p:cNvSpPr txBox="1">
            <a:spLocks noChangeArrowheads="1"/>
          </p:cNvSpPr>
          <p:nvPr/>
        </p:nvSpPr>
        <p:spPr bwMode="auto">
          <a:xfrm>
            <a:off x="758825" y="3098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15</a:t>
            </a:r>
          </a:p>
        </p:txBody>
      </p:sp>
      <p:sp>
        <p:nvSpPr>
          <p:cNvPr id="88109" name="Text Box 45"/>
          <p:cNvSpPr txBox="1">
            <a:spLocks noChangeArrowheads="1"/>
          </p:cNvSpPr>
          <p:nvPr/>
        </p:nvSpPr>
        <p:spPr bwMode="auto">
          <a:xfrm>
            <a:off x="758825" y="2708275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88110" name="Text Box 46"/>
          <p:cNvSpPr txBox="1">
            <a:spLocks noChangeArrowheads="1"/>
          </p:cNvSpPr>
          <p:nvPr/>
        </p:nvSpPr>
        <p:spPr bwMode="auto">
          <a:xfrm>
            <a:off x="758825" y="2287588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25</a:t>
            </a:r>
          </a:p>
        </p:txBody>
      </p:sp>
      <p:sp>
        <p:nvSpPr>
          <p:cNvPr id="88111" name="Text Box 47"/>
          <p:cNvSpPr txBox="1">
            <a:spLocks noChangeArrowheads="1"/>
          </p:cNvSpPr>
          <p:nvPr/>
        </p:nvSpPr>
        <p:spPr bwMode="auto">
          <a:xfrm>
            <a:off x="758825" y="18923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30</a:t>
            </a:r>
          </a:p>
        </p:txBody>
      </p:sp>
      <p:sp>
        <p:nvSpPr>
          <p:cNvPr id="88112" name="Text Box 48"/>
          <p:cNvSpPr txBox="1">
            <a:spLocks noChangeArrowheads="1"/>
          </p:cNvSpPr>
          <p:nvPr/>
        </p:nvSpPr>
        <p:spPr bwMode="auto">
          <a:xfrm>
            <a:off x="758825" y="149066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35</a:t>
            </a:r>
          </a:p>
        </p:txBody>
      </p:sp>
      <p:sp>
        <p:nvSpPr>
          <p:cNvPr id="88113" name="Text Box 49"/>
          <p:cNvSpPr txBox="1">
            <a:spLocks noChangeArrowheads="1"/>
          </p:cNvSpPr>
          <p:nvPr/>
        </p:nvSpPr>
        <p:spPr bwMode="auto">
          <a:xfrm rot="-5400000">
            <a:off x="-1273968" y="3282156"/>
            <a:ext cx="348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/>
              <a:t>Mean and  Confidence Interval</a:t>
            </a:r>
          </a:p>
        </p:txBody>
      </p: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7623175" y="4179888"/>
            <a:ext cx="1368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Equivalency</a:t>
            </a:r>
          </a:p>
          <a:p>
            <a:pPr eaLnBrk="0" hangingPunct="0"/>
            <a:r>
              <a:rPr lang="en-US" sz="1600"/>
              <a:t>Interval</a:t>
            </a: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758825" y="108426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>
                <a:solidFill>
                  <a:srgbClr val="000000"/>
                </a:solidFill>
              </a:rPr>
              <a:t>40</a:t>
            </a:r>
          </a:p>
        </p:txBody>
      </p:sp>
      <p:sp>
        <p:nvSpPr>
          <p:cNvPr id="88116" name="Text Box 52"/>
          <p:cNvSpPr txBox="1">
            <a:spLocks noChangeArrowheads="1"/>
          </p:cNvSpPr>
          <p:nvPr/>
        </p:nvSpPr>
        <p:spPr bwMode="auto">
          <a:xfrm>
            <a:off x="4267200" y="5788025"/>
            <a:ext cx="28575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/>
              <a:t>Control Mean (n=94) minus</a:t>
            </a:r>
          </a:p>
          <a:p>
            <a:pPr algn="ctr" eaLnBrk="0" hangingPunct="0"/>
            <a:r>
              <a:rPr lang="en-US" sz="1600"/>
              <a:t>Posttreatment Mean (n=93):</a:t>
            </a:r>
          </a:p>
          <a:p>
            <a:pPr algn="ctr" eaLnBrk="0" hangingPunct="0"/>
            <a:r>
              <a:rPr lang="en-US" sz="1600"/>
              <a:t>Clinically Equivalent and</a:t>
            </a:r>
            <a:br>
              <a:rPr lang="en-US" sz="1600"/>
            </a:br>
            <a:r>
              <a:rPr lang="en-US" sz="1600"/>
              <a:t>Not Statistically Different</a:t>
            </a:r>
          </a:p>
        </p:txBody>
      </p:sp>
      <p:sp>
        <p:nvSpPr>
          <p:cNvPr id="88117" name="Text Box 53"/>
          <p:cNvSpPr txBox="1">
            <a:spLocks noChangeArrowheads="1"/>
          </p:cNvSpPr>
          <p:nvPr/>
        </p:nvSpPr>
        <p:spPr bwMode="auto">
          <a:xfrm>
            <a:off x="7623175" y="5265738"/>
            <a:ext cx="760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-11.95</a:t>
            </a:r>
          </a:p>
        </p:txBody>
      </p:sp>
      <p:sp>
        <p:nvSpPr>
          <p:cNvPr id="88118" name="Text Box 54"/>
          <p:cNvSpPr txBox="1">
            <a:spLocks noChangeArrowheads="1"/>
          </p:cNvSpPr>
          <p:nvPr/>
        </p:nvSpPr>
        <p:spPr bwMode="auto">
          <a:xfrm>
            <a:off x="7691438" y="3351213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/>
              <a:t>11.95</a:t>
            </a:r>
          </a:p>
        </p:txBody>
      </p:sp>
      <p:sp>
        <p:nvSpPr>
          <p:cNvPr id="88119" name="Text Box 55"/>
          <p:cNvSpPr txBox="1">
            <a:spLocks noChangeArrowheads="1"/>
          </p:cNvSpPr>
          <p:nvPr/>
        </p:nvSpPr>
        <p:spPr bwMode="auto">
          <a:xfrm>
            <a:off x="5856288" y="3870325"/>
            <a:ext cx="766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95% CI</a:t>
            </a:r>
          </a:p>
        </p:txBody>
      </p:sp>
      <p:sp>
        <p:nvSpPr>
          <p:cNvPr id="88120" name="Text Box 56"/>
          <p:cNvSpPr txBox="1">
            <a:spLocks noChangeArrowheads="1"/>
          </p:cNvSpPr>
          <p:nvPr/>
        </p:nvSpPr>
        <p:spPr bwMode="auto">
          <a:xfrm>
            <a:off x="5780088" y="4124325"/>
            <a:ext cx="430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2.7</a:t>
            </a:r>
          </a:p>
        </p:txBody>
      </p:sp>
      <p:sp>
        <p:nvSpPr>
          <p:cNvPr id="88121" name="Text Box 57"/>
          <p:cNvSpPr txBox="1">
            <a:spLocks noChangeArrowheads="1"/>
          </p:cNvSpPr>
          <p:nvPr/>
        </p:nvSpPr>
        <p:spPr bwMode="auto">
          <a:xfrm>
            <a:off x="5622925" y="5165725"/>
            <a:ext cx="587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-10.3</a:t>
            </a:r>
          </a:p>
        </p:txBody>
      </p:sp>
      <p:sp>
        <p:nvSpPr>
          <p:cNvPr id="88122" name="Text Box 58"/>
          <p:cNvSpPr txBox="1">
            <a:spLocks noChangeArrowheads="1"/>
          </p:cNvSpPr>
          <p:nvPr/>
        </p:nvSpPr>
        <p:spPr bwMode="auto">
          <a:xfrm>
            <a:off x="5721350" y="4637088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-3.8</a:t>
            </a:r>
          </a:p>
        </p:txBody>
      </p:sp>
      <p:sp>
        <p:nvSpPr>
          <p:cNvPr id="88123" name="Text Box 59"/>
          <p:cNvSpPr txBox="1">
            <a:spLocks noChangeArrowheads="1"/>
          </p:cNvSpPr>
          <p:nvPr/>
        </p:nvSpPr>
        <p:spPr bwMode="auto">
          <a:xfrm>
            <a:off x="4848225" y="3946525"/>
            <a:ext cx="766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90% CI</a:t>
            </a:r>
          </a:p>
        </p:txBody>
      </p:sp>
      <p:sp>
        <p:nvSpPr>
          <p:cNvPr id="88124" name="Text Box 60"/>
          <p:cNvSpPr txBox="1">
            <a:spLocks noChangeArrowheads="1"/>
          </p:cNvSpPr>
          <p:nvPr/>
        </p:nvSpPr>
        <p:spPr bwMode="auto">
          <a:xfrm>
            <a:off x="4772025" y="4200525"/>
            <a:ext cx="430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1.6</a:t>
            </a:r>
          </a:p>
        </p:txBody>
      </p:sp>
      <p:sp>
        <p:nvSpPr>
          <p:cNvPr id="88125" name="Text Box 61"/>
          <p:cNvSpPr txBox="1">
            <a:spLocks noChangeArrowheads="1"/>
          </p:cNvSpPr>
          <p:nvPr/>
        </p:nvSpPr>
        <p:spPr bwMode="auto">
          <a:xfrm>
            <a:off x="4713288" y="5070475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-9.2</a:t>
            </a:r>
          </a:p>
        </p:txBody>
      </p:sp>
      <p:sp>
        <p:nvSpPr>
          <p:cNvPr id="88126" name="Text Box 62"/>
          <p:cNvSpPr txBox="1">
            <a:spLocks noChangeArrowheads="1"/>
          </p:cNvSpPr>
          <p:nvPr/>
        </p:nvSpPr>
        <p:spPr bwMode="auto">
          <a:xfrm>
            <a:off x="4713288" y="462756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-3.8</a:t>
            </a:r>
          </a:p>
        </p:txBody>
      </p:sp>
      <p:sp>
        <p:nvSpPr>
          <p:cNvPr id="88127" name="Text Box 63"/>
          <p:cNvSpPr txBox="1">
            <a:spLocks noChangeArrowheads="1"/>
          </p:cNvSpPr>
          <p:nvPr/>
        </p:nvSpPr>
        <p:spPr bwMode="auto">
          <a:xfrm>
            <a:off x="2814638" y="1042988"/>
            <a:ext cx="766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95% CI</a:t>
            </a:r>
          </a:p>
        </p:txBody>
      </p:sp>
      <p:sp>
        <p:nvSpPr>
          <p:cNvPr id="88128" name="Text Box 64"/>
          <p:cNvSpPr txBox="1">
            <a:spLocks noChangeArrowheads="1"/>
          </p:cNvSpPr>
          <p:nvPr/>
        </p:nvSpPr>
        <p:spPr bwMode="auto">
          <a:xfrm>
            <a:off x="2657475" y="1354138"/>
            <a:ext cx="528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38.4</a:t>
            </a:r>
          </a:p>
        </p:txBody>
      </p:sp>
      <p:sp>
        <p:nvSpPr>
          <p:cNvPr id="88129" name="Text Box 65"/>
          <p:cNvSpPr txBox="1">
            <a:spLocks noChangeArrowheads="1"/>
          </p:cNvSpPr>
          <p:nvPr/>
        </p:nvSpPr>
        <p:spPr bwMode="auto">
          <a:xfrm>
            <a:off x="2657475" y="2224088"/>
            <a:ext cx="528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25.4</a:t>
            </a:r>
          </a:p>
        </p:txBody>
      </p:sp>
      <p:sp>
        <p:nvSpPr>
          <p:cNvPr id="88130" name="Text Box 66"/>
          <p:cNvSpPr txBox="1">
            <a:spLocks noChangeArrowheads="1"/>
          </p:cNvSpPr>
          <p:nvPr/>
        </p:nvSpPr>
        <p:spPr bwMode="auto">
          <a:xfrm>
            <a:off x="2657475" y="1781175"/>
            <a:ext cx="528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31.9</a:t>
            </a:r>
          </a:p>
        </p:txBody>
      </p:sp>
      <p:sp>
        <p:nvSpPr>
          <p:cNvPr id="88131" name="Text Box 67"/>
          <p:cNvSpPr txBox="1">
            <a:spLocks noChangeArrowheads="1"/>
          </p:cNvSpPr>
          <p:nvPr/>
        </p:nvSpPr>
        <p:spPr bwMode="auto">
          <a:xfrm>
            <a:off x="1800225" y="1071563"/>
            <a:ext cx="766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90% CI</a:t>
            </a:r>
          </a:p>
        </p:txBody>
      </p:sp>
      <p:sp>
        <p:nvSpPr>
          <p:cNvPr id="88132" name="Text Box 68"/>
          <p:cNvSpPr txBox="1">
            <a:spLocks noChangeArrowheads="1"/>
          </p:cNvSpPr>
          <p:nvPr/>
        </p:nvSpPr>
        <p:spPr bwMode="auto">
          <a:xfrm>
            <a:off x="1643063" y="1306513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37.4</a:t>
            </a:r>
          </a:p>
        </p:txBody>
      </p:sp>
      <p:sp>
        <p:nvSpPr>
          <p:cNvPr id="88133" name="Text Box 69"/>
          <p:cNvSpPr txBox="1">
            <a:spLocks noChangeArrowheads="1"/>
          </p:cNvSpPr>
          <p:nvPr/>
        </p:nvSpPr>
        <p:spPr bwMode="auto">
          <a:xfrm>
            <a:off x="1643063" y="2205038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26.4</a:t>
            </a:r>
          </a:p>
        </p:txBody>
      </p:sp>
      <p:sp>
        <p:nvSpPr>
          <p:cNvPr id="88134" name="Text Box 70"/>
          <p:cNvSpPr txBox="1">
            <a:spLocks noChangeArrowheads="1"/>
          </p:cNvSpPr>
          <p:nvPr/>
        </p:nvSpPr>
        <p:spPr bwMode="auto">
          <a:xfrm>
            <a:off x="1643063" y="1781175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31.9</a:t>
            </a:r>
          </a:p>
        </p:txBody>
      </p:sp>
      <p:sp>
        <p:nvSpPr>
          <p:cNvPr id="88135" name="Line 71"/>
          <p:cNvSpPr>
            <a:spLocks noChangeShapeType="1"/>
          </p:cNvSpPr>
          <p:nvPr/>
        </p:nvSpPr>
        <p:spPr bwMode="auto">
          <a:xfrm>
            <a:off x="4191000" y="1231900"/>
            <a:ext cx="31750" cy="56261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36" name="Text Box 72"/>
          <p:cNvSpPr txBox="1">
            <a:spLocks noChangeArrowheads="1"/>
          </p:cNvSpPr>
          <p:nvPr/>
        </p:nvSpPr>
        <p:spPr bwMode="auto">
          <a:xfrm>
            <a:off x="5181600" y="1003300"/>
            <a:ext cx="25908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</a:rPr>
              <a:t>Note: Same conclusion, similar results for other domains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5146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Part 1: Interpretation of Patient-Reported Outcomes for Label and Promotional Claims</a:t>
            </a:r>
            <a:br>
              <a:rPr lang="en-US" sz="3200" dirty="0" smtClean="0"/>
            </a:b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endParaRPr lang="en-US" sz="3200" b="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Example of Reference-Group Interpretation:</a:t>
            </a:r>
            <a:br>
              <a:rPr lang="en-US" sz="2800" smtClean="0"/>
            </a:br>
            <a:r>
              <a:rPr lang="en-US" sz="2800" smtClean="0"/>
              <a:t>Medical Outcomes Study (MOS) Sleep Scale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466248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Baseline MOS Sleep Scale scores taken from two double-blind placebo-controlled clinical trials (with </a:t>
            </a:r>
            <a:r>
              <a:rPr lang="en-US" sz="2400" dirty="0" err="1" smtClean="0"/>
              <a:t>pregabalin</a:t>
            </a:r>
            <a:r>
              <a:rPr lang="en-US" sz="2400" dirty="0" smtClean="0"/>
              <a:t>) for patients with fibromyalgia</a:t>
            </a:r>
          </a:p>
          <a:p>
            <a:pPr lvl="1">
              <a:defRPr/>
            </a:pPr>
            <a:r>
              <a:rPr lang="en-US" sz="2400" dirty="0" smtClean="0"/>
              <a:t>Cappelleri et al. </a:t>
            </a:r>
            <a:r>
              <a:rPr lang="en-US" sz="2400" i="1" dirty="0" smtClean="0"/>
              <a:t>Sleep Medicine</a:t>
            </a:r>
            <a:r>
              <a:rPr lang="en-US" sz="2400" dirty="0" smtClean="0"/>
              <a:t> 2009; 10:766-770 </a:t>
            </a:r>
          </a:p>
          <a:p>
            <a:pPr lvl="1"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These scores were compared using a one-sample </a:t>
            </a:r>
            <a:r>
              <a:rPr lang="en-US" sz="2400" i="1" dirty="0" smtClean="0"/>
              <a:t>Z</a:t>
            </a:r>
            <a:r>
              <a:rPr lang="en-US" sz="2400" dirty="0" smtClean="0"/>
              <a:t> test with scores (assumed fixed) obtained from a nationally representative sample in the United States</a:t>
            </a:r>
          </a:p>
          <a:p>
            <a:pPr lvl="1">
              <a:defRPr/>
            </a:pPr>
            <a:r>
              <a:rPr lang="en-US" sz="2400" dirty="0" smtClean="0"/>
              <a:t>Hays et al. </a:t>
            </a:r>
            <a:r>
              <a:rPr lang="en-US" sz="2400" i="1" dirty="0" smtClean="0"/>
              <a:t>Sleep Medicine</a:t>
            </a:r>
            <a:r>
              <a:rPr lang="en-US" sz="2400" dirty="0" smtClean="0"/>
              <a:t> 2005; 6:41-44 </a:t>
            </a:r>
          </a:p>
          <a:p>
            <a:pPr lvl="1"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Patients MOS Sleep Scale scores were statistically (P&lt;0.001) and substantially poorer than general population normative values in the United States</a:t>
            </a:r>
          </a:p>
          <a:p>
            <a:pPr lvl="1">
              <a:defRPr/>
            </a:pPr>
            <a:endParaRPr lang="en-US" sz="2400" dirty="0" smtClean="0"/>
          </a:p>
          <a:p>
            <a:pPr lvl="1">
              <a:defRPr/>
            </a:pPr>
            <a:endParaRPr lang="en-US" sz="2400" dirty="0" smtClean="0"/>
          </a:p>
          <a:p>
            <a:pPr>
              <a:defRPr/>
            </a:pPr>
            <a:endParaRPr lang="en-US" sz="2400" dirty="0" smtClean="0"/>
          </a:p>
          <a:p>
            <a:pPr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ChangeArrowheads="1"/>
          </p:cNvSpPr>
          <p:nvPr/>
        </p:nvSpPr>
        <p:spPr bwMode="auto">
          <a:xfrm>
            <a:off x="1235075" y="228600"/>
            <a:ext cx="6534150" cy="8223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of Reference-Group Interpretation:</a:t>
            </a:r>
            <a:b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MOS Sleep Scale</a:t>
            </a:r>
          </a:p>
        </p:txBody>
      </p:sp>
      <p:graphicFrame>
        <p:nvGraphicFramePr>
          <p:cNvPr id="530435" name="Group 3"/>
          <p:cNvGraphicFramePr>
            <a:graphicFrameLocks noGrp="1"/>
          </p:cNvGraphicFramePr>
          <p:nvPr/>
        </p:nvGraphicFramePr>
        <p:xfrm>
          <a:off x="127000" y="1143000"/>
          <a:ext cx="9017000" cy="5715003"/>
        </p:xfrm>
        <a:graphic>
          <a:graphicData uri="http://schemas.openxmlformats.org/drawingml/2006/table">
            <a:tbl>
              <a:tblPr/>
              <a:tblGrid>
                <a:gridCol w="1970088"/>
                <a:gridCol w="536575"/>
                <a:gridCol w="1190625"/>
                <a:gridCol w="1112837"/>
                <a:gridCol w="674688"/>
                <a:gridCol w="1176337"/>
                <a:gridCol w="1177925"/>
                <a:gridCol w="1177925"/>
              </a:tblGrid>
              <a:tr h="1230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MOS Sleep Scale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LIFT Study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RELIEF Study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United States Normative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Values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Mean±SD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95% CI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Mean±SD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95% CI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Sleep Disturbance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67.8±23.4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66.1, 69.5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60.0±24.9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58.2, 61.8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Snoring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40.6±35.9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38.0, 43.2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36.7±34.6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34.2, 39.2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Awaken Short of Breath or with Headache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37.6±31.1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35.4, 39.8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32.3±32.0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30.0, 34.6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Quantity of Sleep (hours)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5.4±1.6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5.3, 5.5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5.6±1.6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5.5, 5.7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Optimal Sleep (% with 7 or 8 hours 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15.1±1.3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12.5, 17.7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21.1±1.5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18.1, 24.0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Sleep Adequacy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20.6±22.0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19.0, 22.2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23.7±23.2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22.0, 25.4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Somnolence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50.3±24.1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48.6, 52.0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42.1±23.1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40.4, 43.8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Sleep Problem Index II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65.0±16.3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63.8, 66.2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58.3±17.7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57.0, 59.6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65125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8288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Moving Beyond the 2009 PRO Guidance: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 </a:t>
            </a:r>
            <a:r>
              <a:rPr lang="en-US" sz="2800" smtClean="0"/>
              <a:t>Content-based Interpretation to Enhance Interpretation of PROs: </a:t>
            </a:r>
            <a:br>
              <a:rPr lang="en-US" sz="2800" smtClean="0"/>
            </a:br>
            <a:r>
              <a:rPr lang="en-US" sz="2800" smtClean="0"/>
              <a:t>Variation of Anchor-based Approach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 Content-based Interpretation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7769225" cy="4662488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Uses a representative (anchor) item on multi-item PRO, along with its response categories, internal to the measure itself 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Item response theory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Logistic models with binary or ordinal outcomes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Observed proportions  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endParaRPr lang="en-US" sz="2800" smtClean="0"/>
          </a:p>
          <a:p>
            <a:pPr>
              <a:buFontTx/>
              <a:buNone/>
              <a:defRPr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 descr="Fig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554038" y="47625"/>
            <a:ext cx="79978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/>
              <a:t>Example of Content-based Interpretation: Self-Esteem on SEAR  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273050" y="457200"/>
            <a:ext cx="8870950" cy="6413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de-DE" sz="1800" b="0"/>
              <a:t>Cappelleri JC, Bell SS, Siegel RL. </a:t>
            </a:r>
            <a:r>
              <a:rPr lang="en-US" sz="1800" b="0"/>
              <a:t>Interpretation of a self-esteem subscale for erectile </a:t>
            </a:r>
          </a:p>
          <a:p>
            <a:r>
              <a:rPr lang="en-US" sz="1800" b="0"/>
              <a:t>dysfunction by cumulative logit model. </a:t>
            </a:r>
            <a:r>
              <a:rPr lang="en-US" sz="1800" b="0" i="1"/>
              <a:t>Drug Information Journal</a:t>
            </a:r>
            <a:r>
              <a:rPr lang="en-US" sz="1800" b="0"/>
              <a:t>  2007; 41:723-732.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73038" y="6278563"/>
            <a:ext cx="296862" cy="579437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 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0" y="6248400"/>
            <a:ext cx="8364538" cy="639763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 A non-treatment cross-sectional study with 98 men with erectile dysfunction and 94 controls.</a:t>
            </a:r>
          </a:p>
          <a:p>
            <a:pPr eaLnBrk="0" hangingPunct="0"/>
            <a:r>
              <a:rPr lang="en-US" sz="1200"/>
              <a:t>The ordinal response item “I had good self-esteem” over the past 4 weeks (1=almost never/never, 2=a few times, </a:t>
            </a:r>
          </a:p>
          <a:p>
            <a:pPr eaLnBrk="0" hangingPunct="0"/>
            <a:r>
              <a:rPr lang="en-US" sz="1200"/>
              <a:t>3=sometimes, 4=most times, 5=almost always/always): “Good Self-esteem” was either Category 4 or 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 lIns="90488" tIns="44450" rIns="90488" bIns="44450" anchor="ctr"/>
          <a:lstStyle/>
          <a:p>
            <a:pPr>
              <a:defRPr/>
            </a:pPr>
            <a:r>
              <a:rPr lang="en-US" sz="2000" smtClean="0"/>
              <a:t>Example of Content-based Interpretation:</a:t>
            </a:r>
            <a:br>
              <a:rPr lang="en-US" sz="2000" smtClean="0"/>
            </a:br>
            <a:r>
              <a:rPr lang="en-US" sz="2000" smtClean="0"/>
              <a:t>Enhanced interpretation of instrument scales using the Rasch model (Thompson et al. </a:t>
            </a:r>
            <a:r>
              <a:rPr lang="en-US" sz="2000" i="1" smtClean="0"/>
              <a:t>Drug Information Journal</a:t>
            </a:r>
            <a:r>
              <a:rPr lang="en-US" sz="2000" smtClean="0"/>
              <a:t> 2007; 41:541-550)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0" y="1508125"/>
          <a:ext cx="9144000" cy="506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5" imgW="4676775" imgH="2590800" progId="Excel.Sheet.8">
                  <p:embed/>
                </p:oleObj>
              </mc:Choice>
              <mc:Fallback>
                <p:oleObj name="Worksheet" r:id="rId5" imgW="4676775" imgH="25908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08125"/>
                        <a:ext cx="9144000" cy="506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8288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Moving Beyond the 2009 PRO Guidance: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Distribution-based Methods to Enhance Interpretation of PROs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     Distribution-based Methods </a:t>
            </a:r>
            <a:br>
              <a:rPr lang="en-US" sz="2800" smtClean="0"/>
            </a:br>
            <a:r>
              <a:rPr lang="en-US" sz="2800" smtClean="0"/>
              <a:t> 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4662488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smtClean="0">
                <a:effectLst/>
              </a:rPr>
              <a:t>Adjunct to, not substitute for, anchor-based methods </a:t>
            </a:r>
          </a:p>
          <a:p>
            <a:pPr>
              <a:lnSpc>
                <a:spcPct val="80000"/>
              </a:lnSpc>
              <a:defRPr/>
            </a:pPr>
            <a:endParaRPr lang="en-US" sz="2400" smtClean="0">
              <a:effectLst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smtClean="0">
                <a:effectLst/>
              </a:rPr>
              <a:t>Informs on meaning of change in PROs but not whether change is </a:t>
            </a:r>
            <a:r>
              <a:rPr lang="en-US" sz="2400" i="1" smtClean="0">
                <a:effectLst/>
              </a:rPr>
              <a:t>clinically </a:t>
            </a:r>
            <a:r>
              <a:rPr lang="en-US" sz="2400" smtClean="0">
                <a:effectLst/>
              </a:rPr>
              <a:t>significant to patients </a:t>
            </a:r>
          </a:p>
          <a:p>
            <a:pPr>
              <a:lnSpc>
                <a:spcPct val="80000"/>
              </a:lnSpc>
              <a:defRPr/>
            </a:pPr>
            <a:endParaRPr lang="en-US" sz="2400" smtClean="0"/>
          </a:p>
          <a:p>
            <a:pPr>
              <a:lnSpc>
                <a:spcPct val="80000"/>
              </a:lnSpc>
              <a:defRPr/>
            </a:pPr>
            <a:r>
              <a:rPr lang="en-US" sz="2400" smtClean="0"/>
              <a:t>Mean change to standard deviation (SD)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smtClean="0"/>
              <a:t>Signal-to-noise ratio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smtClean="0"/>
              <a:t>Effect size and standardized response mean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smtClean="0"/>
              <a:t>Small, moderate, large effects</a:t>
            </a:r>
          </a:p>
          <a:p>
            <a:pPr>
              <a:lnSpc>
                <a:spcPct val="80000"/>
              </a:lnSpc>
              <a:defRPr/>
            </a:pPr>
            <a:endParaRPr lang="en-US" sz="2400" smtClean="0"/>
          </a:p>
          <a:p>
            <a:pPr>
              <a:lnSpc>
                <a:spcPct val="80000"/>
              </a:lnSpc>
              <a:defRPr/>
            </a:pPr>
            <a:r>
              <a:rPr lang="en-US" sz="2400" smtClean="0"/>
              <a:t>Standard error of measurement (reliability-adjusted SD)</a:t>
            </a:r>
          </a:p>
          <a:p>
            <a:pPr>
              <a:lnSpc>
                <a:spcPct val="80000"/>
              </a:lnSpc>
              <a:defRPr/>
            </a:pPr>
            <a:endParaRPr lang="en-US" sz="2400" smtClean="0"/>
          </a:p>
          <a:p>
            <a:pPr>
              <a:lnSpc>
                <a:spcPct val="80000"/>
              </a:lnSpc>
              <a:defRPr/>
            </a:pPr>
            <a:r>
              <a:rPr lang="en-US" sz="2400" smtClean="0"/>
              <a:t>Probability of relative benefit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Distribution-based Methods </a:t>
            </a:r>
            <a:br>
              <a:rPr lang="en-US" sz="3200" smtClean="0"/>
            </a:br>
            <a:r>
              <a:rPr lang="en-US" sz="3200" smtClean="0"/>
              <a:t> 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9144000" cy="50292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Effect size = magnitude of effect relative to variability</a:t>
            </a:r>
          </a:p>
          <a:p>
            <a:pPr lvl="1">
              <a:defRPr/>
            </a:pPr>
            <a:r>
              <a:rPr lang="en-US" sz="2400" smtClean="0"/>
              <a:t>0.2 SD, ‘small’; 0.5 SD, ‘medium’; 0.8 SD, ‘large’</a:t>
            </a:r>
          </a:p>
          <a:p>
            <a:pPr lvl="1">
              <a:defRPr/>
            </a:pPr>
            <a:endParaRPr lang="en-US" sz="2400" smtClean="0"/>
          </a:p>
          <a:p>
            <a:pPr>
              <a:defRPr/>
            </a:pPr>
            <a:r>
              <a:rPr lang="en-US" sz="2800" smtClean="0"/>
              <a:t>Within group: before vs. after therapy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Between groups: treatments A vs. B 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Both types: responders vs. non-responders </a:t>
            </a:r>
          </a:p>
          <a:p>
            <a:pPr>
              <a:defRPr/>
            </a:pPr>
            <a:endParaRPr lang="en-US" sz="2800" smtClean="0"/>
          </a:p>
          <a:p>
            <a:pPr lvl="1"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Distribution-based Methods </a:t>
            </a:r>
            <a:br>
              <a:rPr lang="en-US" sz="3200" smtClean="0"/>
            </a:br>
            <a:endParaRPr lang="en-US" sz="3200" smtClean="0"/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915400" cy="46624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Within group 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Effect = average difference score on PRO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Variability = baseline standard deviation (SD) 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Or variability = SD of individual changes 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Between groups 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Effect = average change between groups at follow-up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Variability = pooled between-group SD at baseline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Or variability = pooled between-group SD at follow-up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Or variability = pooled SD of individual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3200" smtClean="0"/>
              <a:t>Introduction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4662488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Key is to focus on prespecified patient-reported outcome (PRO)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Important to report all prespecified PROs (not just those that are “significant”)</a:t>
            </a:r>
          </a:p>
          <a:p>
            <a:pPr>
              <a:defRPr/>
            </a:pPr>
            <a:endParaRPr lang="en-US" sz="2800" smtClean="0"/>
          </a:p>
          <a:p>
            <a:pPr>
              <a:defRPr/>
            </a:pPr>
            <a:r>
              <a:rPr lang="en-US" sz="2800" smtClean="0"/>
              <a:t>Also important to report all PROs, prespecified or not</a:t>
            </a:r>
          </a:p>
          <a:p>
            <a:pPr>
              <a:defRPr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33400" y="1219200"/>
          <a:ext cx="80772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Bitmap Image" r:id="rId4" imgW="6766802" imgH="3840309" progId="PBrush">
                  <p:embed/>
                </p:oleObj>
              </mc:Choice>
              <mc:Fallback>
                <p:oleObj name="Bitmap Image" r:id="rId4" imgW="6766802" imgH="3840309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80772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1913" y="5181600"/>
            <a:ext cx="925988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400"/>
              <a:t> For an effect size of 0.42, the score of the average individual  </a:t>
            </a:r>
          </a:p>
          <a:p>
            <a:pPr eaLnBrk="0" hangingPunct="0"/>
            <a:r>
              <a:rPr lang="en-US" sz="2400"/>
              <a:t>  in the treated group would have exceeded that of 66.3% of </a:t>
            </a:r>
          </a:p>
          <a:p>
            <a:pPr eaLnBrk="0" hangingPunct="0"/>
            <a:r>
              <a:rPr lang="en-US" sz="2400"/>
              <a:t>  controls  [Pr (X &lt; x) = Pr (X &lt; 0.42) = 0.66 from standard </a:t>
            </a:r>
          </a:p>
          <a:p>
            <a:pPr eaLnBrk="0" hangingPunct="0"/>
            <a:r>
              <a:rPr lang="en-US" sz="2400"/>
              <a:t>  normal table]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14600" y="152400"/>
            <a:ext cx="48529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2"/>
                </a:solidFill>
              </a:rPr>
              <a:t>Effect Size Interpretation: </a:t>
            </a:r>
          </a:p>
          <a:p>
            <a:pPr algn="ctr" eaLnBrk="0" hangingPunct="0"/>
            <a:r>
              <a:rPr lang="en-US" sz="2800">
                <a:solidFill>
                  <a:schemeClr val="tx2"/>
                </a:solidFill>
              </a:rPr>
              <a:t>Graphical Depiction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4572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Example: Effect Size </a:t>
            </a:r>
            <a:br>
              <a:rPr lang="en-US" sz="2800" smtClean="0"/>
            </a:br>
            <a:r>
              <a:rPr lang="en-US" sz="2800" smtClean="0"/>
              <a:t> 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4114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err="1" smtClean="0"/>
              <a:t>Althof</a:t>
            </a:r>
            <a:r>
              <a:rPr lang="en-US" sz="2400" dirty="0" smtClean="0"/>
              <a:t> et al. </a:t>
            </a:r>
            <a:r>
              <a:rPr lang="en-US" sz="2400" i="1" dirty="0" smtClean="0"/>
              <a:t>Urology</a:t>
            </a:r>
            <a:r>
              <a:rPr lang="en-US" sz="2400" dirty="0" smtClean="0"/>
              <a:t> 2003; 61:888-892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Cappelleri et al. </a:t>
            </a:r>
            <a:r>
              <a:rPr lang="en-US" sz="2400" i="1" dirty="0" smtClean="0"/>
              <a:t>International Journal of Impotence Research</a:t>
            </a:r>
            <a:r>
              <a:rPr lang="en-US" sz="2400" dirty="0" smtClean="0"/>
              <a:t> 2004; 16:30-38</a:t>
            </a:r>
          </a:p>
          <a:p>
            <a:pPr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Treatment responsiveness of the SEAR questionnaire in erectile dysfunction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Sexual relationship satisfaction, confidence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Self-esteem, overall relationship satisfaction, overall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Each component can range from 0 to 100 (best)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Interest in change scores to gauge magnitude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93 men with ED in a 10-week open-label trial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50-mg </a:t>
            </a:r>
            <a:r>
              <a:rPr lang="en-US" sz="2400" dirty="0" err="1" smtClean="0"/>
              <a:t>sildenafil</a:t>
            </a:r>
            <a:r>
              <a:rPr lang="en-US" sz="2400" dirty="0" smtClean="0"/>
              <a:t> (adjustable 25 mg or 100 mg)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 Example: Effect Size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763000" cy="411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Effect size for all subjects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Effect size = 	</a:t>
            </a:r>
            <a:r>
              <a:rPr lang="en-US" u="sng" dirty="0" smtClean="0"/>
              <a:t>Mean difference score</a:t>
            </a:r>
            <a:r>
              <a:rPr lang="en-US" dirty="0" smtClean="0"/>
              <a:t>       				     SD at baseline</a:t>
            </a:r>
          </a:p>
          <a:p>
            <a:pPr>
              <a:defRPr/>
            </a:pPr>
            <a:endParaRPr lang="en-US" dirty="0" smtClean="0"/>
          </a:p>
          <a:p>
            <a:pPr>
              <a:buFontTx/>
              <a:buNone/>
              <a:defRPr/>
            </a:pPr>
            <a:endParaRPr lang="en-US" dirty="0" smtClean="0"/>
          </a:p>
          <a:p>
            <a:pPr>
              <a:buFontTx/>
              <a:buNone/>
              <a:defRPr/>
            </a:pPr>
            <a:endParaRPr lang="en-US" sz="3600" dirty="0" smtClean="0"/>
          </a:p>
          <a:p>
            <a:pPr>
              <a:buFontTx/>
              <a:buNone/>
              <a:defRPr/>
            </a:pPr>
            <a:endParaRPr lang="en-US" dirty="0" smtClean="0"/>
          </a:p>
          <a:p>
            <a:pPr>
              <a:buFontTx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26" name="Group 2"/>
          <p:cNvGrpSpPr>
            <a:grpSpLocks/>
          </p:cNvGrpSpPr>
          <p:nvPr/>
        </p:nvGrpSpPr>
        <p:grpSpPr bwMode="auto">
          <a:xfrm>
            <a:off x="0" y="1143000"/>
            <a:ext cx="9144000" cy="5503863"/>
            <a:chOff x="0" y="912"/>
            <a:chExt cx="5760" cy="3467"/>
          </a:xfrm>
        </p:grpSpPr>
        <p:grpSp>
          <p:nvGrpSpPr>
            <p:cNvPr id="103428" name="Group 3"/>
            <p:cNvGrpSpPr>
              <a:grpSpLocks/>
            </p:cNvGrpSpPr>
            <p:nvPr/>
          </p:nvGrpSpPr>
          <p:grpSpPr bwMode="auto">
            <a:xfrm>
              <a:off x="0" y="1536"/>
              <a:ext cx="5568" cy="2015"/>
              <a:chOff x="43" y="0"/>
              <a:chExt cx="4147" cy="2015"/>
            </a:xfrm>
          </p:grpSpPr>
          <p:sp>
            <p:nvSpPr>
              <p:cNvPr id="103432" name="Rectangle 4"/>
              <p:cNvSpPr>
                <a:spLocks noChangeArrowheads="1"/>
              </p:cNvSpPr>
              <p:nvPr/>
            </p:nvSpPr>
            <p:spPr bwMode="auto">
              <a:xfrm>
                <a:off x="43" y="0"/>
                <a:ext cx="154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/>
                  <a:t>Sexual Relationship </a:t>
                </a:r>
                <a:endParaRPr lang="en-US" sz="2000" b="0">
                  <a:cs typeface="Times New Roman" pitchFamily="18" charset="0"/>
                </a:endParaRPr>
              </a:p>
              <a:p>
                <a:pPr eaLnBrk="0" hangingPunct="0"/>
                <a:endParaRPr lang="en-US" sz="2000" b="0"/>
              </a:p>
            </p:txBody>
          </p:sp>
          <p:sp>
            <p:nvSpPr>
              <p:cNvPr id="103433" name="Rectangle 5"/>
              <p:cNvSpPr>
                <a:spLocks noChangeArrowheads="1"/>
              </p:cNvSpPr>
              <p:nvPr/>
            </p:nvSpPr>
            <p:spPr bwMode="auto">
              <a:xfrm>
                <a:off x="1591" y="0"/>
                <a:ext cx="79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42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22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34" name="Rectangle 6"/>
              <p:cNvSpPr>
                <a:spLocks noChangeArrowheads="1"/>
              </p:cNvSpPr>
              <p:nvPr/>
            </p:nvSpPr>
            <p:spPr bwMode="auto">
              <a:xfrm>
                <a:off x="2389" y="0"/>
                <a:ext cx="707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78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21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35" name="Rectangle 7"/>
              <p:cNvSpPr>
                <a:spLocks noChangeArrowheads="1"/>
              </p:cNvSpPr>
              <p:nvPr/>
            </p:nvSpPr>
            <p:spPr bwMode="auto">
              <a:xfrm>
                <a:off x="3096" y="0"/>
                <a:ext cx="63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="0">
                    <a:cs typeface="Arial" charset="0"/>
                  </a:rPr>
                  <a:t>36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23 </a:t>
                </a:r>
                <a:r>
                  <a:rPr lang="en-US" sz="2000" b="0" baseline="30000">
                    <a:cs typeface="Arial" charset="0"/>
                    <a:sym typeface="Symbol" pitchFamily="18" charset="2"/>
                  </a:rPr>
                  <a:t>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36" name="Rectangle 8"/>
              <p:cNvSpPr>
                <a:spLocks noChangeArrowheads="1"/>
              </p:cNvSpPr>
              <p:nvPr/>
            </p:nvSpPr>
            <p:spPr bwMode="auto">
              <a:xfrm>
                <a:off x="3734" y="0"/>
                <a:ext cx="456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>
                    <a:cs typeface="Arial" charset="0"/>
                  </a:rPr>
                  <a:t>      1.6</a:t>
                </a:r>
                <a:endParaRPr lang="en-US" sz="2000">
                  <a:cs typeface="Times New Roman" pitchFamily="18" charset="0"/>
                </a:endParaRPr>
              </a:p>
              <a:p>
                <a:pPr algn="ctr" eaLnBrk="0" hangingPunct="0"/>
                <a:endParaRPr lang="en-US" sz="2000"/>
              </a:p>
            </p:txBody>
          </p:sp>
          <p:sp>
            <p:nvSpPr>
              <p:cNvPr id="103437" name="Rectangle 9"/>
              <p:cNvSpPr>
                <a:spLocks noChangeArrowheads="1"/>
              </p:cNvSpPr>
              <p:nvPr/>
            </p:nvSpPr>
            <p:spPr bwMode="auto">
              <a:xfrm>
                <a:off x="43" y="403"/>
                <a:ext cx="154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Confidence</a:t>
                </a:r>
                <a:endParaRPr lang="en-US" sz="2000" b="0">
                  <a:cs typeface="Times New Roman" pitchFamily="18" charset="0"/>
                </a:endParaRPr>
              </a:p>
              <a:p>
                <a:pPr eaLnBrk="0" hangingPunct="0"/>
                <a:endParaRPr lang="en-US" sz="2000" b="0"/>
              </a:p>
            </p:txBody>
          </p:sp>
          <p:sp>
            <p:nvSpPr>
              <p:cNvPr id="103438" name="Rectangle 10"/>
              <p:cNvSpPr>
                <a:spLocks noChangeArrowheads="1"/>
              </p:cNvSpPr>
              <p:nvPr/>
            </p:nvSpPr>
            <p:spPr bwMode="auto">
              <a:xfrm>
                <a:off x="1591" y="403"/>
                <a:ext cx="79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55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26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39" name="Rectangle 11"/>
              <p:cNvSpPr>
                <a:spLocks noChangeArrowheads="1"/>
              </p:cNvSpPr>
              <p:nvPr/>
            </p:nvSpPr>
            <p:spPr bwMode="auto">
              <a:xfrm>
                <a:off x="2389" y="403"/>
                <a:ext cx="707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81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21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0" name="Rectangle 12"/>
              <p:cNvSpPr>
                <a:spLocks noChangeArrowheads="1"/>
              </p:cNvSpPr>
              <p:nvPr/>
            </p:nvSpPr>
            <p:spPr bwMode="auto">
              <a:xfrm>
                <a:off x="3096" y="403"/>
                <a:ext cx="63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="0">
                    <a:cs typeface="Arial" charset="0"/>
                  </a:rPr>
                  <a:t> 26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26 </a:t>
                </a:r>
                <a:r>
                  <a:rPr lang="en-US" sz="2000" b="0" baseline="30000">
                    <a:cs typeface="Arial" charset="0"/>
                    <a:sym typeface="Symbol" pitchFamily="18" charset="2"/>
                  </a:rPr>
                  <a:t>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1" name="Rectangle 13"/>
              <p:cNvSpPr>
                <a:spLocks noChangeArrowheads="1"/>
              </p:cNvSpPr>
              <p:nvPr/>
            </p:nvSpPr>
            <p:spPr bwMode="auto">
              <a:xfrm>
                <a:off x="3734" y="403"/>
                <a:ext cx="456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>
                    <a:cs typeface="Arial" charset="0"/>
                  </a:rPr>
                  <a:t>     1.0</a:t>
                </a:r>
                <a:endParaRPr lang="en-US" sz="2000">
                  <a:cs typeface="Times New Roman" pitchFamily="18" charset="0"/>
                </a:endParaRPr>
              </a:p>
              <a:p>
                <a:pPr algn="ctr" eaLnBrk="0" hangingPunct="0"/>
                <a:endParaRPr lang="en-US" sz="2000" b="0"/>
              </a:p>
            </p:txBody>
          </p:sp>
          <p:sp>
            <p:nvSpPr>
              <p:cNvPr id="103442" name="Rectangle 14"/>
              <p:cNvSpPr>
                <a:spLocks noChangeArrowheads="1"/>
              </p:cNvSpPr>
              <p:nvPr/>
            </p:nvSpPr>
            <p:spPr bwMode="auto">
              <a:xfrm>
                <a:off x="43" y="806"/>
                <a:ext cx="154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Self-esteem</a:t>
                </a:r>
                <a:endParaRPr lang="en-US" sz="2000" b="0"/>
              </a:p>
            </p:txBody>
          </p:sp>
          <p:sp>
            <p:nvSpPr>
              <p:cNvPr id="103443" name="Rectangle 15"/>
              <p:cNvSpPr>
                <a:spLocks noChangeArrowheads="1"/>
              </p:cNvSpPr>
              <p:nvPr/>
            </p:nvSpPr>
            <p:spPr bwMode="auto">
              <a:xfrm>
                <a:off x="1591" y="806"/>
                <a:ext cx="79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52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27</a:t>
                </a:r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4" name="Rectangle 16"/>
              <p:cNvSpPr>
                <a:spLocks noChangeArrowheads="1"/>
              </p:cNvSpPr>
              <p:nvPr/>
            </p:nvSpPr>
            <p:spPr bwMode="auto">
              <a:xfrm>
                <a:off x="2389" y="806"/>
                <a:ext cx="707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81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22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5" name="Rectangle 17"/>
              <p:cNvSpPr>
                <a:spLocks noChangeArrowheads="1"/>
              </p:cNvSpPr>
              <p:nvPr/>
            </p:nvSpPr>
            <p:spPr bwMode="auto">
              <a:xfrm>
                <a:off x="3096" y="806"/>
                <a:ext cx="63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="0">
                    <a:cs typeface="Arial" charset="0"/>
                  </a:rPr>
                  <a:t>29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28</a:t>
                </a:r>
                <a:r>
                  <a:rPr lang="en-US" sz="2000" b="0" baseline="30000">
                    <a:cs typeface="Arial" charset="0"/>
                    <a:sym typeface="Symbol" pitchFamily="18" charset="2"/>
                  </a:rPr>
                  <a:t>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6" name="Rectangle 18"/>
              <p:cNvSpPr>
                <a:spLocks noChangeArrowheads="1"/>
              </p:cNvSpPr>
              <p:nvPr/>
            </p:nvSpPr>
            <p:spPr bwMode="auto">
              <a:xfrm>
                <a:off x="3734" y="806"/>
                <a:ext cx="456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>
                    <a:cs typeface="Arial" charset="0"/>
                  </a:rPr>
                  <a:t>     1.1</a:t>
                </a:r>
                <a:endParaRPr lang="en-US" sz="2000">
                  <a:cs typeface="Times New Roman" pitchFamily="18" charset="0"/>
                </a:endParaRPr>
              </a:p>
              <a:p>
                <a:pPr algn="ctr" eaLnBrk="0" hangingPunct="0"/>
                <a:endParaRPr lang="en-US" sz="2000" b="0"/>
              </a:p>
            </p:txBody>
          </p:sp>
          <p:sp>
            <p:nvSpPr>
              <p:cNvPr id="103447" name="Rectangle 19"/>
              <p:cNvSpPr>
                <a:spLocks noChangeArrowheads="1"/>
              </p:cNvSpPr>
              <p:nvPr/>
            </p:nvSpPr>
            <p:spPr bwMode="auto">
              <a:xfrm>
                <a:off x="43" y="1209"/>
                <a:ext cx="154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Overall Relationship</a:t>
                </a:r>
                <a:endParaRPr lang="en-US" sz="2000" b="0"/>
              </a:p>
            </p:txBody>
          </p:sp>
          <p:sp>
            <p:nvSpPr>
              <p:cNvPr id="103448" name="Rectangle 20"/>
              <p:cNvSpPr>
                <a:spLocks noChangeArrowheads="1"/>
              </p:cNvSpPr>
              <p:nvPr/>
            </p:nvSpPr>
            <p:spPr bwMode="auto">
              <a:xfrm>
                <a:off x="1591" y="1209"/>
                <a:ext cx="79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62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30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49" name="Rectangle 21"/>
              <p:cNvSpPr>
                <a:spLocks noChangeArrowheads="1"/>
              </p:cNvSpPr>
              <p:nvPr/>
            </p:nvSpPr>
            <p:spPr bwMode="auto">
              <a:xfrm>
                <a:off x="2389" y="1209"/>
                <a:ext cx="707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80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24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50" name="Rectangle 22"/>
              <p:cNvSpPr>
                <a:spLocks noChangeArrowheads="1"/>
              </p:cNvSpPr>
              <p:nvPr/>
            </p:nvSpPr>
            <p:spPr bwMode="auto">
              <a:xfrm>
                <a:off x="3096" y="1209"/>
                <a:ext cx="63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="0">
                    <a:cs typeface="Arial" charset="0"/>
                  </a:rPr>
                  <a:t>18 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32 </a:t>
                </a:r>
                <a:r>
                  <a:rPr lang="en-US" sz="2000" b="0" baseline="30000">
                    <a:cs typeface="Arial" charset="0"/>
                    <a:sym typeface="Symbol" pitchFamily="18" charset="2"/>
                  </a:rPr>
                  <a:t>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51" name="Rectangle 23"/>
              <p:cNvSpPr>
                <a:spLocks noChangeArrowheads="1"/>
              </p:cNvSpPr>
              <p:nvPr/>
            </p:nvSpPr>
            <p:spPr bwMode="auto">
              <a:xfrm>
                <a:off x="3734" y="1209"/>
                <a:ext cx="456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>
                    <a:cs typeface="Arial" charset="0"/>
                  </a:rPr>
                  <a:t>     0.6</a:t>
                </a:r>
                <a:endParaRPr lang="en-US" sz="2000">
                  <a:cs typeface="Times New Roman" pitchFamily="18" charset="0"/>
                </a:endParaRPr>
              </a:p>
              <a:p>
                <a:pPr algn="ctr" eaLnBrk="0" hangingPunct="0"/>
                <a:endParaRPr lang="en-US" sz="2000" b="0"/>
              </a:p>
            </p:txBody>
          </p:sp>
          <p:sp>
            <p:nvSpPr>
              <p:cNvPr id="103452" name="Rectangle 24"/>
              <p:cNvSpPr>
                <a:spLocks noChangeArrowheads="1"/>
              </p:cNvSpPr>
              <p:nvPr/>
            </p:nvSpPr>
            <p:spPr bwMode="auto">
              <a:xfrm>
                <a:off x="43" y="1612"/>
                <a:ext cx="154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Overall</a:t>
                </a:r>
                <a:endParaRPr lang="en-US" sz="2000" b="0">
                  <a:cs typeface="Times New Roman" pitchFamily="18" charset="0"/>
                </a:endParaRPr>
              </a:p>
              <a:p>
                <a:pPr eaLnBrk="0" hangingPunct="0"/>
                <a:endParaRPr lang="en-US" sz="2000" b="0"/>
              </a:p>
            </p:txBody>
          </p:sp>
          <p:sp>
            <p:nvSpPr>
              <p:cNvPr id="103453" name="Rectangle 25"/>
              <p:cNvSpPr>
                <a:spLocks noChangeArrowheads="1"/>
              </p:cNvSpPr>
              <p:nvPr/>
            </p:nvSpPr>
            <p:spPr bwMode="auto">
              <a:xfrm>
                <a:off x="1591" y="1612"/>
                <a:ext cx="79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48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22</a:t>
                </a:r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54" name="Rectangle 26"/>
              <p:cNvSpPr>
                <a:spLocks noChangeArrowheads="1"/>
              </p:cNvSpPr>
              <p:nvPr/>
            </p:nvSpPr>
            <p:spPr bwMode="auto">
              <a:xfrm>
                <a:off x="2389" y="1612"/>
                <a:ext cx="707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0">
                    <a:cs typeface="Arial" charset="0"/>
                  </a:rPr>
                  <a:t>79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20</a:t>
                </a:r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55" name="Rectangle 27"/>
              <p:cNvSpPr>
                <a:spLocks noChangeArrowheads="1"/>
              </p:cNvSpPr>
              <p:nvPr/>
            </p:nvSpPr>
            <p:spPr bwMode="auto">
              <a:xfrm>
                <a:off x="3096" y="1612"/>
                <a:ext cx="638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="0">
                    <a:cs typeface="Arial" charset="0"/>
                  </a:rPr>
                  <a:t> 31 </a:t>
                </a:r>
                <a:r>
                  <a:rPr lang="en-US" sz="2000" b="0">
                    <a:cs typeface="Arial" charset="0"/>
                    <a:sym typeface="Symbol" pitchFamily="18" charset="2"/>
                  </a:rPr>
                  <a:t> </a:t>
                </a:r>
                <a:r>
                  <a:rPr lang="en-US" sz="2000" b="0">
                    <a:cs typeface="Arial" charset="0"/>
                  </a:rPr>
                  <a:t>22 </a:t>
                </a:r>
                <a:r>
                  <a:rPr lang="en-US" sz="2000" b="0" baseline="30000">
                    <a:cs typeface="Arial" charset="0"/>
                    <a:sym typeface="Symbol" pitchFamily="18" charset="2"/>
                  </a:rPr>
                  <a:t> </a:t>
                </a:r>
                <a:endParaRPr lang="en-US" sz="2000" b="0">
                  <a:cs typeface="Times New Roman" pitchFamily="18" charset="0"/>
                  <a:sym typeface="Symbol" pitchFamily="18" charset="2"/>
                </a:endParaRPr>
              </a:p>
              <a:p>
                <a:pPr algn="ctr" eaLnBrk="0" hangingPunct="0"/>
                <a:endParaRPr lang="en-US" sz="2000" b="0">
                  <a:cs typeface="Arial" charset="0"/>
                  <a:sym typeface="Symbol" pitchFamily="18" charset="2"/>
                </a:endParaRPr>
              </a:p>
            </p:txBody>
          </p:sp>
          <p:sp>
            <p:nvSpPr>
              <p:cNvPr id="103456" name="Rectangle 28"/>
              <p:cNvSpPr>
                <a:spLocks noChangeArrowheads="1"/>
              </p:cNvSpPr>
              <p:nvPr/>
            </p:nvSpPr>
            <p:spPr bwMode="auto">
              <a:xfrm>
                <a:off x="3734" y="1612"/>
                <a:ext cx="456" cy="4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>
                    <a:cs typeface="Arial" charset="0"/>
                  </a:rPr>
                  <a:t>     1.4</a:t>
                </a:r>
                <a:endParaRPr lang="en-US" sz="2000">
                  <a:cs typeface="Times New Roman" pitchFamily="18" charset="0"/>
                </a:endParaRPr>
              </a:p>
              <a:p>
                <a:pPr algn="ctr" eaLnBrk="0" hangingPunct="0"/>
                <a:endParaRPr lang="en-US" sz="2000" b="0"/>
              </a:p>
            </p:txBody>
          </p:sp>
        </p:grpSp>
        <p:sp>
          <p:nvSpPr>
            <p:cNvPr id="103429" name="Text Box 29"/>
            <p:cNvSpPr txBox="1">
              <a:spLocks noChangeArrowheads="1"/>
            </p:cNvSpPr>
            <p:nvPr/>
          </p:nvSpPr>
          <p:spPr bwMode="auto">
            <a:xfrm>
              <a:off x="0" y="912"/>
              <a:ext cx="5760" cy="4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tabLst>
                  <a:tab pos="6515100" algn="l"/>
                </a:tabLst>
              </a:pPr>
              <a:r>
                <a:rPr lang="en-US" sz="2000" b="0"/>
                <a:t> SEAR                                    Baseline              End                                   </a:t>
              </a:r>
              <a:r>
                <a:rPr lang="en-US" sz="2000"/>
                <a:t>Effect</a:t>
              </a:r>
            </a:p>
            <a:p>
              <a:pPr eaLnBrk="0" hangingPunct="0">
                <a:tabLst>
                  <a:tab pos="6515100" algn="l"/>
                </a:tabLst>
              </a:pPr>
              <a:r>
                <a:rPr lang="en-US" sz="2000" b="0" u="sng"/>
                <a:t>Component                        Mean </a:t>
              </a:r>
              <a:r>
                <a:rPr lang="en-US" sz="2000" b="0" u="sng">
                  <a:cs typeface="Arial" charset="0"/>
                </a:rPr>
                <a:t>± SD         </a:t>
              </a:r>
              <a:r>
                <a:rPr lang="en-US" sz="2000" b="0" u="sng"/>
                <a:t>Mean </a:t>
              </a:r>
              <a:r>
                <a:rPr lang="en-US" sz="2000" b="0" u="sng">
                  <a:cs typeface="Arial" charset="0"/>
                </a:rPr>
                <a:t>± SD      Difference      </a:t>
              </a:r>
              <a:r>
                <a:rPr lang="en-US" sz="2000" u="sng">
                  <a:cs typeface="Arial" charset="0"/>
                </a:rPr>
                <a:t>Size__</a:t>
              </a:r>
              <a:endParaRPr lang="en-US" sz="2000" u="sng"/>
            </a:p>
          </p:txBody>
        </p:sp>
        <p:sp>
          <p:nvSpPr>
            <p:cNvPr id="103430" name="Line 30"/>
            <p:cNvSpPr>
              <a:spLocks noChangeShapeType="1"/>
            </p:cNvSpPr>
            <p:nvPr/>
          </p:nvSpPr>
          <p:spPr bwMode="auto">
            <a:xfrm>
              <a:off x="0" y="3456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31" name="Rectangle 31"/>
            <p:cNvSpPr>
              <a:spLocks noChangeArrowheads="1"/>
            </p:cNvSpPr>
            <p:nvPr/>
          </p:nvSpPr>
          <p:spPr bwMode="auto">
            <a:xfrm>
              <a:off x="0" y="3456"/>
              <a:ext cx="5760" cy="9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800" b="0" i="1">
                  <a:cs typeface="Times New Roman" pitchFamily="18" charset="0"/>
                </a:rPr>
                <a:t>Notes</a:t>
              </a:r>
              <a:r>
                <a:rPr lang="en-US" sz="1800" b="0">
                  <a:cs typeface="Times New Roman" pitchFamily="18" charset="0"/>
                </a:rPr>
                <a:t>: i)</a:t>
              </a:r>
              <a:r>
                <a:rPr lang="en-US" sz="1800" b="0" i="1">
                  <a:cs typeface="Times New Roman" pitchFamily="18" charset="0"/>
                </a:rPr>
                <a:t> </a:t>
              </a:r>
              <a:r>
                <a:rPr lang="en-US" sz="1800" b="0">
                  <a:cs typeface="Times New Roman" pitchFamily="18" charset="0"/>
                </a:rPr>
                <a:t>Effect sizes of 0.2, 0.50, and 0.80 have been generally regarded, respectively, 		as  “small,” “medium,” and “large”  </a:t>
              </a:r>
              <a:r>
                <a:rPr lang="en-US" sz="1800" b="0"/>
                <a:t> </a:t>
              </a:r>
            </a:p>
            <a:p>
              <a:pPr eaLnBrk="0" hangingPunct="0"/>
              <a:r>
                <a:rPr lang="en-US" sz="1800" b="0">
                  <a:cs typeface="Times New Roman" pitchFamily="18" charset="0"/>
                </a:rPr>
                <a:t>        ii) For all scores, P=0.0001 on the paired data (final – baseline) using a paired t-test</a:t>
              </a:r>
            </a:p>
            <a:p>
              <a:pPr eaLnBrk="0" hangingPunct="0"/>
              <a:r>
                <a:rPr lang="en-US" sz="1800" b="0" i="1">
                  <a:cs typeface="Times New Roman" pitchFamily="18" charset="0"/>
                </a:rPr>
                <a:t>       </a:t>
              </a:r>
              <a:r>
                <a:rPr lang="en-US" sz="1800" b="0">
                  <a:cs typeface="Times New Roman" pitchFamily="18" charset="0"/>
                </a:rPr>
                <a:t>iii)</a:t>
              </a:r>
              <a:r>
                <a:rPr lang="en-US" sz="1800" b="0" i="1">
                  <a:cs typeface="Times New Roman" pitchFamily="18" charset="0"/>
                </a:rPr>
                <a:t> </a:t>
              </a:r>
              <a:r>
                <a:rPr lang="en-US" sz="1800" b="0">
                  <a:cs typeface="Times New Roman" pitchFamily="18" charset="0"/>
                </a:rPr>
                <a:t>Similar results reported in two double-blind placebo controlled trials of 		  	sildenafil (Althof et al. </a:t>
              </a:r>
              <a:r>
                <a:rPr lang="en-US" sz="1800" b="0" i="1">
                  <a:cs typeface="Times New Roman" pitchFamily="18" charset="0"/>
                </a:rPr>
                <a:t>J Gen Intern Med</a:t>
              </a:r>
              <a:r>
                <a:rPr lang="en-US" sz="1800" b="0"/>
                <a:t> 2006;1069-1074)</a:t>
              </a:r>
            </a:p>
          </p:txBody>
        </p:sp>
      </p:grpSp>
      <p:sp>
        <p:nvSpPr>
          <p:cNvPr id="568352" name="Rectangle 32"/>
          <p:cNvSpPr>
            <a:spLocks noChangeArrowheads="1"/>
          </p:cNvSpPr>
          <p:nvPr/>
        </p:nvSpPr>
        <p:spPr bwMode="auto">
          <a:xfrm>
            <a:off x="762000" y="228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Example: Effect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69225" cy="7620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Example: Probability of Relative Benefit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66248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Cappelleri et al. </a:t>
            </a:r>
            <a:r>
              <a:rPr lang="en-US" sz="2400" i="1" dirty="0" smtClean="0"/>
              <a:t>BJU International </a:t>
            </a:r>
            <a:r>
              <a:rPr lang="en-US" sz="2400" dirty="0" smtClean="0"/>
              <a:t> 2008; 101:861-866.  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Two 12-week, double-blind, placebo-controlled, flexible-dose </a:t>
            </a:r>
            <a:r>
              <a:rPr lang="en-US" sz="2400" dirty="0" err="1" smtClean="0"/>
              <a:t>sildenafil</a:t>
            </a:r>
            <a:r>
              <a:rPr lang="en-US" sz="2400" dirty="0" smtClean="0"/>
              <a:t> trials on Self-Esteem and Relationship (SEAR) questionnaire for men with erectile dysfunction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Difference (</a:t>
            </a:r>
            <a:r>
              <a:rPr lang="en-US" sz="2400" dirty="0" err="1" smtClean="0"/>
              <a:t>sildenafil</a:t>
            </a:r>
            <a:r>
              <a:rPr lang="en-US" sz="2400" dirty="0" smtClean="0"/>
              <a:t> versus placebo) in SEAR from baseline to week 12 was evaluated with a </a:t>
            </a:r>
            <a:r>
              <a:rPr lang="en-US" sz="2400" dirty="0" err="1" smtClean="0"/>
              <a:t>Wilcoxon</a:t>
            </a:r>
            <a:r>
              <a:rPr lang="en-US" sz="2400" dirty="0" smtClean="0"/>
              <a:t> rank-sum test using </a:t>
            </a:r>
            <a:r>
              <a:rPr lang="en-US" sz="2400" dirty="0" err="1" smtClean="0"/>
              <a:t>ridit</a:t>
            </a:r>
            <a:r>
              <a:rPr lang="en-US" sz="2400" dirty="0" smtClean="0"/>
              <a:t>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Example: Probability of Relative Benefit</a:t>
            </a:r>
          </a:p>
        </p:txBody>
      </p:sp>
      <p:pic>
        <p:nvPicPr>
          <p:cNvPr id="1054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914400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0" y="5403850"/>
            <a:ext cx="9144000" cy="12001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400">
                <a:solidFill>
                  <a:schemeClr val="bg1"/>
                </a:solidFill>
              </a:rPr>
              <a:t> All p values &lt; 0.001</a:t>
            </a:r>
          </a:p>
          <a:p>
            <a:pPr eaLnBrk="0" hangingPunct="0">
              <a:buFontTx/>
              <a:buChar char="•"/>
            </a:pPr>
            <a:r>
              <a:rPr lang="en-US" sz="2400">
                <a:solidFill>
                  <a:schemeClr val="bg1"/>
                </a:solidFill>
              </a:rPr>
              <a:t> Across all items, average probability was 0.67 (standard     	deviation of 0.04)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514600"/>
            <a:ext cx="7769225" cy="1143000"/>
          </a:xfrm>
          <a:ln w="9525"/>
        </p:spPr>
        <p:txBody>
          <a:bodyPr/>
          <a:lstStyle/>
          <a:p>
            <a:pPr>
              <a:defRPr/>
            </a:pPr>
            <a:r>
              <a:rPr lang="en-US" dirty="0" smtClean="0"/>
              <a:t>Moving Beyond the </a:t>
            </a:r>
            <a:br>
              <a:rPr lang="en-US" dirty="0" smtClean="0"/>
            </a:br>
            <a:r>
              <a:rPr lang="en-US" dirty="0" smtClean="0"/>
              <a:t>2009 PRO Guidance: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Mediation Analysis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69225" cy="1143000"/>
          </a:xfrm>
        </p:spPr>
        <p:txBody>
          <a:bodyPr/>
          <a:lstStyle/>
          <a:p>
            <a:r>
              <a:rPr lang="en-US" sz="2800" smtClean="0">
                <a:effectLst/>
              </a:rPr>
              <a:t>Mediation Models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4662488"/>
          </a:xfrm>
        </p:spPr>
        <p:txBody>
          <a:bodyPr/>
          <a:lstStyle/>
          <a:p>
            <a:r>
              <a:rPr lang="en-US" sz="2400" smtClean="0">
                <a:effectLst/>
              </a:rPr>
              <a:t>Seeks to identify or confirm the mechanism that underlies an observed relationship between a predictor (X) and an outcome (Y) via the inclusion of an intermediate or mediator variable (M)</a:t>
            </a:r>
          </a:p>
          <a:p>
            <a:endParaRPr lang="en-US" sz="2400" smtClean="0">
              <a:effectLst/>
            </a:endParaRPr>
          </a:p>
          <a:p>
            <a:pPr>
              <a:buFontTx/>
              <a:buNone/>
            </a:pPr>
            <a:endParaRPr lang="en-US" sz="2400" smtClean="0">
              <a:effectLst/>
            </a:endParaRPr>
          </a:p>
          <a:p>
            <a:endParaRPr lang="en-US" sz="2400" smtClean="0">
              <a:effectLst/>
            </a:endParaRPr>
          </a:p>
          <a:p>
            <a:endParaRPr lang="en-US" sz="2400" smtClean="0">
              <a:effectLst/>
            </a:endParaRPr>
          </a:p>
          <a:p>
            <a:endParaRPr lang="en-US" sz="2400" smtClean="0">
              <a:effectLst/>
            </a:endParaRPr>
          </a:p>
          <a:p>
            <a:endParaRPr lang="en-US" sz="2400" smtClean="0">
              <a:effectLst/>
            </a:endParaRPr>
          </a:p>
        </p:txBody>
      </p:sp>
      <p:sp>
        <p:nvSpPr>
          <p:cNvPr id="107524" name="Text Box 5"/>
          <p:cNvSpPr txBox="1">
            <a:spLocks noChangeArrowheads="1"/>
          </p:cNvSpPr>
          <p:nvPr/>
        </p:nvSpPr>
        <p:spPr bwMode="auto">
          <a:xfrm>
            <a:off x="0" y="4940300"/>
            <a:ext cx="9144000" cy="193833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eaLnBrk="0" hangingPunct="0"/>
            <a:r>
              <a:rPr lang="en-US" sz="2400"/>
              <a:t>For example: X = treatment (vs. control), M = pain,</a:t>
            </a:r>
          </a:p>
          <a:p>
            <a:pPr eaLnBrk="0" hangingPunct="0"/>
            <a:r>
              <a:rPr lang="en-US" sz="2400"/>
              <a:t>Y = sleep disturbance </a:t>
            </a:r>
          </a:p>
          <a:p>
            <a:pPr eaLnBrk="0" hangingPunct="0"/>
            <a:r>
              <a:rPr lang="en-US" sz="2400"/>
              <a:t> </a:t>
            </a:r>
          </a:p>
          <a:p>
            <a:pPr eaLnBrk="0" hangingPunct="0"/>
            <a:r>
              <a:rPr lang="en-US" sz="2400"/>
              <a:t>Note: Direct effect = b, indirect effect = a*c, </a:t>
            </a:r>
          </a:p>
          <a:p>
            <a:pPr eaLnBrk="0" hangingPunct="0"/>
            <a:r>
              <a:rPr lang="en-US" sz="2400"/>
              <a:t>total effect = b + a*c</a:t>
            </a:r>
          </a:p>
        </p:txBody>
      </p:sp>
      <p:pic>
        <p:nvPicPr>
          <p:cNvPr id="1075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514600"/>
            <a:ext cx="572452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458200" cy="1143000"/>
          </a:xfrm>
        </p:spPr>
        <p:txBody>
          <a:bodyPr/>
          <a:lstStyle/>
          <a:p>
            <a:r>
              <a:rPr lang="en-US" sz="2800" smtClean="0">
                <a:effectLst/>
              </a:rPr>
              <a:t>Example: </a:t>
            </a:r>
            <a:br>
              <a:rPr lang="en-US" sz="2800" smtClean="0">
                <a:effectLst/>
              </a:rPr>
            </a:br>
            <a:r>
              <a:rPr lang="en-US" sz="2800" smtClean="0">
                <a:effectLst/>
              </a:rPr>
              <a:t>Russell et al. Sleep Medicine 2009; 10:604-610</a:t>
            </a:r>
          </a:p>
        </p:txBody>
      </p:sp>
      <p:sp>
        <p:nvSpPr>
          <p:cNvPr id="108547" name="Text Box 2"/>
          <p:cNvSpPr txBox="1">
            <a:spLocks noChangeArrowheads="1"/>
          </p:cNvSpPr>
          <p:nvPr/>
        </p:nvSpPr>
        <p:spPr bwMode="auto">
          <a:xfrm>
            <a:off x="1828800" y="1524000"/>
            <a:ext cx="2616200" cy="87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000">
                <a:cs typeface="Arial" charset="0"/>
              </a:rPr>
              <a:t>Reduced Sleep Disturbance</a:t>
            </a:r>
          </a:p>
        </p:txBody>
      </p:sp>
      <p:sp>
        <p:nvSpPr>
          <p:cNvPr id="108548" name="AutoShape 3"/>
          <p:cNvSpPr>
            <a:spLocks noChangeArrowheads="1"/>
          </p:cNvSpPr>
          <p:nvPr/>
        </p:nvSpPr>
        <p:spPr bwMode="auto">
          <a:xfrm rot="-5400000">
            <a:off x="1824037" y="3128963"/>
            <a:ext cx="2447925" cy="1219200"/>
          </a:xfrm>
          <a:prstGeom prst="rightArrow">
            <a:avLst>
              <a:gd name="adj1" fmla="val 50000"/>
              <a:gd name="adj2" fmla="val 5019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 b="0"/>
          </a:p>
        </p:txBody>
      </p:sp>
      <p:sp>
        <p:nvSpPr>
          <p:cNvPr id="108549" name="Text Box 4"/>
          <p:cNvSpPr txBox="1">
            <a:spLocks noChangeArrowheads="1"/>
          </p:cNvSpPr>
          <p:nvPr/>
        </p:nvSpPr>
        <p:spPr bwMode="auto">
          <a:xfrm>
            <a:off x="533400" y="3657600"/>
            <a:ext cx="1600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0">
                <a:cs typeface="Arial" charset="0"/>
              </a:rPr>
              <a:t>Direct Effect </a:t>
            </a:r>
          </a:p>
          <a:p>
            <a:pPr algn="ctr"/>
            <a:r>
              <a:rPr lang="en-US" sz="2000" b="0">
                <a:cs typeface="Arial" charset="0"/>
              </a:rPr>
              <a:t>(73%; p&lt;0.01)</a:t>
            </a:r>
          </a:p>
        </p:txBody>
      </p:sp>
      <p:sp>
        <p:nvSpPr>
          <p:cNvPr id="108550" name="Text Box 5"/>
          <p:cNvSpPr txBox="1">
            <a:spLocks noChangeArrowheads="1"/>
          </p:cNvSpPr>
          <p:nvPr/>
        </p:nvSpPr>
        <p:spPr bwMode="auto">
          <a:xfrm>
            <a:off x="1828800" y="5029200"/>
            <a:ext cx="2597150" cy="1082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000">
                <a:cs typeface="Arial" charset="0"/>
              </a:rPr>
              <a:t>Pregabalin</a:t>
            </a:r>
          </a:p>
          <a:p>
            <a:pPr algn="ctr"/>
            <a:r>
              <a:rPr lang="en-US" sz="2000" b="0">
                <a:cs typeface="Arial" charset="0"/>
              </a:rPr>
              <a:t>450 mg/day</a:t>
            </a:r>
          </a:p>
          <a:p>
            <a:pPr algn="ctr"/>
            <a:r>
              <a:rPr lang="en-US" sz="2000" b="0">
                <a:cs typeface="Arial" charset="0"/>
              </a:rPr>
              <a:t>(vs Placebo)</a:t>
            </a:r>
          </a:p>
        </p:txBody>
      </p:sp>
      <p:sp>
        <p:nvSpPr>
          <p:cNvPr id="108551" name="Text Box 6"/>
          <p:cNvSpPr txBox="1">
            <a:spLocks noChangeArrowheads="1"/>
          </p:cNvSpPr>
          <p:nvPr/>
        </p:nvSpPr>
        <p:spPr bwMode="auto">
          <a:xfrm>
            <a:off x="5257800" y="2971800"/>
            <a:ext cx="2149475" cy="82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000">
                <a:cs typeface="Arial" charset="0"/>
              </a:rPr>
              <a:t>Decreased Pain</a:t>
            </a:r>
          </a:p>
        </p:txBody>
      </p:sp>
      <p:sp>
        <p:nvSpPr>
          <p:cNvPr id="108552" name="AutoShape 7"/>
          <p:cNvSpPr>
            <a:spLocks noChangeArrowheads="1"/>
          </p:cNvSpPr>
          <p:nvPr/>
        </p:nvSpPr>
        <p:spPr bwMode="auto">
          <a:xfrm rot="5400000" flipH="1">
            <a:off x="5086350" y="3295650"/>
            <a:ext cx="1695450" cy="25717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291 h 21600"/>
              <a:gd name="T14" fmla="*/ 18571 w 21600"/>
              <a:gd name="T15" fmla="*/ 886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995" y="0"/>
                </a:lnTo>
                <a:lnTo>
                  <a:pt x="14995" y="3291"/>
                </a:lnTo>
                <a:lnTo>
                  <a:pt x="12427" y="3291"/>
                </a:lnTo>
                <a:cubicBezTo>
                  <a:pt x="5564" y="3291"/>
                  <a:pt x="0" y="7261"/>
                  <a:pt x="0" y="12158"/>
                </a:cubicBezTo>
                <a:lnTo>
                  <a:pt x="0" y="21600"/>
                </a:lnTo>
                <a:lnTo>
                  <a:pt x="5699" y="21600"/>
                </a:lnTo>
                <a:lnTo>
                  <a:pt x="5699" y="12158"/>
                </a:lnTo>
                <a:cubicBezTo>
                  <a:pt x="5699" y="10340"/>
                  <a:pt x="8711" y="8867"/>
                  <a:pt x="12427" y="8867"/>
                </a:cubicBezTo>
                <a:lnTo>
                  <a:pt x="14995" y="8867"/>
                </a:lnTo>
                <a:lnTo>
                  <a:pt x="14995" y="1215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08553" name="AutoShape 8"/>
          <p:cNvSpPr>
            <a:spLocks noChangeArrowheads="1"/>
          </p:cNvSpPr>
          <p:nvPr/>
        </p:nvSpPr>
        <p:spPr bwMode="auto">
          <a:xfrm rot="10800000" flipV="1">
            <a:off x="4572000" y="1295400"/>
            <a:ext cx="2143125" cy="1666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4" name="Line 9"/>
          <p:cNvSpPr>
            <a:spLocks noChangeShapeType="1"/>
          </p:cNvSpPr>
          <p:nvPr/>
        </p:nvSpPr>
        <p:spPr bwMode="auto">
          <a:xfrm>
            <a:off x="4600575" y="3724275"/>
            <a:ext cx="1438275" cy="10477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8555" name="Rectangle 10"/>
          <p:cNvSpPr>
            <a:spLocks noChangeArrowheads="1"/>
          </p:cNvSpPr>
          <p:nvPr/>
        </p:nvSpPr>
        <p:spPr bwMode="auto">
          <a:xfrm>
            <a:off x="3476625" y="3200400"/>
            <a:ext cx="1782763" cy="701675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000" b="0"/>
              <a:t>Indirect Effect</a:t>
            </a:r>
          </a:p>
          <a:p>
            <a:pPr algn="ctr"/>
            <a:r>
              <a:rPr lang="en-US" sz="2000" b="0"/>
              <a:t>(27%; p=0.01)</a:t>
            </a:r>
          </a:p>
        </p:txBody>
      </p:sp>
      <p:sp>
        <p:nvSpPr>
          <p:cNvPr id="108556" name="Line 11"/>
          <p:cNvSpPr>
            <a:spLocks noChangeShapeType="1"/>
          </p:cNvSpPr>
          <p:nvPr/>
        </p:nvSpPr>
        <p:spPr bwMode="auto">
          <a:xfrm flipV="1">
            <a:off x="4419600" y="2133600"/>
            <a:ext cx="1228725" cy="10477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8557" name="Line 12"/>
          <p:cNvSpPr>
            <a:spLocks noChangeShapeType="1"/>
          </p:cNvSpPr>
          <p:nvPr/>
        </p:nvSpPr>
        <p:spPr bwMode="auto">
          <a:xfrm flipV="1">
            <a:off x="1524000" y="3581400"/>
            <a:ext cx="1038225" cy="10477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8558" name="Rectangle 13"/>
          <p:cNvSpPr>
            <a:spLocks noChangeArrowheads="1"/>
          </p:cNvSpPr>
          <p:nvPr/>
        </p:nvSpPr>
        <p:spPr bwMode="auto">
          <a:xfrm>
            <a:off x="495300" y="152400"/>
            <a:ext cx="86487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1800" b="0"/>
          </a:p>
        </p:txBody>
      </p:sp>
      <p:sp>
        <p:nvSpPr>
          <p:cNvPr id="108559" name="Text Box 17"/>
          <p:cNvSpPr txBox="1">
            <a:spLocks noChangeArrowheads="1"/>
          </p:cNvSpPr>
          <p:nvPr/>
        </p:nvSpPr>
        <p:spPr bwMode="auto">
          <a:xfrm>
            <a:off x="3738563" y="6461125"/>
            <a:ext cx="5405437" cy="3968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/>
              <a:t>Total Effect = 12.7 reduction (improvement)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957388" y="290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533400"/>
            <a:ext cx="9144000" cy="19812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Arial" pitchFamily="34" charset="0"/>
                <a:cs typeface="Arial" pitchFamily="34" charset="0"/>
              </a:rPr>
              <a:t>The total effect of an independent variable on a dependent 	variable can be divided into direct effects and indirect 	effects through one or more mediator variables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Arial" pitchFamily="34" charset="0"/>
                <a:cs typeface="Arial" pitchFamily="34" charset="0"/>
              </a:rPr>
              <a:t>A statistical mediation model estimates the relative 	contributions of direct and indirect effects of an 	independent variable on a dependent variable</a:t>
            </a:r>
          </a:p>
        </p:txBody>
      </p:sp>
      <p:sp>
        <p:nvSpPr>
          <p:cNvPr id="109572" name="AutoShape 5"/>
          <p:cNvSpPr>
            <a:spLocks noChangeArrowheads="1"/>
          </p:cNvSpPr>
          <p:nvPr/>
        </p:nvSpPr>
        <p:spPr bwMode="auto">
          <a:xfrm>
            <a:off x="152400" y="5257800"/>
            <a:ext cx="2768600" cy="1006475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Independent</a:t>
            </a:r>
          </a:p>
          <a:p>
            <a:pPr algn="ctr" eaLnBrk="0" hangingPunct="0"/>
            <a:r>
              <a:rPr lang="en-US"/>
              <a:t>variable</a:t>
            </a:r>
          </a:p>
        </p:txBody>
      </p:sp>
      <p:sp>
        <p:nvSpPr>
          <p:cNvPr id="109573" name="AutoShape 6"/>
          <p:cNvSpPr>
            <a:spLocks noChangeArrowheads="1"/>
          </p:cNvSpPr>
          <p:nvPr/>
        </p:nvSpPr>
        <p:spPr bwMode="auto">
          <a:xfrm>
            <a:off x="5622925" y="5181600"/>
            <a:ext cx="2768600" cy="100647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FFFF00"/>
                </a:solidFill>
              </a:rPr>
              <a:t>Dependent</a:t>
            </a:r>
          </a:p>
          <a:p>
            <a:pPr algn="ctr" eaLnBrk="0" hangingPunct="0"/>
            <a:r>
              <a:rPr lang="en-US">
                <a:solidFill>
                  <a:srgbClr val="FFFF00"/>
                </a:solidFill>
              </a:rPr>
              <a:t>variable</a:t>
            </a:r>
          </a:p>
        </p:txBody>
      </p:sp>
      <p:sp>
        <p:nvSpPr>
          <p:cNvPr id="4103" name="Line 10"/>
          <p:cNvSpPr>
            <a:spLocks noChangeShapeType="1"/>
          </p:cNvSpPr>
          <p:nvPr/>
        </p:nvSpPr>
        <p:spPr bwMode="auto">
          <a:xfrm>
            <a:off x="2971800" y="5715000"/>
            <a:ext cx="2667000" cy="0"/>
          </a:xfrm>
          <a:prstGeom prst="line">
            <a:avLst/>
          </a:prstGeom>
          <a:ln w="57150">
            <a:solidFill>
              <a:schemeClr val="tx1"/>
            </a:solidFill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pPr algn="ctr" eaLnBrk="0" hangingPunct="0"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9575" name="Text Box 11"/>
          <p:cNvSpPr txBox="1">
            <a:spLocks noChangeArrowheads="1"/>
          </p:cNvSpPr>
          <p:nvPr/>
        </p:nvSpPr>
        <p:spPr bwMode="auto">
          <a:xfrm>
            <a:off x="3581400" y="5715000"/>
            <a:ext cx="1868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/>
              <a:t>Direct  </a:t>
            </a:r>
          </a:p>
        </p:txBody>
      </p:sp>
      <p:sp>
        <p:nvSpPr>
          <p:cNvPr id="4105" name="Line 12"/>
          <p:cNvSpPr>
            <a:spLocks noChangeShapeType="1"/>
          </p:cNvSpPr>
          <p:nvPr/>
        </p:nvSpPr>
        <p:spPr bwMode="auto">
          <a:xfrm flipV="1">
            <a:off x="1143000" y="3505200"/>
            <a:ext cx="1905000" cy="1752600"/>
          </a:xfrm>
          <a:prstGeom prst="line">
            <a:avLst/>
          </a:prstGeom>
          <a:ln w="57150">
            <a:solidFill>
              <a:schemeClr val="tx1"/>
            </a:solidFill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109577" name="Text Box 13"/>
          <p:cNvSpPr txBox="1">
            <a:spLocks noChangeArrowheads="1"/>
          </p:cNvSpPr>
          <p:nvPr/>
        </p:nvSpPr>
        <p:spPr bwMode="auto">
          <a:xfrm>
            <a:off x="3600450" y="4191000"/>
            <a:ext cx="16573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/>
              <a:t>Indirect</a:t>
            </a:r>
          </a:p>
          <a:p>
            <a:pPr eaLnBrk="0" hangingPunct="0"/>
            <a:r>
              <a:rPr lang="en-US" sz="2800"/>
              <a:t>   effect</a:t>
            </a:r>
          </a:p>
        </p:txBody>
      </p:sp>
      <p:sp>
        <p:nvSpPr>
          <p:cNvPr id="109578" name="Line 16"/>
          <p:cNvSpPr>
            <a:spLocks noChangeShapeType="1"/>
          </p:cNvSpPr>
          <p:nvPr/>
        </p:nvSpPr>
        <p:spPr bwMode="auto">
          <a:xfrm>
            <a:off x="5867400" y="3581400"/>
            <a:ext cx="175260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9579" name="AutoShape 4"/>
          <p:cNvSpPr>
            <a:spLocks noChangeArrowheads="1"/>
          </p:cNvSpPr>
          <p:nvPr/>
        </p:nvSpPr>
        <p:spPr bwMode="auto">
          <a:xfrm>
            <a:off x="3048000" y="2895600"/>
            <a:ext cx="2895600" cy="100647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chemeClr val="bg1"/>
                </a:solidFill>
              </a:rPr>
              <a:t>Mediator variable</a:t>
            </a:r>
          </a:p>
        </p:txBody>
      </p:sp>
      <p:sp>
        <p:nvSpPr>
          <p:cNvPr id="109580" name="Text Box 19"/>
          <p:cNvSpPr txBox="1">
            <a:spLocks noChangeArrowheads="1"/>
          </p:cNvSpPr>
          <p:nvPr/>
        </p:nvSpPr>
        <p:spPr bwMode="auto">
          <a:xfrm>
            <a:off x="3048000" y="6172200"/>
            <a:ext cx="3119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/>
              <a:t>(all other effects)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800" kern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Mediation Modeling Depiction</a:t>
            </a:r>
          </a:p>
        </p:txBody>
      </p:sp>
      <p:sp>
        <p:nvSpPr>
          <p:cNvPr id="109582" name="Rectangle 9"/>
          <p:cNvSpPr>
            <a:spLocks noChangeArrowheads="1"/>
          </p:cNvSpPr>
          <p:nvPr/>
        </p:nvSpPr>
        <p:spPr bwMode="auto">
          <a:xfrm>
            <a:off x="1752600" y="4267200"/>
            <a:ext cx="838200" cy="406400"/>
          </a:xfrm>
          <a:prstGeom prst="rect">
            <a:avLst/>
          </a:prstGeom>
          <a:gradFill rotWithShape="0">
            <a:gsLst>
              <a:gs pos="0">
                <a:srgbClr val="767647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a</a:t>
            </a:r>
          </a:p>
        </p:txBody>
      </p:sp>
      <p:cxnSp>
        <p:nvCxnSpPr>
          <p:cNvPr id="109583" name="Straight Arrow Connector 18"/>
          <p:cNvCxnSpPr>
            <a:cxnSpLocks noChangeShapeType="1"/>
          </p:cNvCxnSpPr>
          <p:nvPr/>
        </p:nvCxnSpPr>
        <p:spPr bwMode="auto">
          <a:xfrm flipV="1">
            <a:off x="5105400" y="3962400"/>
            <a:ext cx="914400" cy="8382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09585" name="Rectangle 16"/>
          <p:cNvSpPr>
            <a:spLocks noChangeArrowheads="1"/>
          </p:cNvSpPr>
          <p:nvPr/>
        </p:nvSpPr>
        <p:spPr bwMode="auto">
          <a:xfrm>
            <a:off x="4038600" y="5334000"/>
            <a:ext cx="768350" cy="406400"/>
          </a:xfrm>
          <a:prstGeom prst="rect">
            <a:avLst/>
          </a:prstGeom>
          <a:gradFill rotWithShape="0">
            <a:gsLst>
              <a:gs pos="0">
                <a:srgbClr val="767647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b</a:t>
            </a:r>
          </a:p>
        </p:txBody>
      </p:sp>
      <p:sp>
        <p:nvSpPr>
          <p:cNvPr id="109586" name="Rectangle 11"/>
          <p:cNvSpPr>
            <a:spLocks noChangeArrowheads="1"/>
          </p:cNvSpPr>
          <p:nvPr/>
        </p:nvSpPr>
        <p:spPr bwMode="auto">
          <a:xfrm>
            <a:off x="6248400" y="3962400"/>
            <a:ext cx="762000" cy="457200"/>
          </a:xfrm>
          <a:prstGeom prst="rect">
            <a:avLst/>
          </a:prstGeom>
          <a:gradFill rotWithShape="0">
            <a:gsLst>
              <a:gs pos="0">
                <a:srgbClr val="767647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c</a:t>
            </a:r>
          </a:p>
        </p:txBody>
      </p:sp>
      <p:cxnSp>
        <p:nvCxnSpPr>
          <p:cNvPr id="19" name="Straight Arrow Connector 18"/>
          <p:cNvCxnSpPr>
            <a:cxnSpLocks noChangeShapeType="1"/>
            <a:stCxn id="109577" idx="1"/>
          </p:cNvCxnSpPr>
          <p:nvPr/>
        </p:nvCxnSpPr>
        <p:spPr bwMode="auto">
          <a:xfrm flipH="1" flipV="1">
            <a:off x="2743200" y="3962400"/>
            <a:ext cx="857250" cy="705644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0"/>
            <a:ext cx="5457825" cy="68580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"/>
          <p:cNvSpPr>
            <a:spLocks noChangeArrowheads="1"/>
          </p:cNvSpPr>
          <p:nvPr/>
        </p:nvSpPr>
        <p:spPr bwMode="auto">
          <a:xfrm>
            <a:off x="0" y="57785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en-US" sz="1200"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n-US" sz="2400">
                <a:cs typeface="Times New Roman" pitchFamily="18" charset="0"/>
              </a:rPr>
              <a:t> Let  </a:t>
            </a:r>
            <a:r>
              <a:rPr lang="en-US" sz="2400"/>
              <a:t>X = independent variable, Y = dependent variable and </a:t>
            </a:r>
          </a:p>
          <a:p>
            <a:pPr eaLnBrk="0" hangingPunct="0"/>
            <a:r>
              <a:rPr lang="en-US" sz="2400"/>
              <a:t>         M = mediator variable  </a:t>
            </a:r>
          </a:p>
          <a:p>
            <a:pPr eaLnBrk="0" hangingPunct="0"/>
            <a:endParaRPr lang="en-US" sz="2400"/>
          </a:p>
          <a:p>
            <a:pPr eaLnBrk="0" hangingPunct="0">
              <a:buFont typeface="Arial" charset="0"/>
              <a:buChar char="•"/>
            </a:pPr>
            <a:r>
              <a:rPr lang="en-US" sz="2400">
                <a:cs typeface="Times New Roman" pitchFamily="18" charset="0"/>
              </a:rPr>
              <a:t>  Total effect of X on Y is measured by </a:t>
            </a:r>
            <a:r>
              <a:rPr lang="en-US" sz="2400" i="1">
                <a:cs typeface="Times New Roman" pitchFamily="18" charset="0"/>
              </a:rPr>
              <a:t>d</a:t>
            </a:r>
            <a:r>
              <a:rPr lang="en-US" sz="2400">
                <a:cs typeface="Times New Roman" pitchFamily="18" charset="0"/>
              </a:rPr>
              <a:t> in the simple 	regression equation: Y = intercept1 + </a:t>
            </a:r>
            <a:r>
              <a:rPr lang="en-US" sz="2400" i="1">
                <a:cs typeface="Times New Roman" pitchFamily="18" charset="0"/>
              </a:rPr>
              <a:t>d</a:t>
            </a:r>
            <a:r>
              <a:rPr lang="en-US" sz="2400">
                <a:cs typeface="Times New Roman" pitchFamily="18" charset="0"/>
              </a:rPr>
              <a:t> * X</a:t>
            </a:r>
          </a:p>
          <a:p>
            <a:pPr eaLnBrk="0" hangingPunct="0">
              <a:buFont typeface="Arial" charset="0"/>
              <a:buChar char="•"/>
            </a:pPr>
            <a:endParaRPr lang="en-US" sz="1200"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n-US" sz="2400">
                <a:cs typeface="Times New Roman" pitchFamily="18" charset="0"/>
              </a:rPr>
              <a:t>   Consider the two simultaneous regression equations: </a:t>
            </a:r>
          </a:p>
          <a:p>
            <a:pPr lvl="2" eaLnBrk="0" hangingPunct="0">
              <a:buFont typeface="Arial" charset="0"/>
              <a:buChar char="•"/>
            </a:pPr>
            <a:r>
              <a:rPr lang="en-US" sz="2400">
                <a:cs typeface="Times New Roman" pitchFamily="18" charset="0"/>
              </a:rPr>
              <a:t>     Y = intercept2  + </a:t>
            </a:r>
            <a:r>
              <a:rPr lang="en-US" sz="2400" i="1">
                <a:cs typeface="Times New Roman" pitchFamily="18" charset="0"/>
              </a:rPr>
              <a:t>b</a:t>
            </a:r>
            <a:r>
              <a:rPr lang="en-US" sz="2400">
                <a:cs typeface="Times New Roman" pitchFamily="18" charset="0"/>
              </a:rPr>
              <a:t> * X + </a:t>
            </a:r>
            <a:r>
              <a:rPr lang="en-US" sz="2400" i="1">
                <a:cs typeface="Times New Roman" pitchFamily="18" charset="0"/>
              </a:rPr>
              <a:t>c</a:t>
            </a:r>
            <a:r>
              <a:rPr lang="en-US" sz="2400">
                <a:cs typeface="Times New Roman" pitchFamily="18" charset="0"/>
              </a:rPr>
              <a:t> * M</a:t>
            </a:r>
            <a:endParaRPr lang="en-US" sz="2400"/>
          </a:p>
          <a:p>
            <a:pPr lvl="2" eaLnBrk="0" hangingPunct="0">
              <a:buFont typeface="Arial" charset="0"/>
              <a:buChar char="•"/>
            </a:pPr>
            <a:r>
              <a:rPr lang="en-US" sz="2400">
                <a:cs typeface="Times New Roman" pitchFamily="18" charset="0"/>
              </a:rPr>
              <a:t>     M = intercept3 +  </a:t>
            </a:r>
            <a:r>
              <a:rPr lang="en-US" sz="2400" i="1">
                <a:cs typeface="Times New Roman" pitchFamily="18" charset="0"/>
              </a:rPr>
              <a:t>a</a:t>
            </a:r>
            <a:r>
              <a:rPr lang="en-US" sz="2400">
                <a:cs typeface="Times New Roman" pitchFamily="18" charset="0"/>
              </a:rPr>
              <a:t> * X </a:t>
            </a:r>
          </a:p>
          <a:p>
            <a:pPr eaLnBrk="0" hangingPunct="0"/>
            <a:endParaRPr lang="en-US" sz="1200">
              <a:cs typeface="Times New Roman" pitchFamily="18" charset="0"/>
            </a:endParaRPr>
          </a:p>
          <a:p>
            <a:pPr eaLnBrk="0" hangingPunct="0"/>
            <a:endParaRPr lang="en-US" sz="1200">
              <a:cs typeface="Times New Roman" pitchFamily="18" charset="0"/>
            </a:endParaRPr>
          </a:p>
          <a:p>
            <a:pPr eaLnBrk="0" hangingPunct="0"/>
            <a:endParaRPr lang="en-US" sz="1200"/>
          </a:p>
          <a:p>
            <a:pPr eaLnBrk="0" hangingPunct="0"/>
            <a:endParaRPr lang="en-US" sz="1200"/>
          </a:p>
          <a:p>
            <a:pPr eaLnBrk="0" hangingPunct="0"/>
            <a:endParaRPr lang="en-US"/>
          </a:p>
        </p:txBody>
      </p:sp>
      <p:sp>
        <p:nvSpPr>
          <p:cNvPr id="110595" name="Rectangle 2"/>
          <p:cNvSpPr>
            <a:spLocks noChangeArrowheads="1"/>
          </p:cNvSpPr>
          <p:nvPr/>
        </p:nvSpPr>
        <p:spPr bwMode="auto">
          <a:xfrm>
            <a:off x="0" y="4318000"/>
            <a:ext cx="9144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eaLnBrk="0" hangingPunct="0">
              <a:buFont typeface="Arial" charset="0"/>
              <a:buChar char="•"/>
            </a:pPr>
            <a:r>
              <a:rPr lang="en-US" sz="2000">
                <a:cs typeface="Times New Roman" pitchFamily="18" charset="0"/>
              </a:rPr>
              <a:t>Complete mediation is the case in which the variable X no longer 	affects 	Y so the direct path coefficient</a:t>
            </a:r>
            <a:r>
              <a:rPr lang="en-US" sz="2000" i="1">
                <a:cs typeface="Times New Roman" pitchFamily="18" charset="0"/>
              </a:rPr>
              <a:t> b</a:t>
            </a:r>
            <a:r>
              <a:rPr lang="en-US" sz="2000" i="1" baseline="30000">
                <a:cs typeface="Times New Roman" pitchFamily="18" charset="0"/>
              </a:rPr>
              <a:t> </a:t>
            </a:r>
            <a:r>
              <a:rPr lang="en-US" sz="2000">
                <a:cs typeface="Times New Roman" pitchFamily="18" charset="0"/>
              </a:rPr>
              <a:t>is zero </a:t>
            </a:r>
          </a:p>
          <a:p>
            <a:pPr indent="457200" eaLnBrk="0" hangingPunct="0">
              <a:buFont typeface="Arial" charset="0"/>
              <a:buChar char="•"/>
            </a:pPr>
            <a:r>
              <a:rPr lang="en-US" sz="2000">
                <a:cs typeface="Times New Roman" pitchFamily="18" charset="0"/>
              </a:rPr>
              <a:t>Cross-product of </a:t>
            </a:r>
            <a:r>
              <a:rPr lang="en-US" sz="2000" i="1">
                <a:cs typeface="Times New Roman" pitchFamily="18" charset="0"/>
              </a:rPr>
              <a:t>a</a:t>
            </a:r>
            <a:r>
              <a:rPr lang="en-US" sz="2000">
                <a:cs typeface="Times New Roman" pitchFamily="18" charset="0"/>
              </a:rPr>
              <a:t> and </a:t>
            </a:r>
            <a:r>
              <a:rPr lang="en-US" sz="2000" i="1">
                <a:cs typeface="Times New Roman" pitchFamily="18" charset="0"/>
              </a:rPr>
              <a:t>c</a:t>
            </a:r>
            <a:r>
              <a:rPr lang="en-US" sz="2000">
                <a:cs typeface="Times New Roman" pitchFamily="18" charset="0"/>
              </a:rPr>
              <a:t> (</a:t>
            </a:r>
            <a:r>
              <a:rPr lang="en-US" sz="2000" i="1">
                <a:cs typeface="Times New Roman" pitchFamily="18" charset="0"/>
              </a:rPr>
              <a:t>a</a:t>
            </a:r>
            <a:r>
              <a:rPr lang="en-US" sz="2000">
                <a:cs typeface="Times New Roman" pitchFamily="18" charset="0"/>
              </a:rPr>
              <a:t>*</a:t>
            </a:r>
            <a:r>
              <a:rPr lang="en-US" sz="2000" i="1">
                <a:cs typeface="Times New Roman" pitchFamily="18" charset="0"/>
              </a:rPr>
              <a:t>c</a:t>
            </a:r>
            <a:r>
              <a:rPr lang="en-US" sz="2000">
                <a:cs typeface="Times New Roman" pitchFamily="18" charset="0"/>
              </a:rPr>
              <a:t>) refers to the indirect effect of X on Y</a:t>
            </a:r>
          </a:p>
          <a:p>
            <a:pPr indent="457200" algn="just" eaLnBrk="0" hangingPunct="0">
              <a:buFont typeface="Arial" charset="0"/>
              <a:buChar char="•"/>
            </a:pPr>
            <a:r>
              <a:rPr lang="en-US" sz="2000">
                <a:cs typeface="Times New Roman" pitchFamily="18" charset="0"/>
              </a:rPr>
              <a:t>No mediation occurs when the total effect of X on Y exists entirely 	through the direct effect, so that </a:t>
            </a:r>
            <a:r>
              <a:rPr lang="en-US" sz="2000" i="1">
                <a:cs typeface="Times New Roman" pitchFamily="18" charset="0"/>
              </a:rPr>
              <a:t>b</a:t>
            </a:r>
            <a:r>
              <a:rPr lang="en-US" sz="2000">
                <a:cs typeface="Times New Roman" pitchFamily="18" charset="0"/>
              </a:rPr>
              <a:t> is non-zero and </a:t>
            </a:r>
            <a:r>
              <a:rPr lang="en-US" sz="2000" i="1">
                <a:cs typeface="Times New Roman" pitchFamily="18" charset="0"/>
              </a:rPr>
              <a:t>a</a:t>
            </a:r>
            <a:r>
              <a:rPr lang="en-US" sz="2000">
                <a:cs typeface="Times New Roman" pitchFamily="18" charset="0"/>
              </a:rPr>
              <a:t>*</a:t>
            </a:r>
            <a:r>
              <a:rPr lang="en-US" sz="2000" i="1">
                <a:cs typeface="Times New Roman" pitchFamily="18" charset="0"/>
              </a:rPr>
              <a:t>c</a:t>
            </a:r>
            <a:r>
              <a:rPr lang="en-US" sz="2000">
                <a:cs typeface="Times New Roman" pitchFamily="18" charset="0"/>
              </a:rPr>
              <a:t> is zero </a:t>
            </a:r>
          </a:p>
          <a:p>
            <a:pPr indent="457200" algn="just" eaLnBrk="0" hangingPunct="0">
              <a:buFont typeface="Arial" charset="0"/>
              <a:buChar char="•"/>
            </a:pPr>
            <a:r>
              <a:rPr lang="en-US" sz="2000">
                <a:cs typeface="Times New Roman" pitchFamily="18" charset="0"/>
              </a:rPr>
              <a:t>Partial mediation is the case in which the direct path (</a:t>
            </a:r>
            <a:r>
              <a:rPr lang="en-US" sz="2000" i="1">
                <a:cs typeface="Times New Roman" pitchFamily="18" charset="0"/>
              </a:rPr>
              <a:t>b</a:t>
            </a:r>
            <a:r>
              <a:rPr lang="en-US" sz="2000">
                <a:cs typeface="Times New Roman" pitchFamily="18" charset="0"/>
              </a:rPr>
              <a:t>) and indirect 	path (</a:t>
            </a:r>
            <a:r>
              <a:rPr lang="en-US" sz="2000" i="1">
                <a:cs typeface="Times New Roman" pitchFamily="18" charset="0"/>
              </a:rPr>
              <a:t>a</a:t>
            </a:r>
            <a:r>
              <a:rPr lang="en-US" sz="2000">
                <a:cs typeface="Times New Roman" pitchFamily="18" charset="0"/>
              </a:rPr>
              <a:t>*</a:t>
            </a:r>
            <a:r>
              <a:rPr lang="en-US" sz="2000" i="1">
                <a:cs typeface="Times New Roman" pitchFamily="18" charset="0"/>
              </a:rPr>
              <a:t>c</a:t>
            </a:r>
            <a:r>
              <a:rPr lang="en-US" sz="2000">
                <a:cs typeface="Times New Roman" pitchFamily="18" charset="0"/>
              </a:rPr>
              <a:t>) are both non-zero</a:t>
            </a:r>
            <a:endParaRPr lang="en-US" sz="200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800" kern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Mediation Modeling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/>
          <a:lstStyle/>
          <a:p>
            <a:r>
              <a:rPr lang="en-US" sz="2800" dirty="0" smtClean="0"/>
              <a:t>Recent Special Issue on PROs: </a:t>
            </a:r>
            <a:br>
              <a:rPr lang="en-US" sz="2800" dirty="0" smtClean="0"/>
            </a:br>
            <a:r>
              <a:rPr lang="en-US" sz="2800" i="1" dirty="0" smtClean="0"/>
              <a:t>Statistical Methods in Medical Research</a:t>
            </a:r>
            <a:br>
              <a:rPr lang="en-US" sz="2800" i="1" dirty="0" smtClean="0"/>
            </a:br>
            <a:r>
              <a:rPr lang="en-US" sz="2800" dirty="0" smtClean="0"/>
              <a:t>(Published online 19 February 2013) 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662488"/>
          </a:xfrm>
        </p:spPr>
        <p:txBody>
          <a:bodyPr/>
          <a:lstStyle/>
          <a:p>
            <a:r>
              <a:rPr lang="en-US" sz="2000" dirty="0" smtClean="0"/>
              <a:t>Bell M, </a:t>
            </a:r>
            <a:r>
              <a:rPr lang="en-US" sz="2000" dirty="0" err="1" smtClean="0"/>
              <a:t>Fairclough</a:t>
            </a:r>
            <a:r>
              <a:rPr lang="en-US" sz="2000" dirty="0" smtClean="0"/>
              <a:t> D. Practical and statistical issues in missing data for longitudinal patient reported outcomes </a:t>
            </a:r>
          </a:p>
          <a:p>
            <a:endParaRPr lang="en-US" sz="2000" dirty="0" smtClean="0"/>
          </a:p>
          <a:p>
            <a:r>
              <a:rPr lang="en-US" sz="2000" dirty="0" smtClean="0"/>
              <a:t>Cappelleri JC, Bushmakin AG. Interpretation of patient-reported outcomes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Izem</a:t>
            </a:r>
            <a:r>
              <a:rPr lang="en-US" sz="2000" dirty="0" smtClean="0"/>
              <a:t> R, Kammerman LA, </a:t>
            </a:r>
            <a:r>
              <a:rPr lang="en-US" sz="2000" dirty="0" err="1" smtClean="0"/>
              <a:t>Komo</a:t>
            </a:r>
            <a:r>
              <a:rPr lang="en-US" sz="2000" dirty="0" smtClean="0"/>
              <a:t> S. Statistical challenges in drug approval trials that use patient-reported outcomes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Julious</a:t>
            </a:r>
            <a:r>
              <a:rPr lang="en-US" sz="2000" dirty="0" smtClean="0"/>
              <a:t> SA, Walters SJ. Estimating effect sizes for health related quality of life  outcomes 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Massof</a:t>
            </a:r>
            <a:r>
              <a:rPr lang="en-US" sz="2000" dirty="0" smtClean="0"/>
              <a:t> RW. A general theoretical framework for interpreting patient-reported outcomes estimated from </a:t>
            </a:r>
            <a:r>
              <a:rPr lang="en-US" sz="2000" dirty="0" err="1" smtClean="0"/>
              <a:t>ordinally</a:t>
            </a:r>
            <a:r>
              <a:rPr lang="en-US" sz="2000" dirty="0" smtClean="0"/>
              <a:t> scaled item responses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Some Noteworthy Books on PROs 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14400"/>
            <a:ext cx="9144000" cy="4662488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Cappelleri JC, Zou KH, Bushmakin AG, Alvir JMJ, Alemayehu D, Symonds T. Patient-Reported Outcomes: Measurement, Implementation and Interpretation. In press. Boca Raton, Florida: Chapman &amp; Hall/CRC; December 2013.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de Vet HCW, </a:t>
            </a:r>
            <a:r>
              <a:rPr lang="en-US" sz="1800" dirty="0" err="1" smtClean="0"/>
              <a:t>Terwee</a:t>
            </a:r>
            <a:r>
              <a:rPr lang="en-US" sz="1800" dirty="0" smtClean="0"/>
              <a:t> CB, </a:t>
            </a:r>
            <a:r>
              <a:rPr lang="en-US" sz="1800" dirty="0" err="1" smtClean="0"/>
              <a:t>Mokkink</a:t>
            </a:r>
            <a:r>
              <a:rPr lang="en-US" sz="1800" dirty="0" smtClean="0"/>
              <a:t> LB, </a:t>
            </a:r>
            <a:r>
              <a:rPr lang="en-US" sz="1800" dirty="0" err="1" smtClean="0"/>
              <a:t>Knol</a:t>
            </a:r>
            <a:r>
              <a:rPr lang="en-US" sz="1800" dirty="0" smtClean="0"/>
              <a:t> DL. 2011. </a:t>
            </a:r>
            <a:r>
              <a:rPr lang="en-US" sz="1800" i="1" dirty="0" smtClean="0"/>
              <a:t>Measurement in Medicine: A Practical Guide.</a:t>
            </a:r>
            <a:r>
              <a:rPr lang="en-US" sz="1800" dirty="0" smtClean="0"/>
              <a:t> New York, NY: Cambridge University Press.  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err="1" smtClean="0"/>
              <a:t>Fayers</a:t>
            </a:r>
            <a:r>
              <a:rPr lang="en-US" sz="1800" dirty="0" smtClean="0"/>
              <a:t> FM, </a:t>
            </a:r>
            <a:r>
              <a:rPr lang="en-US" sz="1800" dirty="0" err="1" smtClean="0"/>
              <a:t>Machin</a:t>
            </a:r>
            <a:r>
              <a:rPr lang="en-US" sz="1800" dirty="0" smtClean="0"/>
              <a:t> D. </a:t>
            </a:r>
            <a:r>
              <a:rPr lang="en-US" sz="1800" i="1" dirty="0" smtClean="0"/>
              <a:t>Quality of Life: The Assessment, Analysis and Interpretation of Patient-reported Outcomes</a:t>
            </a:r>
            <a:r>
              <a:rPr lang="en-US" sz="1800" dirty="0" smtClean="0"/>
              <a:t>. 2nd ed. </a:t>
            </a:r>
            <a:r>
              <a:rPr lang="en-US" sz="1800" dirty="0" err="1" smtClean="0"/>
              <a:t>Chichester</a:t>
            </a:r>
            <a:r>
              <a:rPr lang="en-US" sz="1800" dirty="0" smtClean="0"/>
              <a:t>, England: John Wiley &amp; Sons Ltd.; 2007.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err="1" smtClean="0"/>
              <a:t>Fairclough</a:t>
            </a:r>
            <a:r>
              <a:rPr lang="en-US" sz="1800" dirty="0" smtClean="0"/>
              <a:t> DL. </a:t>
            </a:r>
            <a:r>
              <a:rPr lang="en-US" sz="1800" i="1" dirty="0" smtClean="0"/>
              <a:t>Design and Analysis of Quality of Life Studies in Clinical Trials.</a:t>
            </a:r>
            <a:r>
              <a:rPr lang="en-US" sz="1800" dirty="0" smtClean="0"/>
              <a:t> 2nd ed. Boca Raton, Florida: Chapman &amp; Hall/CRC; 2010.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err="1" smtClean="0"/>
              <a:t>Streiner</a:t>
            </a:r>
            <a:r>
              <a:rPr lang="en-US" sz="1800" dirty="0" smtClean="0"/>
              <a:t> DL, Norman GR. </a:t>
            </a:r>
            <a:r>
              <a:rPr lang="en-US" sz="1800" i="1" dirty="0" smtClean="0"/>
              <a:t>Health Measurement Scales: A Practical Guide to Their Development and Use</a:t>
            </a:r>
            <a:r>
              <a:rPr lang="en-US" sz="1800" dirty="0" smtClean="0"/>
              <a:t>. 4th ed. New York, NY: Oxford University Press; 2008.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endParaRPr lang="en-US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69225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Summary: </a:t>
            </a:r>
            <a:br>
              <a:rPr lang="en-US" sz="2800" dirty="0" smtClean="0"/>
            </a:br>
            <a:r>
              <a:rPr lang="en-US" sz="2800" dirty="0" smtClean="0"/>
              <a:t>Learning Objectives </a:t>
            </a:r>
          </a:p>
        </p:txBody>
      </p:sp>
      <p:sp>
        <p:nvSpPr>
          <p:cNvPr id="64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Part 1: To understand the methods for interpretation of patient-reported outcomes for label and promotional claims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Responder analysis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Anchor-based approaches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Cumulative distribution function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Examples</a:t>
            </a:r>
          </a:p>
          <a:p>
            <a:pPr lvl="2"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Part 2: To move beyond the 2009 FDA guidance – extended approaches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Cumulative proportion and responder analysis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Reference-group interpretation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Content-based interpretation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Distribution-based methods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Mediation Models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 smtClean="0"/>
              <a:t>Examples</a:t>
            </a:r>
          </a:p>
          <a:p>
            <a:pPr lvl="2"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839200" cy="912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Interpretation of PROs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5248275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Not considered a measurement property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Interpretation of PRO endpoints follows similar considerations as for all other endpoint types used to evaluate treatment benefit of a medical product 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This presentation assumes adequate evidence of instrument development and validation on the PRO measure of interest</a:t>
            </a:r>
          </a:p>
          <a:p>
            <a:pPr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60425"/>
            <a:ext cx="9144000" cy="599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0" y="4562475"/>
            <a:ext cx="3905250" cy="2181225"/>
          </a:xfrm>
          <a:prstGeom prst="round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7769225" cy="9144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PRO Guidance - Interpretation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381000" y="2980363"/>
            <a:ext cx="8382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dirty="0" smtClean="0">
                <a:solidFill>
                  <a:srgbClr val="FFFF99"/>
                </a:solidFill>
              </a:rPr>
              <a:t>What is Different About PROs</a:t>
            </a:r>
            <a:r>
              <a:rPr lang="en-US" sz="4400" dirty="0">
                <a:solidFill>
                  <a:srgbClr val="FFFF99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marble">
  <a:themeElements>
    <a:clrScheme name="">
      <a:dk1>
        <a:srgbClr val="000000"/>
      </a:dk1>
      <a:lt1>
        <a:srgbClr val="FFFFFF"/>
      </a:lt1>
      <a:dk2>
        <a:srgbClr val="0C0448"/>
      </a:dk2>
      <a:lt2>
        <a:srgbClr val="FFFF66"/>
      </a:lt2>
      <a:accent1>
        <a:srgbClr val="FF9966"/>
      </a:accent1>
      <a:accent2>
        <a:srgbClr val="FFFF66"/>
      </a:accent2>
      <a:accent3>
        <a:srgbClr val="AAAAB1"/>
      </a:accent3>
      <a:accent4>
        <a:srgbClr val="DADADA"/>
      </a:accent4>
      <a:accent5>
        <a:srgbClr val="FFCAB8"/>
      </a:accent5>
      <a:accent6>
        <a:srgbClr val="E7E75C"/>
      </a:accent6>
      <a:hlink>
        <a:srgbClr val="00CC66"/>
      </a:hlink>
      <a:folHlink>
        <a:srgbClr val="6699FF"/>
      </a:folHlink>
    </a:clrScheme>
    <a:fontScheme name="bluemarb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rgbClr val="FFFFFF">
              <a:alpha val="16078"/>
            </a:srgbClr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marb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marbl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marble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FF6600"/>
        </a:accent1>
        <a:accent2>
          <a:srgbClr val="FF9933"/>
        </a:accent2>
        <a:accent3>
          <a:srgbClr val="AAAAB8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33CCFF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ibbons">
  <a:themeElements>
    <a:clrScheme name="">
      <a:dk1>
        <a:srgbClr val="000F1E"/>
      </a:dk1>
      <a:lt1>
        <a:srgbClr val="FFFFFF"/>
      </a:lt1>
      <a:dk2>
        <a:srgbClr val="003366"/>
      </a:dk2>
      <a:lt2>
        <a:srgbClr val="00FFFF"/>
      </a:lt2>
      <a:accent1>
        <a:srgbClr val="00FF99"/>
      </a:accent1>
      <a:accent2>
        <a:srgbClr val="006699"/>
      </a:accent2>
      <a:accent3>
        <a:srgbClr val="AAADB8"/>
      </a:accent3>
      <a:accent4>
        <a:srgbClr val="DADADA"/>
      </a:accent4>
      <a:accent5>
        <a:srgbClr val="AAFFCA"/>
      </a:accent5>
      <a:accent6>
        <a:srgbClr val="005C8A"/>
      </a:accent6>
      <a:hlink>
        <a:srgbClr val="0099CC"/>
      </a:hlink>
      <a:folHlink>
        <a:srgbClr val="009999"/>
      </a:folHlink>
    </a:clrScheme>
    <a:fontScheme name="Ribbo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9234</TotalTime>
  <Words>2828</Words>
  <Application>Microsoft Office PowerPoint</Application>
  <PresentationFormat>On-screen Show (4:3)</PresentationFormat>
  <Paragraphs>614</Paragraphs>
  <Slides>63</Slides>
  <Notes>39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bluemarble</vt:lpstr>
      <vt:lpstr>Ribbons</vt:lpstr>
      <vt:lpstr>Worksheet</vt:lpstr>
      <vt:lpstr>Bitmap Image</vt:lpstr>
      <vt:lpstr>Interpreting of Patient-Reported Outcomes </vt:lpstr>
      <vt:lpstr>Disclaimer</vt:lpstr>
      <vt:lpstr>Outline:  Learning Objectives </vt:lpstr>
      <vt:lpstr>Part 1: Interpretation of Patient-Reported Outcomes for Label and Promotional Claims  </vt:lpstr>
      <vt:lpstr>Introduction</vt:lpstr>
      <vt:lpstr>PowerPoint Presentation</vt:lpstr>
      <vt:lpstr>Interpretation of PROs</vt:lpstr>
      <vt:lpstr>PowerPoint Presentation</vt:lpstr>
      <vt:lpstr>PowerPoint Presentation</vt:lpstr>
      <vt:lpstr>PowerPoint Presentation</vt:lpstr>
      <vt:lpstr>PowerPoint Presentation</vt:lpstr>
      <vt:lpstr>How do you determine the Responder Definition  for a PRO instrument?</vt:lpstr>
      <vt:lpstr> Key to Interpretation:   Responder Definition</vt:lpstr>
      <vt:lpstr>   Responder Definition</vt:lpstr>
      <vt:lpstr>         Anchor-Based Methods</vt:lpstr>
      <vt:lpstr>Example of Responder Definition:  Pain Intensity Numerical Rating Scale (PI-NRS)</vt:lpstr>
      <vt:lpstr>Example of Responder Definition: Pain Intensity Numerical Rating Scale (PI-NRS)</vt:lpstr>
      <vt:lpstr>PowerPoint Presentation</vt:lpstr>
      <vt:lpstr>PowerPoint Presentation</vt:lpstr>
      <vt:lpstr>Types of Anchors</vt:lpstr>
      <vt:lpstr> Cumulative Distribution Function</vt:lpstr>
      <vt:lpstr>Cumulative Distribution Function</vt:lpstr>
      <vt:lpstr>Illustrative Cumulative Distribution Function: Experimental Treatment (solid line) better than Control Treatment (dash line)  --  Negative changes indicate improvement </vt:lpstr>
      <vt:lpstr>PowerPoint Presentation</vt:lpstr>
      <vt:lpstr>PowerPoint Presentation</vt:lpstr>
      <vt:lpstr>PowerPoint Presentation</vt:lpstr>
      <vt:lpstr>PowerPoint Presentation</vt:lpstr>
      <vt:lpstr>Part 2: Moving Beyond the FDA Guidance – Extended Approaches   </vt:lpstr>
      <vt:lpstr>Moving Beyond the 2009 PRO Guidance:  Cumulative Proportions and Responder Analysis </vt:lpstr>
      <vt:lpstr>Cumulative Proportion  of Responders Analysis</vt:lpstr>
      <vt:lpstr>Example: Cumulative Proportion  of Responders Analysis</vt:lpstr>
      <vt:lpstr>Example:  Cumulative Proportion of Responders Analysis (CPRA)</vt:lpstr>
      <vt:lpstr>Moving Beyond the 2009 PRO Guidance:   Reference-group Interpretation: Variation of Anchor-based Approach</vt:lpstr>
      <vt:lpstr>Reference-Group Interpretation</vt:lpstr>
      <vt:lpstr>Example of Reference-Group Interpretation: Self-Esteem And Relationship (SEAR) Questionnaire </vt:lpstr>
      <vt:lpstr>PowerPoint Presentation</vt:lpstr>
      <vt:lpstr>           Clinical Significance Adding Control Group</vt:lpstr>
      <vt:lpstr>Descriptive Statistics*</vt:lpstr>
      <vt:lpstr>PowerPoint Presentation</vt:lpstr>
      <vt:lpstr>Example of Reference-Group Interpretation: Medical Outcomes Study (MOS) Sleep Scale</vt:lpstr>
      <vt:lpstr>PowerPoint Presentation</vt:lpstr>
      <vt:lpstr>Moving Beyond the 2009 PRO Guidance:   Content-based Interpretation to Enhance Interpretation of PROs:  Variation of Anchor-based Approach</vt:lpstr>
      <vt:lpstr> Content-based Interpretation</vt:lpstr>
      <vt:lpstr>PowerPoint Presentation</vt:lpstr>
      <vt:lpstr>Example of Content-based Interpretation: Enhanced interpretation of instrument scales using the Rasch model (Thompson et al. Drug Information Journal 2007; 41:541-550)</vt:lpstr>
      <vt:lpstr>Moving Beyond the 2009 PRO Guidance:  Distribution-based Methods to Enhance Interpretation of PROs </vt:lpstr>
      <vt:lpstr>     Distribution-based Methods   </vt:lpstr>
      <vt:lpstr>Distribution-based Methods   </vt:lpstr>
      <vt:lpstr>Distribution-based Methods  </vt:lpstr>
      <vt:lpstr>PowerPoint Presentation</vt:lpstr>
      <vt:lpstr>Example: Effect Size   </vt:lpstr>
      <vt:lpstr> Example: Effect Size</vt:lpstr>
      <vt:lpstr>PowerPoint Presentation</vt:lpstr>
      <vt:lpstr>Example: Probability of Relative Benefit</vt:lpstr>
      <vt:lpstr>Example: Probability of Relative Benefit</vt:lpstr>
      <vt:lpstr>Moving Beyond the  2009 PRO Guidance:  Mediation Analysis    </vt:lpstr>
      <vt:lpstr>Mediation Models</vt:lpstr>
      <vt:lpstr>Example:  Russell et al. Sleep Medicine 2009; 10:604-610</vt:lpstr>
      <vt:lpstr>PowerPoint Presentation</vt:lpstr>
      <vt:lpstr>PowerPoint Presentation</vt:lpstr>
      <vt:lpstr>Recent Special Issue on PROs:  Statistical Methods in Medical Research (Published online 19 February 2013) </vt:lpstr>
      <vt:lpstr>Some Noteworthy Books on PROs </vt:lpstr>
      <vt:lpstr>Summary:  Learning Objectives </vt:lpstr>
    </vt:vector>
  </TitlesOfParts>
  <Company>Mayo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Kristy Vierling</dc:creator>
  <cp:lastModifiedBy>Kumudu Pathiraja</cp:lastModifiedBy>
  <cp:revision>372</cp:revision>
  <dcterms:created xsi:type="dcterms:W3CDTF">2005-11-28T21:48:22Z</dcterms:created>
  <dcterms:modified xsi:type="dcterms:W3CDTF">2013-10-22T15:10:53Z</dcterms:modified>
</cp:coreProperties>
</file>